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4739" r:id="rId2"/>
  </p:sldMasterIdLst>
  <p:notesMasterIdLst>
    <p:notesMasterId r:id="rId44"/>
  </p:notesMasterIdLst>
  <p:handoutMasterIdLst>
    <p:handoutMasterId r:id="rId45"/>
  </p:handoutMasterIdLst>
  <p:sldIdLst>
    <p:sldId id="262" r:id="rId3"/>
    <p:sldId id="567" r:id="rId4"/>
    <p:sldId id="645" r:id="rId5"/>
    <p:sldId id="636" r:id="rId6"/>
    <p:sldId id="609" r:id="rId7"/>
    <p:sldId id="627" r:id="rId8"/>
    <p:sldId id="629" r:id="rId9"/>
    <p:sldId id="637" r:id="rId10"/>
    <p:sldId id="630" r:id="rId11"/>
    <p:sldId id="631" r:id="rId12"/>
    <p:sldId id="638" r:id="rId13"/>
    <p:sldId id="632" r:id="rId14"/>
    <p:sldId id="639" r:id="rId15"/>
    <p:sldId id="550" r:id="rId16"/>
    <p:sldId id="558" r:id="rId17"/>
    <p:sldId id="661" r:id="rId18"/>
    <p:sldId id="646" r:id="rId19"/>
    <p:sldId id="660" r:id="rId20"/>
    <p:sldId id="643" r:id="rId21"/>
    <p:sldId id="657" r:id="rId22"/>
    <p:sldId id="658" r:id="rId23"/>
    <p:sldId id="635" r:id="rId24"/>
    <p:sldId id="656" r:id="rId25"/>
    <p:sldId id="659" r:id="rId26"/>
    <p:sldId id="644" r:id="rId27"/>
    <p:sldId id="608" r:id="rId28"/>
    <p:sldId id="650" r:id="rId29"/>
    <p:sldId id="653" r:id="rId30"/>
    <p:sldId id="625" r:id="rId31"/>
    <p:sldId id="651" r:id="rId32"/>
    <p:sldId id="624" r:id="rId33"/>
    <p:sldId id="619" r:id="rId34"/>
    <p:sldId id="620" r:id="rId35"/>
    <p:sldId id="621" r:id="rId36"/>
    <p:sldId id="622" r:id="rId37"/>
    <p:sldId id="580" r:id="rId38"/>
    <p:sldId id="324" r:id="rId39"/>
    <p:sldId id="326" r:id="rId40"/>
    <p:sldId id="327" r:id="rId41"/>
    <p:sldId id="328" r:id="rId42"/>
    <p:sldId id="566" r:id="rId43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12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43700EB-5A2B-4968-A1D1-2212B0DD0D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4AF2AFC-5D9F-42E1-9CBA-6D1616B3CF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737BCD3-AFE6-40D8-A9DA-80F3E3EB8293}" type="datetimeFigureOut">
              <a:rPr lang="pl-PL"/>
              <a:pPr>
                <a:defRPr/>
              </a:pPr>
              <a:t>07.06.2019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0FD8EF4-81B4-4FE1-89C2-3C43240316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177F23C-B3B9-441E-806E-96D1F16613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840F7029-4A45-4067-BB44-26F3497C84B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9DCC7C1E-8330-478D-A3C2-C400B892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77CC312-3B32-451F-8D9F-2A7E0DFF0C4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694BA839-72B9-4551-8A6D-A5C949838EC0}" type="datetimeFigureOut">
              <a:rPr lang="pl-PL"/>
              <a:pPr>
                <a:defRPr/>
              </a:pPr>
              <a:t>07.06.2019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6FC56B36-BC61-4691-BF2E-B6986EF389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76CFDC94-9D7A-4DE8-81F2-1D05914E0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D1224DA-F087-42FD-9460-0291D7D7A61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C5F77FD-2BD3-42C7-814D-D389D54013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DFEB0882-F50F-4A30-900F-169B35069B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3"/>
            <a:ext cx="48228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0145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6688"/>
            <a:ext cx="40290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6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F8F76-C96E-45B6-BCBD-37872E9CAB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99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6688"/>
            <a:ext cx="40290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6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EDEEB-5633-432C-ABE4-D81751251A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5796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3"/>
            <a:ext cx="48228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30313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3"/>
            <a:ext cx="48228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87061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eksandra_Sztetyllo\Desktop\layouty_9_09_2014\LOGOTYPY_KOLOR\jpg\UnijneFE_UP-UE-EFS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204788"/>
            <a:ext cx="40306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D80A7-63C4-4BE1-BD79-BC3B35F59B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6888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6688"/>
            <a:ext cx="40290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8514B-B39A-40B4-9E54-014590E4CE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2570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6688"/>
            <a:ext cx="40290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15F75-2E74-41BD-AB20-E568A2FBB0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544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6688"/>
            <a:ext cx="40290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6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D279C-A2BF-4BBF-ABAD-AEF6E722AC1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074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6688"/>
            <a:ext cx="40290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Slide Number Placeholder 8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049ED-B151-4FB6-8D4B-D0D87AB112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6395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6688"/>
            <a:ext cx="40290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lide Number Placeholder 4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9FD3-4BA7-42F8-A517-A98FB53363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29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3"/>
            <a:ext cx="48228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91762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6688"/>
            <a:ext cx="40290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D4304-F037-42FF-AA79-F703C72CB7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202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6688"/>
            <a:ext cx="40290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6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17ABB-8D36-4900-B09E-6EDB147971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9865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6688"/>
            <a:ext cx="40290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lide Number Placeholder 6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F39F3-DD89-4260-A80F-77D905CCED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00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eksandra_Sztetyllo\Desktop\layouty_9_09_2014\LOGOTYPY_KOLOR\jpg\UnijneFE_UP-UE-EFS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204788"/>
            <a:ext cx="40306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95FE-F70F-42E1-A1C1-FF2BFFA7C9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303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6688"/>
            <a:ext cx="40290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0C465-B35E-4BB2-B5F8-32AEC66725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0240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6688"/>
            <a:ext cx="40290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6FEFD-4710-42CE-B027-D9ADBDA7956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6741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6688"/>
            <a:ext cx="40290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6" name="Slide Number Placeholder 6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32523-15B1-4C92-AE09-521CC6EEE2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632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6688"/>
            <a:ext cx="40290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Slide Number Placeholder 8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4B4A7-52A5-4CE3-B560-39AFC173B3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09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6688"/>
            <a:ext cx="40290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Slide Number Placeholder 4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0C516-9525-4C42-9320-4EF946A593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7463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6688"/>
            <a:ext cx="40290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/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7F6BE-9B9E-4A48-A99D-10DF43B1F7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547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E77A3-65BB-42F8-8730-AF5EB4546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B0D5FC-B71B-4CDA-8761-95DEDDE590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1" r:id="rId1"/>
    <p:sldLayoutId id="2147485302" r:id="rId2"/>
    <p:sldLayoutId id="2147485303" r:id="rId3"/>
    <p:sldLayoutId id="2147485304" r:id="rId4"/>
    <p:sldLayoutId id="2147485305" r:id="rId5"/>
    <p:sldLayoutId id="2147485306" r:id="rId6"/>
    <p:sldLayoutId id="2147485307" r:id="rId7"/>
    <p:sldLayoutId id="2147485308" r:id="rId8"/>
    <p:sldLayoutId id="2147485309" r:id="rId9"/>
    <p:sldLayoutId id="2147485310" r:id="rId10"/>
    <p:sldLayoutId id="214748531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6812C-2AA5-4C64-870C-19BBED31E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35210C-9670-4279-9452-AC40BB944B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2" r:id="rId1"/>
    <p:sldLayoutId id="2147485313" r:id="rId2"/>
    <p:sldLayoutId id="2147485314" r:id="rId3"/>
    <p:sldLayoutId id="2147485315" r:id="rId4"/>
    <p:sldLayoutId id="2147485316" r:id="rId5"/>
    <p:sldLayoutId id="2147485317" r:id="rId6"/>
    <p:sldLayoutId id="2147485318" r:id="rId7"/>
    <p:sldLayoutId id="2147485319" r:id="rId8"/>
    <p:sldLayoutId id="2147485320" r:id="rId9"/>
    <p:sldLayoutId id="2147485321" r:id="rId10"/>
    <p:sldLayoutId id="2147485322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popw.parp.gov.pl/component/grants/grants/internacjonalizacja-msp#dokumenty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parp.gov.pl/component/grants/grants/wdrazanie-innowacji-przez-msp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parp.gov.pl/storage/grants/documents/29/zal-1-RK-kryteria-wyboru-projektow-1.3.1_20190328.pdf" TargetMode="Externa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popw.parp.gov.pl/storage/grants/documents/29/Lista-projektw-wybranych-do-dofinansowania-1.3.1-POPW.pdf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polskawschodnia.gov.pl/nabory/13-ponadregionalne-powiazania-kooperacyjne-132-tworzenie-sieciowych-produktow-przez-msp-4/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popw.parp.gov.pl/storage/grants/documents/28/K_5_Zacznik-nr-1-Kryteria-wyboru-projektw_5-2019_20190128.pdf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popw.parp.gov.pl/storage/grants/documents/28/Lista-projektw-wybranych-do-dofinansowania.pdf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uslugirozwojowe.parp.gov.pl/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arwschod.pl/pl/kontakt/" TargetMode="External"/><Relationship Id="rId2" Type="http://schemas.openxmlformats.org/officeDocument/2006/relationships/hyperlink" Target="http://lpnt.pl/dzialania/ArticleMzQ0ZGQyYj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5" Type="http://schemas.openxmlformats.org/officeDocument/2006/relationships/hyperlink" Target="http://www.euro-konsult.pl/kontakt.html" TargetMode="External"/><Relationship Id="rId4" Type="http://schemas.openxmlformats.org/officeDocument/2006/relationships/hyperlink" Target="http://triada-chelm.pl/kontakt-z-nam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barometrzawodow.pl/pl/lubelskie/prognozy-dla-powiatow/2018/lubelski.15..84....1....0.1.1.84." TargetMode="Externa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open.frp.pl/informacje-dla-pozyczkobiorcow" TargetMode="Externa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mailto:zamosc@feu.lubelskie.p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pulawy@feu.lubelskie.pl" TargetMode="External"/><Relationship Id="rId5" Type="http://schemas.openxmlformats.org/officeDocument/2006/relationships/hyperlink" Target="mailto:chelm@feu.lubelskie.pl" TargetMode="External"/><Relationship Id="rId4" Type="http://schemas.openxmlformats.org/officeDocument/2006/relationships/hyperlink" Target="mailto:kontakt@feu.lubelskie.p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chelm@feu.lubelskie.pl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konkurs111@ncbr.gov.pl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info@parp.gov.pl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pole tekstowe 2"/>
          <p:cNvSpPr txBox="1">
            <a:spLocks noChangeArrowheads="1"/>
          </p:cNvSpPr>
          <p:nvPr/>
        </p:nvSpPr>
        <p:spPr bwMode="auto">
          <a:xfrm>
            <a:off x="339026" y="4988682"/>
            <a:ext cx="86169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b="1" dirty="0">
                <a:solidFill>
                  <a:schemeClr val="bg1"/>
                </a:solidFill>
              </a:rPr>
              <a:t>Wsparcie dla przedsiębiorców </a:t>
            </a:r>
            <a:br>
              <a:rPr lang="pl-PL" altLang="pl-PL" b="1" dirty="0">
                <a:solidFill>
                  <a:schemeClr val="bg1"/>
                </a:solidFill>
              </a:rPr>
            </a:br>
            <a:r>
              <a:rPr lang="pl-PL" altLang="pl-PL" b="1" dirty="0">
                <a:solidFill>
                  <a:schemeClr val="bg1"/>
                </a:solidFill>
              </a:rPr>
              <a:t>w ramach </a:t>
            </a:r>
            <a:br>
              <a:rPr lang="pl-PL" altLang="pl-PL" b="1" dirty="0">
                <a:solidFill>
                  <a:schemeClr val="bg1"/>
                </a:solidFill>
              </a:rPr>
            </a:br>
            <a:r>
              <a:rPr lang="pl-PL" altLang="pl-PL" b="1" dirty="0">
                <a:solidFill>
                  <a:schemeClr val="bg1"/>
                </a:solidFill>
              </a:rPr>
              <a:t>Krajowych Programów Operacyjnych </a:t>
            </a:r>
            <a:endParaRPr lang="pl-PL" altLang="pl-PL" sz="20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200" b="1" dirty="0">
              <a:solidFill>
                <a:schemeClr val="bg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600" b="1" i="1" dirty="0">
                <a:solidFill>
                  <a:schemeClr val="bg1"/>
                </a:solidFill>
              </a:rPr>
              <a:t>Lublin, 10 czerwca 2019 r. </a:t>
            </a:r>
          </a:p>
        </p:txBody>
      </p:sp>
      <p:pic>
        <p:nvPicPr>
          <p:cNvPr id="5" name="Obraz 4" descr="PIFE_poziom_pl-1_rgb">
            <a:extLst>
              <a:ext uri="{FF2B5EF4-FFF2-40B4-BE49-F238E27FC236}">
                <a16:creationId xmlns:a16="http://schemas.microsoft.com/office/drawing/2014/main" id="{2B366FF6-B02E-46A6-9C81-F917F34228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501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pl-PL" dirty="0">
              <a:solidFill>
                <a:prstClr val="black"/>
              </a:solidFill>
              <a:cs typeface="Arial" charset="0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b="1" dirty="0">
                <a:solidFill>
                  <a:prstClr val="black"/>
                </a:solidFill>
                <a:cs typeface="Arial" charset="0"/>
              </a:rPr>
              <a:t>Podziałanie 2.3.4 </a:t>
            </a:r>
            <a:r>
              <a:rPr lang="pl-PL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Ochrona praw własności przemysłowej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dirty="0">
              <a:solidFill>
                <a:prstClr val="black"/>
              </a:solidFill>
              <a:cs typeface="Arial" charset="0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dirty="0"/>
              <a:t>Wsparcie udzielane będzie MŚP na pokrycie kosztów związanych z uzyskaniem i realizacją ochrony praw własności przemysłowej. 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dirty="0">
              <a:solidFill>
                <a:prstClr val="black"/>
              </a:solidFill>
              <a:cs typeface="Arial" charset="0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dirty="0">
                <a:solidFill>
                  <a:prstClr val="black"/>
                </a:solidFill>
                <a:cs typeface="Arial" charset="0"/>
              </a:rPr>
              <a:t>Termin naboru:</a:t>
            </a:r>
          </a:p>
          <a:p>
            <a:pPr marL="447675" indent="-285750" algn="just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b="1" dirty="0">
                <a:solidFill>
                  <a:srgbClr val="0070C0"/>
                </a:solidFill>
                <a:cs typeface="Arial" charset="0"/>
              </a:rPr>
              <a:t>31 stycznia – 14 czerwca 2019 - alokacja 5 mln PLN</a:t>
            </a:r>
          </a:p>
          <a:p>
            <a:pPr marL="447675" indent="-285750" algn="just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b="1" dirty="0">
              <a:solidFill>
                <a:srgbClr val="0070C0"/>
              </a:solidFill>
              <a:cs typeface="Arial" charset="0"/>
            </a:endParaRPr>
          </a:p>
          <a:p>
            <a:pPr marL="447675" indent="-285750" algn="just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b="1" dirty="0">
              <a:solidFill>
                <a:srgbClr val="0070C0"/>
              </a:solidFill>
              <a:cs typeface="Arial" charset="0"/>
            </a:endParaRPr>
          </a:p>
          <a:p>
            <a:pPr marL="447675" indent="-285750" algn="just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b="1" dirty="0">
              <a:solidFill>
                <a:srgbClr val="0070C0"/>
              </a:solidFill>
              <a:cs typeface="Arial" charset="0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dirty="0">
              <a:solidFill>
                <a:prstClr val="black"/>
              </a:solidFill>
              <a:cs typeface="Arial" charset="0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dirty="0">
                <a:solidFill>
                  <a:prstClr val="black"/>
                </a:solidFill>
                <a:cs typeface="Arial" charset="0"/>
              </a:rPr>
              <a:t>Instytucja odpowiedzialna: </a:t>
            </a:r>
            <a:r>
              <a:rPr lang="pl-PL" sz="1600" b="1" dirty="0">
                <a:solidFill>
                  <a:srgbClr val="FF0000"/>
                </a:solidFill>
                <a:cs typeface="Arial" charset="0"/>
              </a:rPr>
              <a:t>Polska Agencja Rozwoju Przedsiębiorczości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dirty="0">
              <a:cs typeface="Arial" charset="0"/>
            </a:endParaRP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A7A81537-A743-4E2A-A5B0-C679D4E1FA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1117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Podziałanie 2.3.4 Ochrona własności przemysłowej</a:t>
            </a: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u="sng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Typy projektów:</a:t>
            </a: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- działania związane z uzyskaniem ochrony własności przemysłowej i z możliwością wsparcia na  przygotowanie procesu komercjalizacji przedmiotów objętych zgłoszeniem, tj.: patentów, praw ochronnych na wzory użytkowe oraz praw z rejestracji na wzory przemysłowe</a:t>
            </a: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- działania związane z realizacją ochrony własności przemysłowej w związku z wszczęciem i  prowadzeniem postępowania w zakresie:</a:t>
            </a: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a) unieważnienia patentu, prawa ochronnego na wzór użytkowy albo prawa z rejestracji wzoru przemysłowego;</a:t>
            </a: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b) stwierdzenia wygaśnięcia patentu, prawa ochronnego na wzór użytkowy albo prawa z  rejestracji wzoru przemysłowego.</a:t>
            </a: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Typ beneficjenta: MŚP</a:t>
            </a: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Maksymalny poziom dofinansowania: 50%</a:t>
            </a: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Minimalna i maksymalna wartość projektu (PLN): nie dotyczy</a:t>
            </a: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Minimalna i maksymalna wartość wydatków kwalifikowalnych projektu (PLN):</a:t>
            </a: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70C0"/>
                </a:solidFill>
                <a:latin typeface="Calibri" pitchFamily="18"/>
                <a:ea typeface="Microsoft YaHei" pitchFamily="2"/>
                <a:cs typeface="Arial" pitchFamily="2"/>
              </a:rPr>
              <a:t>Min. 10 000</a:t>
            </a: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70C0"/>
                </a:solidFill>
                <a:latin typeface="Calibri" pitchFamily="18"/>
                <a:ea typeface="Microsoft YaHei" pitchFamily="2"/>
                <a:cs typeface="Arial" pitchFamily="2"/>
              </a:rPr>
              <a:t>Max. 1 000 000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dirty="0">
              <a:cs typeface="Arial" charset="0"/>
            </a:endParaRP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A7A81537-A743-4E2A-A5B0-C679D4E1FA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26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b="1" dirty="0">
                <a:solidFill>
                  <a:prstClr val="black"/>
                </a:solidFill>
                <a:cs typeface="Arial" charset="0"/>
              </a:rPr>
              <a:t>Podziałanie 3.2.1 Badania na rynek</a:t>
            </a:r>
          </a:p>
          <a:p>
            <a:pPr marL="161925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400" dirty="0"/>
              <a:t>Celem konkursu jest wzmocnienie konkurencyjności i innowacyjności firmy poprzez sfinansowanie wprowadzenia na rynek innowacyjnych produktów lub wdrożenia w firmie innowacyjnych procesów technologicznych, które są wynikiem prac badawczo-rozwojowych. Innowacja produktowa albo procesowa musi mieć charakter co najmniej na poziomie kraju. </a:t>
            </a:r>
          </a:p>
          <a:p>
            <a:pPr marL="161925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br>
              <a:rPr lang="pl-PL" sz="1600" dirty="0"/>
            </a:br>
            <a:r>
              <a:rPr lang="pl-PL" sz="1600" b="1" dirty="0"/>
              <a:t>Kto może otrzymać dofinansowanie </a:t>
            </a:r>
            <a:r>
              <a:rPr lang="pl-PL" sz="1600" dirty="0"/>
              <a:t>– MŚP, które:</a:t>
            </a:r>
          </a:p>
          <a:p>
            <a:r>
              <a:rPr lang="pl-PL" sz="1400" dirty="0"/>
              <a:t>- zamknęły jeden rok obrotowy trwający przynajmniej 12 miesięcy</a:t>
            </a:r>
          </a:p>
          <a:p>
            <a:r>
              <a:rPr lang="pl-PL" sz="1400" dirty="0"/>
              <a:t>- przynajmniej w jednym zamkniętym roku obrotowym w okresie 3 lat poprzedzających rok, w którym złożyły wniosek o udzielenie wsparcia osiągnęły przychody ze sprzedaży nie niższe niż 600 tys. zł (mikro i małe firmy) lub nie niższe niż 1 mln zł (średnie firmy).</a:t>
            </a:r>
          </a:p>
          <a:p>
            <a:r>
              <a:rPr lang="pl-PL" sz="1400" dirty="0"/>
              <a:t>- prowadziły lub prowadzą prace badawczo-rozwojowe, zleciły wykonanie takich prac lub zakupiły wyniki i jednocześnie wyniki tych prac są kluczowe dla nowego produktu lub usługi.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400" b="1" dirty="0">
                <a:solidFill>
                  <a:prstClr val="black"/>
                </a:solidFill>
                <a:cs typeface="Arial" charset="0"/>
              </a:rPr>
              <a:t>Terminy naborów:</a:t>
            </a:r>
          </a:p>
          <a:p>
            <a:pPr marL="447675" indent="-285750" algn="just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400" b="1" dirty="0">
                <a:solidFill>
                  <a:srgbClr val="0070C0"/>
                </a:solidFill>
                <a:cs typeface="Arial" charset="0"/>
              </a:rPr>
              <a:t>30 sierpnia – 31 października 2019 </a:t>
            </a:r>
          </a:p>
          <a:p>
            <a:pPr marL="447675" indent="-285750" algn="just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400" b="1" dirty="0">
                <a:solidFill>
                  <a:srgbClr val="0070C0"/>
                </a:solidFill>
                <a:cs typeface="Arial" charset="0"/>
              </a:rPr>
              <a:t>30 sierpnia – 31 października 2019 – konkurs dedykowany dla MŚP z siedzibą w średnich miastach</a:t>
            </a:r>
          </a:p>
          <a:p>
            <a:pPr marL="447675" indent="-285750" algn="just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400" b="1" dirty="0">
                <a:solidFill>
                  <a:srgbClr val="0070C0"/>
                </a:solidFill>
                <a:cs typeface="Arial" charset="0"/>
              </a:rPr>
              <a:t>30 sierpnia – 31 października 2019 – konkurs dedykowany na rzecz dostępności 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400" b="1" dirty="0">
                <a:solidFill>
                  <a:srgbClr val="0070C0"/>
                </a:solidFill>
                <a:cs typeface="Arial" charset="0"/>
              </a:rPr>
              <a:t>- wartość alokacji na konkurs zostanie określona w późniejszym terminie.</a:t>
            </a:r>
          </a:p>
          <a:p>
            <a:pPr marL="447675" indent="-285750" algn="just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b="1" dirty="0">
              <a:solidFill>
                <a:srgbClr val="0070C0"/>
              </a:solidFill>
              <a:cs typeface="Arial" charset="0"/>
            </a:endParaRPr>
          </a:p>
          <a:p>
            <a:pPr marL="161925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dirty="0">
                <a:solidFill>
                  <a:prstClr val="black"/>
                </a:solidFill>
                <a:cs typeface="Arial" charset="0"/>
              </a:rPr>
              <a:t>Instytucja odpowiedzialna: </a:t>
            </a:r>
            <a:r>
              <a:rPr lang="pl-PL" sz="1600" b="1" dirty="0">
                <a:solidFill>
                  <a:srgbClr val="FF0000"/>
                </a:solidFill>
                <a:cs typeface="Arial" charset="0"/>
              </a:rPr>
              <a:t>Polska Agencja Rozwoju Przedsiębiorczości</a:t>
            </a:r>
            <a:br>
              <a:rPr lang="pl-PL" sz="1600" b="1" dirty="0">
                <a:solidFill>
                  <a:srgbClr val="FF0000"/>
                </a:solidFill>
                <a:cs typeface="Arial" charset="0"/>
              </a:rPr>
            </a:br>
            <a:r>
              <a:rPr lang="pl-PL" sz="1600" dirty="0">
                <a:cs typeface="Arial" charset="0"/>
              </a:rPr>
              <a:t>kontakt </a:t>
            </a:r>
            <a:r>
              <a:rPr lang="pl-PL" sz="1600" b="1" dirty="0"/>
              <a:t>22 574 07 07 lub 0 801 332 202</a:t>
            </a:r>
            <a:endParaRPr lang="pl-PL" sz="1600" b="1" dirty="0">
              <a:cs typeface="Arial" charset="0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dirty="0">
              <a:cs typeface="Arial" charset="0"/>
            </a:endParaRP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A7A81537-A743-4E2A-A5B0-C679D4E1FA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878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Podziałanie 3.2.1 Badania na rynek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Minimalna wartość kosztów kwalifikowalnych projektu ogółem wynosi </a:t>
            </a: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1 mln zł.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Maksymalna wartość kosztów kwalifikowanych – </a:t>
            </a: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50 mln EURO</a:t>
            </a: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,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05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Maksymalna intensywność dofinansowania do 70%, w tym: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na eksperymentalne prace rozwojowe wynosi: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1)   35% kosztów kwalifikowalnych dla średnich przedsiębiorców,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2)   45% kosztów kwalifikowalnych dla </a:t>
            </a:r>
            <a:r>
              <a:rPr lang="pl-PL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mikroprzedsiębiorców</a:t>
            </a: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 i małych przedsiębiorców.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na usługi doradcze wynosi 50% kosztów kwalifikowalnych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05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Koszty kwalifikowane, to m.in.:</a:t>
            </a:r>
          </a:p>
          <a:p>
            <a:r>
              <a:rPr lang="pl-PL" sz="1600" dirty="0"/>
              <a:t>- zakup maszyn i urządzeń niezbędnych do uruchomienia produkcji nowych produktów</a:t>
            </a:r>
            <a:br>
              <a:rPr lang="pl-PL" sz="1600" dirty="0"/>
            </a:br>
            <a:r>
              <a:rPr lang="pl-PL" sz="1600" dirty="0"/>
              <a:t>- zakup nieruchomości</a:t>
            </a:r>
            <a:br>
              <a:rPr lang="pl-PL" sz="1600" dirty="0"/>
            </a:br>
            <a:r>
              <a:rPr lang="pl-PL" sz="1600" dirty="0"/>
              <a:t>- roboty budowlane</a:t>
            </a:r>
            <a:br>
              <a:rPr lang="pl-PL" sz="1600" dirty="0"/>
            </a:br>
            <a:r>
              <a:rPr lang="pl-PL" sz="1600" dirty="0"/>
              <a:t>- budowę nowej linii produkcyjnej oraz hal</a:t>
            </a:r>
            <a:br>
              <a:rPr lang="pl-PL" sz="1600" dirty="0"/>
            </a:br>
            <a:r>
              <a:rPr lang="pl-PL" sz="1600" dirty="0"/>
              <a:t>- nabycia wartości niematerialnych i prawnych w formie patentów, licencji, know-how oraz innych praw własności intelektualne</a:t>
            </a:r>
            <a:br>
              <a:rPr lang="pl-PL" sz="1600" dirty="0"/>
            </a:br>
            <a:r>
              <a:rPr lang="pl-PL" sz="1600" dirty="0"/>
              <a:t>- eksperymentalne prace rozwojowe</a:t>
            </a:r>
            <a:br>
              <a:rPr lang="pl-PL" sz="1600" dirty="0"/>
            </a:br>
            <a:r>
              <a:rPr lang="pl-PL" sz="1600" dirty="0"/>
              <a:t>- usługi doradcze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dirty="0">
              <a:cs typeface="Arial" charset="0"/>
            </a:endParaRP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A7A81537-A743-4E2A-A5B0-C679D4E1FA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6034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6867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1FC99A6-30DF-4EDC-AA05-599564201FFC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076325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pl-PL" dirty="0">
              <a:solidFill>
                <a:prstClr val="black"/>
              </a:solidFill>
              <a:cs typeface="Arial" charset="0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b="1" dirty="0">
              <a:solidFill>
                <a:prstClr val="black"/>
              </a:solidFill>
              <a:cs typeface="Arial" charset="0"/>
            </a:endParaRPr>
          </a:p>
          <a:p>
            <a:pPr marL="161925" algn="ctr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3600" b="1" dirty="0">
              <a:solidFill>
                <a:prstClr val="black"/>
              </a:solidFill>
              <a:cs typeface="Arial" charset="0"/>
            </a:endParaRPr>
          </a:p>
          <a:p>
            <a:pPr marL="161925" algn="ctr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3600" b="1" dirty="0">
              <a:solidFill>
                <a:prstClr val="black"/>
              </a:solidFill>
              <a:cs typeface="Arial" charset="0"/>
            </a:endParaRPr>
          </a:p>
          <a:p>
            <a:pPr marL="161925" algn="ctr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3600" b="1" dirty="0">
                <a:solidFill>
                  <a:prstClr val="black"/>
                </a:solidFill>
                <a:cs typeface="Arial" charset="0"/>
              </a:rPr>
              <a:t>Program Operacyjny Polska Wschodnia </a:t>
            </a: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B0970A58-182C-402A-A9CE-611AA21250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Działanie 1.2 Internalizacja MŚP   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/>
              <a:t>Dofinansowaniu podlegają projekty obejmujące kompleksowe działania mające wesprzeć przedsiębiorcę w diagnozie jego potencjału w zakresie internacjonalizacji, przygotowaniu przedsiębiorstwa i jego oferty pod kątem eksportu oraz aktywnego poszukiwania partnerów biznesowych w celu wprowadzenia produktów na wybrane rynki zagraniczne.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</a:br>
            <a:r>
              <a:rPr lang="pl-PL" b="1" dirty="0">
                <a:solidFill>
                  <a:srgbClr val="0070C0"/>
                </a:solidFill>
                <a:latin typeface="Calibri" pitchFamily="18"/>
                <a:ea typeface="Microsoft YaHei" pitchFamily="2"/>
                <a:cs typeface="Arial" pitchFamily="2"/>
              </a:rPr>
              <a:t>Termin naboru do 03.09.2019 r.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800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Instytucja odpowiedzialna: Polska Agencja Wspierania Przedsiębiorczości (PARP)</a:t>
            </a:r>
            <a:br>
              <a:rPr lang="pl-PL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</a:br>
            <a:r>
              <a:rPr lang="pl-PL" b="1" dirty="0">
                <a:solidFill>
                  <a:srgbClr val="FF0000"/>
                </a:solidFill>
                <a:latin typeface="Calibri" pitchFamily="18"/>
                <a:ea typeface="Microsoft YaHei" pitchFamily="2"/>
                <a:cs typeface="Arial" pitchFamily="2"/>
              </a:rPr>
              <a:t>Alokacja: 50 mln PLN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800" b="1" dirty="0">
              <a:solidFill>
                <a:srgbClr val="0070C0"/>
              </a:solidFill>
              <a:cs typeface="Arial" charset="0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dirty="0"/>
              <a:t>Kto może aplikować: 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dirty="0"/>
              <a:t>mikro-, małe lub średnie przedsiębiorstwa działające w województwach Polski Wschodniej, potwierdzone wpisem do odpowiedniego rejestru, dokonanym nie później niż 12 miesięcy przed dniem złożenia wniosku o dofinansowanie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dirty="0"/>
              <a:t>posiadające co najmniej jeden produkt (wyrób lub usługę) o potencjale do internacjonalizacji na co najmniej jednym nowym rynku zagranicznym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Maksymalny poziom dofinansowania: 85% (w ramach pomocy de </a:t>
            </a:r>
            <a:r>
              <a:rPr lang="pl-PL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minimis</a:t>
            </a: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)</a:t>
            </a:r>
          </a:p>
          <a:p>
            <a:endParaRPr lang="pl-PL" sz="1600" dirty="0"/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b="1" dirty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3AE1BEA7-F180-422F-BC19-B1369FC3DD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Działanie 1.2 Internalizacja MŚP   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r>
              <a:rPr lang="pl-PL" b="1" dirty="0"/>
              <a:t>Maksymalna kwota dofinansowania </a:t>
            </a:r>
            <a:r>
              <a:rPr lang="pl-PL" dirty="0"/>
              <a:t>wynosi 800 tys. zł (w przypadku wybrania co najmniej jednego rynku docelowego internacjonalizacji spoza Europejskiego Obszaru Gospodarczego i Szwajcarii) lub 550 tys. zł (w przypadku wybrania wyłącznie rynków docelowych internacjonalizacji z Europejskiego Obszaru Gospodarczego lub Szwajcarii), w tym:</a:t>
            </a:r>
          </a:p>
          <a:p>
            <a:endParaRPr lang="pl-PL" dirty="0"/>
          </a:p>
          <a:p>
            <a:pPr lvl="0"/>
            <a:r>
              <a:rPr lang="pl-PL" dirty="0"/>
              <a:t>- maksymalnie 30 tys. zł. dofinansowania na pokrycie kosztów </a:t>
            </a:r>
            <a:r>
              <a:rPr lang="pl-PL" b="1" dirty="0"/>
              <a:t>usług doradczych </a:t>
            </a:r>
            <a:r>
              <a:rPr lang="pl-PL" dirty="0"/>
              <a:t>dotyczących opracowania nowego modelu biznesowego związanego z internacjonalizacją działalności MŚP;</a:t>
            </a:r>
          </a:p>
          <a:p>
            <a:pPr lvl="0"/>
            <a:r>
              <a:rPr lang="pl-PL" dirty="0"/>
              <a:t>- maksymalnie 100 tys. zł dofinansowania na pokrycie kosztów związanych</a:t>
            </a:r>
            <a:r>
              <a:rPr lang="pl-PL" b="1" dirty="0"/>
              <a:t> z nabyciem środków trwałych z wyłączeniem nieruchomości</a:t>
            </a:r>
            <a:r>
              <a:rPr lang="pl-PL" dirty="0"/>
              <a:t> w związku z przygotowaniem do internacjonalizacji działalności;</a:t>
            </a:r>
          </a:p>
          <a:p>
            <a:pPr lvl="0"/>
            <a:r>
              <a:rPr lang="pl-PL" dirty="0"/>
              <a:t>- maksymalnie 100 tys. zł na pokrycie kosztów związanych z </a:t>
            </a:r>
            <a:r>
              <a:rPr lang="pl-PL" b="1" dirty="0"/>
              <a:t>nabyciem wartości niematerialnych i prawnych</a:t>
            </a:r>
            <a:r>
              <a:rPr lang="pl-PL" dirty="0"/>
              <a:t> w związku z przygotowaniem do internacjonalizacji działalności.</a:t>
            </a:r>
          </a:p>
          <a:p>
            <a:r>
              <a:rPr lang="pl-PL" dirty="0"/>
              <a:t>- Przy czym łączne dofinansowanie na pokrycie kosztów związanych z nabyciem wartości niematerialnych i prawnych oraz pokrycie kosztów związanych z nabyciem środków trwałych z wyłączeniem nieruchomości w związku z przygotowaniem do internacjonalizacji działalności nie może przekroczyć 150 tys. zł.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b="1" dirty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3AE1BEA7-F180-422F-BC19-B1369FC3DD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644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Działanie 1.2 Internalizacja MŚP   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0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Na co można przeznaczyć dofinansowanie:</a:t>
            </a:r>
          </a:p>
          <a:p>
            <a:r>
              <a:rPr lang="pl-PL" dirty="0"/>
              <a:t>1. usługi doradcze, związane z opracowaniem i przygotowaniem do wdrożenia nowego modelu biznesowego;</a:t>
            </a:r>
          </a:p>
          <a:p>
            <a:r>
              <a:rPr lang="pl-PL" dirty="0"/>
              <a:t>2. usługi związane bezpośrednio z wdrożeniem nowego modelu biznesowego, w tym m.in. koszty materiałów reklamowych, szkoleń, tłumaczeń, testów</a:t>
            </a:r>
          </a:p>
          <a:p>
            <a:pPr lvl="0"/>
            <a:r>
              <a:rPr lang="pl-PL" dirty="0"/>
              <a:t>3. koszty udziału w międzynarodowych targach, wystawach lub misjach gospodarczych, obejmujące:</a:t>
            </a:r>
          </a:p>
          <a:p>
            <a:pPr lvl="0"/>
            <a:r>
              <a:rPr lang="pl-PL" dirty="0"/>
              <a:t>- </a:t>
            </a:r>
            <a:r>
              <a:rPr lang="pl-PL" b="1" dirty="0"/>
              <a:t>wynajęcie i zabudowę powierzchni wystawienniczej</a:t>
            </a:r>
            <a:r>
              <a:rPr lang="pl-PL" dirty="0"/>
              <a:t>; </a:t>
            </a:r>
          </a:p>
          <a:p>
            <a:pPr lvl="0"/>
            <a:r>
              <a:rPr lang="pl-PL" dirty="0"/>
              <a:t>- </a:t>
            </a:r>
            <a:r>
              <a:rPr lang="pl-PL" b="1" dirty="0"/>
              <a:t>zakup usług w zakresie organizacji i obsługi stoiska; </a:t>
            </a:r>
          </a:p>
          <a:p>
            <a:pPr lvl="0"/>
            <a:r>
              <a:rPr lang="pl-PL" dirty="0"/>
              <a:t>- </a:t>
            </a:r>
            <a:r>
              <a:rPr lang="pl-PL" b="1" dirty="0"/>
              <a:t>zakup usług w zakresie transportu eksponatów oraz elementów zabudowy wraz z ubezpieczeniem, odprawą celną i kosztami spedycji; </a:t>
            </a:r>
          </a:p>
          <a:p>
            <a:pPr marL="285750" lvl="0" indent="-285750">
              <a:buFontTx/>
              <a:buChar char="-"/>
            </a:pPr>
            <a:r>
              <a:rPr lang="pl-PL" b="1" dirty="0"/>
              <a:t>podróże służbowe maksymalnie trzech osób </a:t>
            </a:r>
            <a:r>
              <a:rPr lang="pl-PL" dirty="0"/>
              <a:t>uczestniczących w targach, wystawach lub misjach, w okresie nie dłuższym niż dwa dni (a w przypadku misji – jeden dzień) przed rozpoczęciem i jeden dzień po zakończeniu imprezy targowej, wystawienniczej lub misji, w zakresie i według stawek określonych w przepisach w sprawie ustalania należności</a:t>
            </a:r>
          </a:p>
          <a:p>
            <a:pPr marL="285750" lvl="0" indent="-285750">
              <a:buFontTx/>
              <a:buChar char="-"/>
            </a:pPr>
            <a:endParaRPr lang="pl-PL" dirty="0"/>
          </a:p>
          <a:p>
            <a:pPr marL="285750" indent="-285750">
              <a:buFontTx/>
              <a:buChar char="-"/>
            </a:pPr>
            <a:r>
              <a:rPr lang="pl-PL" sz="1600" b="1" dirty="0"/>
              <a:t>Łączna wartość kosztów kwalifikowalnych, o których mowa w pkt 4, stanowi nie więcej niż 49% kosztów kwalifikowalnych projektu.</a:t>
            </a:r>
          </a:p>
          <a:p>
            <a:pPr marL="285750" lvl="0" indent="-285750">
              <a:buFontTx/>
              <a:buChar char="-"/>
            </a:pPr>
            <a:endParaRPr lang="pl-PL" dirty="0"/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b="1" dirty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3AE1BEA7-F180-422F-BC19-B1369FC3DD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8129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Działanie 1.2 Internalizacja MŚP   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8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endParaRPr lang="pl-PL" dirty="0"/>
          </a:p>
          <a:p>
            <a:r>
              <a:rPr lang="pl-PL" dirty="0"/>
              <a:t>Koszty, o których mowa uważa się za kwalifikowalne, jeśli </a:t>
            </a:r>
            <a:r>
              <a:rPr lang="pl-PL" u="sng" dirty="0"/>
              <a:t>zostały poniesione nie wcześniej niż 6 miesięcy przed dniem złożenia wniosku o dofinansowanie. </a:t>
            </a:r>
            <a:r>
              <a:rPr lang="pl-PL" dirty="0"/>
              <a:t>Jeśli te koszty zostały poniesione przed dniem złożenia wniosku o dofinansowanie, wówczas ich kwalifikowanie możliwe jest </a:t>
            </a:r>
            <a:r>
              <a:rPr lang="pl-PL" u="sng" dirty="0"/>
              <a:t>jedynie w ramach pomocy de </a:t>
            </a:r>
            <a:r>
              <a:rPr lang="pl-PL" u="sng" dirty="0" err="1"/>
              <a:t>minimis</a:t>
            </a:r>
            <a:r>
              <a:rPr lang="pl-PL" u="sng" dirty="0"/>
              <a:t>.</a:t>
            </a:r>
          </a:p>
          <a:p>
            <a:pPr marL="342900" indent="-342900">
              <a:buAutoNum type="arabicPeriod" startAt="3"/>
            </a:pPr>
            <a:endParaRPr lang="pl-PL" dirty="0"/>
          </a:p>
          <a:p>
            <a:r>
              <a:rPr lang="pl-PL" dirty="0"/>
              <a:t>4. nabycie oprogramowania i doradztwa niezbędnego do automatyzacji procesów biznesowych w związku z przygotowaniem do internacjonalizacji działalności</a:t>
            </a: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marL="285750" indent="-285750">
              <a:buFontTx/>
              <a:buChar char="-"/>
            </a:pPr>
            <a:endParaRPr lang="pl-PL" dirty="0"/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dirty="0">
                <a:hlinkClick r:id="rId2"/>
              </a:rPr>
              <a:t>https://popw.parp.gov.pl/component/grants/grants/internacjonalizacja-msp#dokumenty</a:t>
            </a:r>
            <a:endParaRPr lang="pl-PL" dirty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3AE1BEA7-F180-422F-BC19-B1369FC3DD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843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Działanie 1.3.1 Wdrażanie innowacji przez MŚP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0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Wsparcie projektów prowadzących do stworzenia innowacyjnych produktów poprzez wdrożenie (własnych lub nabytych) wyników prac B+R.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Kto może otrzymać dofinansowanie:</a:t>
            </a:r>
          </a:p>
          <a:p>
            <a:r>
              <a:rPr lang="pl-PL" sz="1600" dirty="0"/>
              <a:t>- mikro-, małe i średnie przedsiębiorstwa</a:t>
            </a:r>
            <a:br>
              <a:rPr lang="pl-PL" sz="1600" dirty="0"/>
            </a:br>
            <a:r>
              <a:rPr lang="pl-PL" sz="1600" dirty="0"/>
              <a:t>- należące przynajmniej od 6 miesięcy do ponadregionalnego powiązania kooperacyjnego (min. 5 firm współpracujących ze sobą w pokrewnych branżach, z co najmniej dwóch województw, w tym jedna z Polski Wschodniej), które działa co najmniej rok</a:t>
            </a:r>
            <a:br>
              <a:rPr lang="pl-PL" sz="1600" dirty="0"/>
            </a:br>
            <a:r>
              <a:rPr lang="pl-PL" sz="1600" dirty="0"/>
              <a:t>- w trakcie 3 lat przed złożeniem wniosku osiągnęły przychody nie mniejsze niż 600 000 zł przynajmniej w jednym roku obrotowym.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</a:b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Termin naboru: do 14 czerwca 2019 r.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Minimalna wartość projektu: 1 mln PLN – max. do 20 mln PLN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Dofinansowanie max. 70% na inwestycje, do 85 % na usługi doradcze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Instytucja odpowiedzialna: Polska Agencja Rozwoju Przedsiębiorczości</a:t>
            </a:r>
            <a:b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</a:b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Alokacja: 170 mln PLN (w tym 100 mln dla miasta średnich)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800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  <a:hlinkClick r:id="rId2"/>
              </a:rPr>
              <a:t>https://www.parp.gov.pl/component/grants/grants/wdrazanie-innowacji-przez-msp</a:t>
            </a:r>
            <a:endParaRPr lang="pl-PL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b="1" dirty="0">
              <a:solidFill>
                <a:srgbClr val="0070C0"/>
              </a:solidFill>
              <a:latin typeface="Calibri" pitchFamily="18"/>
              <a:ea typeface="Microsoft YaHei" pitchFamily="2"/>
              <a:cs typeface="Arial" charset="0"/>
            </a:endParaRPr>
          </a:p>
          <a:p>
            <a:pPr marL="285750" lvl="0" indent="-285750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dirty="0"/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3AE1BEA7-F180-422F-BC19-B1369FC3DD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274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6867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1FC99A6-30DF-4EDC-AA05-599564201FFC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076325"/>
            <a:ext cx="8877300" cy="56451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r>
              <a:rPr lang="pl-PL" dirty="0">
                <a:solidFill>
                  <a:prstClr val="black"/>
                </a:solidFill>
                <a:cs typeface="Arial" charset="0"/>
              </a:rPr>
              <a:t>Plan prezentacji:</a:t>
            </a:r>
          </a:p>
          <a:p>
            <a:pPr>
              <a:defRPr/>
            </a:pPr>
            <a:endParaRPr lang="pl-PL" dirty="0">
              <a:solidFill>
                <a:prstClr val="black"/>
              </a:solidFill>
              <a:cs typeface="Arial" charset="0"/>
            </a:endParaRPr>
          </a:p>
          <a:p>
            <a:pPr marL="161925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400" b="1" dirty="0">
                <a:solidFill>
                  <a:prstClr val="black"/>
                </a:solidFill>
                <a:cs typeface="Arial" charset="0"/>
              </a:rPr>
              <a:t>1. Program Operacyjny Inteligentny Rozwój (ok. 5 mld PLN)</a:t>
            </a:r>
          </a:p>
          <a:p>
            <a:pPr marL="161925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400" dirty="0">
                <a:solidFill>
                  <a:prstClr val="black"/>
                </a:solidFill>
                <a:cs typeface="Arial" charset="0"/>
              </a:rPr>
              <a:t>a) poddziałanie 1.1.1 Badanie przemysłowe i prace rozwojowe realizowane przez MŚP (2,250 mln PLN)</a:t>
            </a:r>
          </a:p>
          <a:p>
            <a:pPr marL="161925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400" dirty="0">
                <a:solidFill>
                  <a:prstClr val="black"/>
                </a:solidFill>
                <a:cs typeface="Arial" charset="0"/>
              </a:rPr>
              <a:t>b) poddziałanie 1.2 Sektorowe programy B+R (490 mln PLN)</a:t>
            </a:r>
          </a:p>
          <a:p>
            <a:pPr marL="161925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400" dirty="0">
                <a:solidFill>
                  <a:prstClr val="black"/>
                </a:solidFill>
                <a:cs typeface="Arial" charset="0"/>
              </a:rPr>
              <a:t>c) poddziałanie 2.3.2 Bony na innowacje (80 mln PLN)</a:t>
            </a:r>
          </a:p>
          <a:p>
            <a:pPr marL="161925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400" dirty="0">
                <a:solidFill>
                  <a:prstClr val="black"/>
                </a:solidFill>
                <a:cs typeface="Arial" charset="0"/>
              </a:rPr>
              <a:t>d) poddziałanie 2.3.3 Umiędzynarodowienie Krajowych Klastrów Kluczowych (50 mln PLN)</a:t>
            </a:r>
          </a:p>
          <a:p>
            <a:pPr marL="161925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400" dirty="0">
                <a:solidFill>
                  <a:prstClr val="black"/>
                </a:solidFill>
                <a:cs typeface="Arial" charset="0"/>
              </a:rPr>
              <a:t>e) poddziałanie 2.3.4 </a:t>
            </a:r>
            <a:r>
              <a:rPr lang="pl-PL" sz="1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Ochrona praw własności przemysłowej (5 mln PLN)</a:t>
            </a:r>
          </a:p>
          <a:p>
            <a:pPr marL="161925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400">
                <a:solidFill>
                  <a:prstClr val="black"/>
                </a:solidFill>
                <a:cs typeface="Arial" charset="0"/>
              </a:rPr>
              <a:t>f) poddziałanie </a:t>
            </a:r>
            <a:r>
              <a:rPr lang="pl-PL" sz="1400" dirty="0">
                <a:solidFill>
                  <a:prstClr val="black"/>
                </a:solidFill>
                <a:cs typeface="Arial" charset="0"/>
              </a:rPr>
              <a:t>3.2.1 Badania na rynek (ponad 1,500 mln PLN)</a:t>
            </a:r>
          </a:p>
          <a:p>
            <a:pPr marL="161925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400" dirty="0">
              <a:solidFill>
                <a:prstClr val="black"/>
              </a:solidFill>
              <a:cs typeface="Arial" charset="0"/>
            </a:endParaRPr>
          </a:p>
          <a:p>
            <a:pPr marL="161925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400" b="1" dirty="0">
                <a:solidFill>
                  <a:prstClr val="black"/>
                </a:solidFill>
                <a:cs typeface="Arial" charset="0"/>
              </a:rPr>
              <a:t>2. Program Operacyjny Polska Wschodnia (ok. 750 mln PLN)</a:t>
            </a:r>
          </a:p>
          <a:p>
            <a:pPr marL="504825" indent="-342900">
              <a:spcBef>
                <a:spcPts val="200"/>
              </a:spcBef>
              <a:buAutoNum type="alphaLcParenR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400" dirty="0">
                <a:solidFill>
                  <a:prstClr val="black"/>
                </a:solidFill>
                <a:cs typeface="Arial" charset="0"/>
              </a:rPr>
              <a:t>Działanie 1.2 Internacjonalizacja MŚP (50 mln PLN)</a:t>
            </a:r>
          </a:p>
          <a:p>
            <a:pPr marL="504825" indent="-342900">
              <a:spcBef>
                <a:spcPts val="200"/>
              </a:spcBef>
              <a:buFontTx/>
              <a:buAutoNum type="alphaLcParenR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400" dirty="0">
                <a:solidFill>
                  <a:prstClr val="black"/>
                </a:solidFill>
                <a:cs typeface="Arial" charset="0"/>
              </a:rPr>
              <a:t>Działanie 1.3.1 </a:t>
            </a:r>
            <a:r>
              <a:rPr lang="pl-PL" sz="1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Wdrażanie innowacji przez MŚP (170 mln  PLN)</a:t>
            </a:r>
            <a:endParaRPr lang="pl-PL" sz="1400" dirty="0">
              <a:solidFill>
                <a:prstClr val="black"/>
              </a:solidFill>
              <a:cs typeface="Arial" charset="0"/>
            </a:endParaRPr>
          </a:p>
          <a:p>
            <a:pPr marL="504825" indent="-342900">
              <a:spcBef>
                <a:spcPts val="200"/>
              </a:spcBef>
              <a:buFontTx/>
              <a:buAutoNum type="alphaLcParenR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400" dirty="0">
                <a:solidFill>
                  <a:prstClr val="black"/>
                </a:solidFill>
                <a:cs typeface="Arial" charset="0"/>
              </a:rPr>
              <a:t>Działanie 1.3.2 </a:t>
            </a:r>
            <a:r>
              <a:rPr lang="pl-PL" sz="14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Tworzenie sieciowych produktów przez MŚP (150 mln PLN)</a:t>
            </a:r>
          </a:p>
          <a:p>
            <a:pPr marL="504825" indent="-342900">
              <a:spcBef>
                <a:spcPts val="200"/>
              </a:spcBef>
              <a:buAutoNum type="alphaLcParenR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400" dirty="0">
                <a:solidFill>
                  <a:prstClr val="black"/>
                </a:solidFill>
                <a:cs typeface="Arial" charset="0"/>
              </a:rPr>
              <a:t>Działanie 1.4 Wzór na konkurencję (455 mln PLN)</a:t>
            </a:r>
          </a:p>
          <a:p>
            <a:pPr marL="161925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400" dirty="0">
              <a:solidFill>
                <a:prstClr val="black"/>
              </a:solidFill>
              <a:cs typeface="Arial" charset="0"/>
            </a:endParaRPr>
          </a:p>
          <a:p>
            <a:pPr marL="161925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400" b="1" dirty="0">
                <a:solidFill>
                  <a:prstClr val="black"/>
                </a:solidFill>
                <a:cs typeface="Arial" charset="0"/>
              </a:rPr>
              <a:t>3. Dofinansowanie na szkolenia dla przedsiębiorców </a:t>
            </a:r>
          </a:p>
          <a:p>
            <a:pPr marL="161925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400" b="1" dirty="0">
              <a:solidFill>
                <a:prstClr val="black"/>
              </a:solidFill>
              <a:cs typeface="Arial" charset="0"/>
            </a:endParaRPr>
          </a:p>
          <a:p>
            <a:pPr marL="161925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400" b="1" dirty="0">
                <a:solidFill>
                  <a:prstClr val="black"/>
                </a:solidFill>
                <a:cs typeface="Arial" charset="0"/>
              </a:rPr>
              <a:t>4. STEP – Sprawdzimy Twój Eksperymentalny Pomysł </a:t>
            </a:r>
          </a:p>
          <a:p>
            <a:pPr marL="161925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400" b="1" dirty="0">
              <a:solidFill>
                <a:prstClr val="black"/>
              </a:solidFill>
              <a:cs typeface="Arial" charset="0"/>
            </a:endParaRPr>
          </a:p>
          <a:p>
            <a:pPr marL="161925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400" b="1" dirty="0">
                <a:solidFill>
                  <a:prstClr val="black"/>
                </a:solidFill>
                <a:cs typeface="Arial" charset="0"/>
              </a:rPr>
              <a:t>5. Źródła Informacji</a:t>
            </a:r>
          </a:p>
          <a:p>
            <a:pPr marL="904875" indent="-742950">
              <a:spcBef>
                <a:spcPts val="200"/>
              </a:spcBef>
              <a:buAutoNum type="arabicPeriod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400" b="1" dirty="0">
              <a:solidFill>
                <a:prstClr val="black"/>
              </a:solidFill>
              <a:cs typeface="Arial" charset="0"/>
            </a:endParaRPr>
          </a:p>
          <a:p>
            <a:pPr marL="904875" indent="-742950" algn="ctr">
              <a:spcBef>
                <a:spcPts val="200"/>
              </a:spcBef>
              <a:buAutoNum type="arabicPeriod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3600" b="1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06B297A1-330E-482F-A39D-E848DE1FE9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811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Działanie 1.3.1 Wdrażanie innowacji przez MŚP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0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/>
              <a:t>Na co można przeznaczyć dofinansowanie?</a:t>
            </a:r>
          </a:p>
          <a:p>
            <a:pPr marL="285750" lvl="0" indent="-285750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/>
              <a:t>na inwestycję początkową i prowadzącą do stworzenia innowacyjnych (przynajmniej na poziomie kraju) produktów (wyrobów lub usług) poprzez wdrożenie (własnych lub nabytych) wyników prac B+R.</a:t>
            </a:r>
          </a:p>
          <a:p>
            <a:pPr marL="285750" lvl="0" indent="-285750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dirty="0"/>
          </a:p>
          <a:p>
            <a:pPr marL="285750" lvl="0" indent="-285750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hlinkClick r:id="rId2"/>
              </a:rPr>
              <a:t>https://www.parp.gov.pl/storage/grants/documents/29/zal-1-RK-kryteria-wyboru-projektow-1.3.1_20190328.pdf</a:t>
            </a:r>
            <a:endParaRPr lang="pl-PL" sz="1600" dirty="0"/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</a:br>
            <a:r>
              <a:rPr lang="pl-PL" sz="1600" b="1" dirty="0"/>
              <a:t>Czym jest inwestycja początkowa?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/>
              <a:t> 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/>
              <a:t>- inwestycja w rzeczowe aktywa trwałe lub wartości niematerialne i prawne związane z: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dirty="0"/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/>
              <a:t>a) założeniem </a:t>
            </a:r>
            <a:r>
              <a:rPr lang="pl-PL" sz="1600" b="1" dirty="0"/>
              <a:t>nowego</a:t>
            </a:r>
            <a:r>
              <a:rPr lang="pl-PL" sz="1600" dirty="0"/>
              <a:t> zakładu, 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/>
              <a:t>b) </a:t>
            </a:r>
            <a:r>
              <a:rPr lang="pl-PL" sz="1600" b="1" dirty="0"/>
              <a:t>zwiększeniem </a:t>
            </a:r>
            <a:r>
              <a:rPr lang="pl-PL" sz="1600" dirty="0"/>
              <a:t>zdolności produkcyjnej </a:t>
            </a:r>
            <a:r>
              <a:rPr lang="pl-PL" sz="1600" b="1" dirty="0"/>
              <a:t>istniejącego</a:t>
            </a:r>
            <a:r>
              <a:rPr lang="pl-PL" sz="1600" dirty="0"/>
              <a:t> zakładu, 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/>
              <a:t>c) dywersyfikacją produkcji zakładu poprzez </a:t>
            </a:r>
            <a:r>
              <a:rPr lang="pl-PL" sz="1600" b="1" dirty="0"/>
              <a:t>wprowadzenie produktów </a:t>
            </a:r>
            <a:r>
              <a:rPr lang="pl-PL" sz="1600" dirty="0"/>
              <a:t>uprzednio nieprodukowanych w zakładzie, 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/>
              <a:t>d) </a:t>
            </a:r>
            <a:r>
              <a:rPr lang="pl-PL" sz="1600" b="1" dirty="0"/>
              <a:t>zasadniczą zmianą </a:t>
            </a:r>
            <a:r>
              <a:rPr lang="pl-PL" sz="1600" dirty="0"/>
              <a:t>dotyczącą procesu produkcyjnego </a:t>
            </a:r>
            <a:r>
              <a:rPr lang="pl-PL" sz="1600" b="1" dirty="0"/>
              <a:t>istniejącego</a:t>
            </a:r>
            <a:r>
              <a:rPr lang="pl-PL" sz="1600" dirty="0"/>
              <a:t> zakładu;</a:t>
            </a:r>
          </a:p>
          <a:p>
            <a:pPr marL="285750" lvl="0" indent="-285750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dirty="0"/>
          </a:p>
          <a:p>
            <a:pPr marL="285750" lvl="0" indent="-285750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i="1" dirty="0"/>
              <a:t>(w rozumieniu art. 2 pkt 49 lit. a rozporządzenia KE nr 651/2014).</a:t>
            </a: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3AE1BEA7-F180-422F-BC19-B1369FC3DD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2461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Działanie 1.3.1 Wdrażanie innowacji przez MŚP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0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/>
              <a:t>Na co można przeznaczyć dofinansowanie?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1" dirty="0"/>
          </a:p>
          <a:p>
            <a:pPr marL="285750" lvl="0" indent="-285750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/>
              <a:t>nabycie albo wytworzenie środków trwałych - maszyn i urządzeń, linii produkcyjnej lub technologicznej</a:t>
            </a:r>
          </a:p>
          <a:p>
            <a:pPr marL="285750" lvl="0" indent="-285750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/>
              <a:t>zakup nieruchomości</a:t>
            </a:r>
          </a:p>
          <a:p>
            <a:pPr marL="285750" lvl="0" indent="-285750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/>
              <a:t>zakup robót i materiałów budowlanych</a:t>
            </a:r>
          </a:p>
          <a:p>
            <a:pPr marL="285750" lvl="0" indent="-285750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/>
              <a:t>zakup wartości niematerialnych i prawnych w formie patentów, licencji, know-how oraz innych praw własności intelektualnej </a:t>
            </a:r>
          </a:p>
          <a:p>
            <a:pPr marL="285750" lvl="0" indent="-285750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/>
              <a:t>zakup usług doradczych na rzecz przygotowania do wdrożenia</a:t>
            </a:r>
          </a:p>
          <a:p>
            <a:pPr marL="285750" lvl="0" indent="-285750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/>
              <a:t>sfinansowanie ustanowienia i utrzymania zabezpieczenia dla zaliczki</a:t>
            </a:r>
          </a:p>
          <a:p>
            <a:pPr marL="285750" lvl="0" indent="-285750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dirty="0"/>
          </a:p>
          <a:p>
            <a:pPr marL="285750" lvl="0" indent="-285750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/>
              <a:t>Przykładowe projekty:</a:t>
            </a:r>
          </a:p>
          <a:p>
            <a:pPr marL="285750" lvl="0" indent="-285750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hlinkClick r:id="rId2"/>
              </a:rPr>
              <a:t>https://popw.parp.gov.pl/storage/grants/documents/29/Lista-projektw-wybranych-do-dofinansowania-1.3.1-POPW.pdf</a:t>
            </a:r>
            <a:endParaRPr lang="pl-PL" sz="1600" dirty="0"/>
          </a:p>
          <a:p>
            <a:pPr marL="285750" lvl="0" indent="-285750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dirty="0"/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3AE1BEA7-F180-422F-BC19-B1369FC3DD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9682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Działanie 1.3.2 Tworzenie sieciowych produktów przez MŚP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8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Kto może otrzymać dofinansowanie?</a:t>
            </a:r>
            <a:br>
              <a:rPr lang="pl-PL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</a:br>
            <a:r>
              <a:rPr lang="pl-PL" sz="1600" dirty="0"/>
              <a:t>O dofinansowanie w ramach poddziałania mogą ubiegać się MŚP albo konsorcja MŚP, prowadzące działalność gospodarczą na terytorium Rzeczypospolitej Polskiej potwierdzoną wpisem do odpowiedniego rejestru.</a:t>
            </a:r>
            <a:b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</a:br>
            <a:endParaRPr lang="pl-PL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minimalna wartość projektu: 5 mln PLN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Termin naboru do konkursu do 29 sierpnia 2019 r.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Instytucja odpowiedzialna: Polska Agencja Wspierania Przedsiębiorczości</a:t>
            </a:r>
            <a:b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</a:b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Alokacja: 250 mln PLN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800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  <a:hlinkClick r:id="rId2"/>
              </a:rPr>
              <a:t>http://www.polskawschodnia.gov.pl/nabory/13-ponadregionalne-powiazania-kooperacyjne-132-tworzenie-sieciowych-produktow-przez-msp-4/</a:t>
            </a:r>
            <a:endParaRPr lang="pl-PL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endParaRPr lang="pl-PL" dirty="0"/>
          </a:p>
          <a:p>
            <a:r>
              <a:rPr lang="pl-PL" b="1" dirty="0"/>
              <a:t>Na co może otrzymać dofinansowanie?</a:t>
            </a:r>
          </a:p>
          <a:p>
            <a:r>
              <a:rPr lang="pl-PL" sz="1600" dirty="0"/>
              <a:t>- </a:t>
            </a:r>
            <a:r>
              <a:rPr lang="pl-PL" sz="1600" b="1" dirty="0"/>
              <a:t>inwestycję początkową  </a:t>
            </a:r>
            <a:r>
              <a:rPr lang="pl-PL" sz="1600" dirty="0"/>
              <a:t>prowadzącą do </a:t>
            </a:r>
            <a:r>
              <a:rPr lang="pl-PL" sz="1600" b="1" dirty="0"/>
              <a:t>utworzenia i rozwoju innowacyjnych produktów sieciowych </a:t>
            </a:r>
            <a:r>
              <a:rPr lang="pl-PL" sz="1600" dirty="0"/>
              <a:t>w obszarach wpisujących się w zakres </a:t>
            </a:r>
            <a:r>
              <a:rPr lang="pl-PL" sz="1600" b="1" dirty="0"/>
              <a:t>regionalnych inteligentnych specjalizacji </a:t>
            </a:r>
            <a:r>
              <a:rPr lang="pl-PL" sz="1600" dirty="0"/>
              <a:t>wspólnych dla </a:t>
            </a:r>
            <a:r>
              <a:rPr lang="pl-PL" sz="1600" b="1" dirty="0"/>
              <a:t>co najmniej dwóch województw Polski Wschodniej </a:t>
            </a:r>
            <a:r>
              <a:rPr lang="pl-PL" sz="1600" dirty="0"/>
              <a:t>(według załącznika nr 6 do Regulaminu Konkursu) i które realizowane będą na terytorium makroregionu Polski Wschodniej.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b="1" dirty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3AE1BEA7-F180-422F-BC19-B1369FC3DD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7077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Działanie 1.3.2 Tworzenie sieciowych produktów przez MŚP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8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/>
              <a:t>1) pomoc na infrastrukturę sportową i wielofunkcyjną infrastrukturę rekreacyjną - </a:t>
            </a:r>
            <a:r>
              <a:rPr lang="pl-PL" dirty="0"/>
              <a:t>maksymalnie 80% łącznych kosztów kwalifikowalnych inwestycji w ramach tej pomocy, jednocześnie maksymalnie 2 mln euro dofinansowania.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dirty="0"/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dirty="0"/>
              <a:t>2) minimalny udział wydatków inwestycyjnych związanych z maksymalnie trzema głównymi atrakcjami/elementami pakietu/składowymi, będącymi przedmiotem dofinansowania w ramach projektu, musi wynieść 50% wszystkich kosztów kwalifikowalnych projektu; </a:t>
            </a:r>
            <a:br>
              <a:rPr lang="pl-PL" dirty="0"/>
            </a:br>
            <a:endParaRPr lang="pl-PL" dirty="0"/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dirty="0"/>
              <a:t>3) maksymalny udział wydatków inwestycyjnych związanych z miejscami noclegowymi nie może przekroczyć 35% wszystkich kosztów kwalifikowalnych; wydatki związane z miejscami noclegowymi mogą być przedmiotem dofinansowania tylko w ramach regionalnej pomocy inwestycyjnej. 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b="1" dirty="0"/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Kryteria wyboru projektów: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dirty="0">
                <a:hlinkClick r:id="rId2"/>
              </a:rPr>
              <a:t>https://popw.parp.gov.pl/storage/grants/documents/28/K_5_Zacznik-nr-1-Kryteria-wyboru-projektw_5-2019_20190128.pdf</a:t>
            </a:r>
            <a:endParaRPr lang="pl-PL" dirty="0"/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pl-PL" dirty="0"/>
            </a:br>
            <a:endParaRPr lang="pl-PL" dirty="0"/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3AE1BEA7-F180-422F-BC19-B1369FC3DD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820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24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Działanie 1.3.2 Tworzenie sieciowych produktów przez MŚP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8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b="1" dirty="0"/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b="1" dirty="0"/>
              <a:t>Za infrastrukturę noclegową</a:t>
            </a:r>
            <a:r>
              <a:rPr lang="pl-PL" dirty="0"/>
              <a:t>, uznaje się wydatki inwestycyjne dotyczące miejsc noclegowych w tym:</a:t>
            </a:r>
          </a:p>
          <a:p>
            <a:pPr marL="285750" lvl="0" indent="-285750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dirty="0"/>
              <a:t>zakup nieruchomości z przeznaczeniem na utworzenie miejsc noclegowych (np. pole kempingowe, </a:t>
            </a:r>
            <a:r>
              <a:rPr lang="pl-PL" dirty="0" err="1"/>
              <a:t>kamperowe</a:t>
            </a:r>
            <a:r>
              <a:rPr lang="pl-PL" dirty="0"/>
              <a:t>, namiotowe), </a:t>
            </a:r>
          </a:p>
          <a:p>
            <a:pPr marL="285750" lvl="0" indent="-285750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dirty="0"/>
              <a:t>budowa, rozbudowa, przebudowa obiektów obejmujących miejsca noclegowe, </a:t>
            </a:r>
          </a:p>
          <a:p>
            <a:pPr marL="285750" lvl="0" indent="-285750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dirty="0"/>
              <a:t>wyposażenie miejsc noclegowych oraz zakup środków trwałych (np. łodzi i kamperów), w których znajdują się miejsca noclegowe/miejsca do spania. </a:t>
            </a:r>
            <a:br>
              <a:rPr lang="pl-PL" dirty="0"/>
            </a:br>
            <a:endParaRPr lang="pl-PL" dirty="0"/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dirty="0"/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dirty="0"/>
              <a:t>Lista projektów wybrana do dofinansowania: 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dirty="0">
                <a:hlinkClick r:id="rId2"/>
              </a:rPr>
              <a:t>https://popw.parp.gov.pl/storage/grants/documents/28/Lista-projektw-wybranych-do-dofinansowania.pdf</a:t>
            </a:r>
            <a:endParaRPr lang="pl-PL" dirty="0"/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3AE1BEA7-F180-422F-BC19-B1369FC3DD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399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25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963724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Działanie 1.4 Wzór na konkurencję  - w dwóch etapach</a:t>
            </a:r>
          </a:p>
          <a:p>
            <a:pPr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I etap - </a:t>
            </a: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Wsparcie dla MSP na przeprowadzenie audytu wzorniczego oraz opracowanie strategii wzorniczej.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000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Kto może aplikować do I etapu:</a:t>
            </a:r>
          </a:p>
          <a:p>
            <a:r>
              <a:rPr lang="pl-PL" sz="1600" u="sng" dirty="0"/>
              <a:t>- MŚP na terytorium Polski Wschodniej,</a:t>
            </a:r>
            <a:r>
              <a:rPr lang="pl-PL" sz="1600" dirty="0"/>
              <a:t> tj. województw: lubelskiego, podlaskiego, podkarpackiego, świętokrzyskiego i warmińsko-mazurskiego;</a:t>
            </a:r>
          </a:p>
          <a:p>
            <a:r>
              <a:rPr lang="pl-PL" sz="1600" dirty="0"/>
              <a:t>- zamknęły przynajmniej jeden rok obrotowy trwający minimum </a:t>
            </a:r>
            <a:r>
              <a:rPr lang="pl-PL" sz="1600" u="sng" dirty="0"/>
              <a:t>12 miesięcy</a:t>
            </a:r>
            <a:r>
              <a:rPr lang="pl-PL" sz="1600" b="1" dirty="0"/>
              <a:t>;</a:t>
            </a:r>
            <a:endParaRPr lang="pl-PL" sz="1600" dirty="0"/>
          </a:p>
          <a:p>
            <a:r>
              <a:rPr lang="pl-PL" sz="1600" dirty="0"/>
              <a:t>- w ostatnim roku obrotowym zatrudniały co najmniej </a:t>
            </a:r>
            <a:r>
              <a:rPr lang="pl-PL" sz="1600" u="sng" dirty="0"/>
              <a:t>5 pracowników</a:t>
            </a:r>
            <a:r>
              <a:rPr lang="pl-PL" sz="1600" dirty="0"/>
              <a:t>;</a:t>
            </a:r>
          </a:p>
          <a:p>
            <a:r>
              <a:rPr lang="pl-PL" sz="1600" dirty="0"/>
              <a:t>- w trakcie 3 lat przed złożeniem wniosku osiągnęły </a:t>
            </a:r>
            <a:r>
              <a:rPr lang="pl-PL" sz="1600" u="sng" dirty="0"/>
              <a:t>przychody nie mniejsze niż 600 000,00 </a:t>
            </a:r>
            <a:r>
              <a:rPr lang="pl-PL" sz="1600" dirty="0"/>
              <a:t>zł przynajmniej w jednym roku obrotowym.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000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Jakie koszty: </a:t>
            </a:r>
          </a:p>
          <a:p>
            <a:pPr marL="447675" indent="-285750" algn="just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dirty="0"/>
              <a:t>analiza wzornicza beneficjenta oraz jego otoczenia w zakresie oferty produktowej, technologii, struktury organizacyjnej, procesów komunikacji, strategii marketingowej, charakterystyki klientów </a:t>
            </a:r>
            <a:br>
              <a:rPr lang="pl-PL" sz="1600" dirty="0"/>
            </a:br>
            <a:r>
              <a:rPr lang="pl-PL" sz="1600" dirty="0"/>
              <a:t>i konkurencji oraz trendów rynkowych, </a:t>
            </a:r>
          </a:p>
          <a:p>
            <a:pPr marL="447675" indent="-285750" algn="just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dirty="0"/>
              <a:t>analiza potrzeb beneficjenta w zakresie zarządzania wzornictwem,</a:t>
            </a:r>
          </a:p>
          <a:p>
            <a:pPr marL="447675" indent="-285750" algn="just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dirty="0"/>
              <a:t>usługi doradcze niezbędne do realizacji projektu wzorniczego, − zakup urządzeń i maszyn oraz wartości niematerialnych i prawnych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b="1" dirty="0">
                <a:cs typeface="Arial" charset="0"/>
              </a:rPr>
              <a:t>Jaki max. poziom dofinansowania: I etap 85%, maksymalna wartość dofinasowania </a:t>
            </a:r>
            <a:r>
              <a:rPr lang="pl-PL" sz="1600" b="1" dirty="0"/>
              <a:t>– 100 tys. PLN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0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 </a:t>
            </a:r>
            <a:br>
              <a:rPr lang="pl-PL" sz="10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</a:b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termin naboru do: 31 lipca 2019 r. (I etap)</a:t>
            </a:r>
            <a:endParaRPr lang="pl-PL" sz="16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Ile środków zarezerwowanych dla konkursu (alokacja): 5 mln PLN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b="1" dirty="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3AE1BEA7-F180-422F-BC19-B1369FC3DD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32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Działanie 1.4 Wzór na konkurencję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800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II etap - </a:t>
            </a: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Wsparcie MŚP na wdrożenie strategii wzorniczej opracowanej w ramach I etapu </a:t>
            </a:r>
            <a:endParaRPr lang="pl-PL" sz="8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(tj. wdrożenie rekomendacji z audytu w celu wprowadzenia innowacji produktowej).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Kto może aplikować do II etapu:</a:t>
            </a:r>
          </a:p>
          <a:p>
            <a:r>
              <a:rPr lang="pl-PL" sz="1600" dirty="0"/>
              <a:t>- firmy, które </a:t>
            </a:r>
            <a:r>
              <a:rPr lang="pl-PL" sz="1600" u="sng" dirty="0"/>
              <a:t>prawidłowo wykorzystały pomoc finansową otrzymaną w ramach I etapu konkursu</a:t>
            </a:r>
            <a:r>
              <a:rPr lang="pl-PL" sz="1600" dirty="0"/>
              <a:t>, tzn. zrealizowały zakres rzeczowy i finansowy projektu i uzyskały zatwierdzenie złożonej strategii wzorniczej </a:t>
            </a:r>
            <a:br>
              <a:rPr lang="pl-PL" sz="1600" dirty="0"/>
            </a:br>
            <a:r>
              <a:rPr lang="pl-PL" sz="1600" dirty="0"/>
              <a:t>i złożonego wniosku o płatność końcową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Kiedy nabór do konkursu: </a:t>
            </a: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kwiecień 2019 – do 31 lipca 2020 r. </a:t>
            </a:r>
            <a:endParaRPr lang="pl-PL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Ile środków zarezerwowanych dla konkursu (alokacja): 200 mln PLN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Jaki poziom dofinansowanie </a:t>
            </a:r>
            <a:r>
              <a:rPr lang="pl-PL" sz="1600" dirty="0">
                <a:cs typeface="Arial" charset="0"/>
              </a:rPr>
              <a:t>- II etap 70% 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cs typeface="Arial" charset="0"/>
              </a:rPr>
              <a:t>Jaka maksymalna wartość wsparcia </a:t>
            </a:r>
            <a:r>
              <a:rPr lang="pl-PL" sz="1600" dirty="0"/>
              <a:t>– 3 mln PLN (wdrożenie innowacji produktowej) – 1 mln PLN (wdrożenie innowacji innych niż produktowa).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dirty="0"/>
          </a:p>
          <a:p>
            <a:r>
              <a:rPr lang="pl-PL" sz="1600" b="1" dirty="0">
                <a:cs typeface="Arial" charset="0"/>
              </a:rPr>
              <a:t>Jakie przykładowe koszty kwalifikowane: 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nabycie środków trwałych innych niż nieruchomości; 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nabycie wartości niematerialnych i prawnych w formie patentów, licencji, </a:t>
            </a:r>
            <a:r>
              <a:rPr lang="pl-PL" sz="1600" dirty="0" err="1"/>
              <a:t>know</a:t>
            </a:r>
            <a:r>
              <a:rPr lang="pl-PL" sz="1600" dirty="0"/>
              <a:t> - </a:t>
            </a:r>
            <a:r>
              <a:rPr lang="pl-PL" sz="1600" dirty="0" err="1"/>
              <a:t>how</a:t>
            </a:r>
            <a:r>
              <a:rPr lang="pl-PL" sz="1600" dirty="0"/>
              <a:t> oraz innych praw własności intelektualnej, spełniających określone warunki.</a:t>
            </a:r>
          </a:p>
          <a:p>
            <a:endParaRPr lang="pl-PL" sz="1600" dirty="0">
              <a:cs typeface="Arial" charset="0"/>
            </a:endParaRP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DDE6EF2B-8086-4A58-85C7-9A7187CA9D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785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BC2A31-8210-47BA-9046-C3BBB3D47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l-PL" altLang="pl-PL" b="1" dirty="0">
                <a:solidFill>
                  <a:srgbClr val="C00000"/>
                </a:solidFill>
              </a:rPr>
            </a:br>
            <a:br>
              <a:rPr lang="pl-PL" altLang="pl-PL" b="1" dirty="0">
                <a:solidFill>
                  <a:srgbClr val="C00000"/>
                </a:solidFill>
              </a:rPr>
            </a:br>
            <a:br>
              <a:rPr lang="pl-PL" altLang="pl-PL" b="1" dirty="0">
                <a:solidFill>
                  <a:srgbClr val="C00000"/>
                </a:solidFill>
              </a:rPr>
            </a:br>
            <a:br>
              <a:rPr lang="pl-PL" altLang="pl-PL" b="1" dirty="0">
                <a:solidFill>
                  <a:srgbClr val="C00000"/>
                </a:solidFill>
              </a:rPr>
            </a:br>
            <a:br>
              <a:rPr lang="pl-PL" altLang="pl-PL" b="1" dirty="0">
                <a:solidFill>
                  <a:srgbClr val="C00000"/>
                </a:solidFill>
              </a:rPr>
            </a:br>
            <a:br>
              <a:rPr lang="pl-PL" altLang="pl-PL" b="1" dirty="0">
                <a:solidFill>
                  <a:srgbClr val="C00000"/>
                </a:solidFill>
              </a:rPr>
            </a:br>
            <a:br>
              <a:rPr lang="pl-PL" altLang="pl-PL" b="1" dirty="0">
                <a:solidFill>
                  <a:srgbClr val="C00000"/>
                </a:solidFill>
              </a:rPr>
            </a:br>
            <a:r>
              <a:rPr lang="pl-PL" altLang="pl-PL" b="1" dirty="0">
                <a:solidFill>
                  <a:srgbClr val="002060"/>
                </a:solidFill>
              </a:rPr>
              <a:t>Środki na szkolenia</a:t>
            </a:r>
            <a:br>
              <a:rPr lang="pl-PL" altLang="pl-PL" b="1" dirty="0">
                <a:solidFill>
                  <a:srgbClr val="002060"/>
                </a:solidFill>
              </a:rPr>
            </a:br>
            <a:r>
              <a:rPr lang="pl-PL" altLang="pl-PL" b="1" dirty="0">
                <a:solidFill>
                  <a:srgbClr val="002060"/>
                </a:solidFill>
              </a:rPr>
              <a:t>dla przedsiębiorców </a:t>
            </a:r>
            <a:br>
              <a:rPr lang="pl-PL" altLang="pl-PL" b="1" dirty="0">
                <a:solidFill>
                  <a:srgbClr val="C00000"/>
                </a:solidFill>
              </a:rPr>
            </a:br>
            <a:endParaRPr lang="pl-PL" b="1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FFC88B6-0AD9-471D-9C11-76DB73D918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50C516-9525-4C42-9320-4EF946A59307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2073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8915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5CF8F60-BAC5-44CD-87B2-4CEF1B9CA4DE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28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38917" name="Text Box 29"/>
          <p:cNvSpPr txBox="1">
            <a:spLocks noChangeArrowheads="1"/>
          </p:cNvSpPr>
          <p:nvPr/>
        </p:nvSpPr>
        <p:spPr bwMode="auto">
          <a:xfrm>
            <a:off x="203200" y="1042987"/>
            <a:ext cx="87153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00050" lvl="0" indent="-40005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romanUcPeriod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Usługi rozwojowe dla MŚP - Działanie 10.1 </a:t>
            </a:r>
          </a:p>
          <a:p>
            <a: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Środki z Regionalnego Programu Operacyjnego Województwa Lubelskiego.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800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1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Zasady: </a:t>
            </a:r>
          </a:p>
          <a:p>
            <a:pPr marL="285750" lvl="0" indent="-28575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dofinansowanie do kursów, szkoleń i studiów podyplomowych dla pracowników i pracodawców </a:t>
            </a:r>
          </a:p>
          <a:p>
            <a:pPr marL="285750" lvl="0" indent="-28575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do 80% </a:t>
            </a:r>
          </a:p>
          <a:p>
            <a:pPr marL="285750" lvl="0" indent="-28575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do 5 tys. zł na pracownika, </a:t>
            </a:r>
          </a:p>
          <a:p>
            <a:pPr marL="285750" lvl="0" indent="-28575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do 15 tys. zł na firmę za pośrednictwem operatorów.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000" b="1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1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Etapu uzyskania wsparcia: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000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1. Wybór usługi z </a:t>
            </a:r>
            <a:r>
              <a:rPr lang="pl-PL" sz="16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Bazy Usług Rozwojowych</a:t>
            </a:r>
            <a: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  <a:hlinkClick r:id="rId2"/>
              </a:rPr>
              <a:t>https://uslugirozwojowe.parp.gov.pl/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2. Złożenie wymaganej dokumentacji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3. Przyznanie wsparcia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4. Realizacja usługi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5. Rozliczenie usługi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200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 dirty="0"/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D4EDE850-C90C-4D10-A0C6-4FF992FB61F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037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8915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5CF8F60-BAC5-44CD-87B2-4CEF1B9CA4DE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29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38917" name="Text Box 29"/>
          <p:cNvSpPr txBox="1">
            <a:spLocks noChangeArrowheads="1"/>
          </p:cNvSpPr>
          <p:nvPr/>
        </p:nvSpPr>
        <p:spPr bwMode="auto">
          <a:xfrm>
            <a:off x="197708" y="1042987"/>
            <a:ext cx="87153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Kto jest operatorem?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- Lubelski Park Naukowo-Technologiczny</a:t>
            </a:r>
            <a:r>
              <a:rPr lang="pl-PL" sz="18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 - do maja 2019 r. dla subregionu lubelskiego </a:t>
            </a:r>
            <a:r>
              <a:rPr lang="pl-PL" sz="18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  <a:hlinkClick r:id="rId2"/>
              </a:rPr>
              <a:t>http://lpnt.pl/dzialania/ArticleMzQ0ZGQyYj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400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a) Wschodnia Agencja Rozwoju Sp. z o.o. </a:t>
            </a:r>
            <a:r>
              <a:rPr lang="pl-PL" sz="18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jest nowym operatorem dla subregionu lubelskiego</a:t>
            </a:r>
            <a:br>
              <a:rPr lang="pl-PL" sz="18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</a:br>
            <a:r>
              <a:rPr lang="pl-PL" sz="18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– link do strony </a:t>
            </a:r>
            <a:r>
              <a:rPr lang="pl-PL" sz="18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  <a:hlinkClick r:id="rId3"/>
              </a:rPr>
              <a:t>http://warwschod.pl/pl/kontakt/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tel. 508 283 369, 608 500 131, </a:t>
            </a:r>
            <a:br>
              <a:rPr lang="pl-PL" sz="18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</a:br>
            <a:r>
              <a:rPr lang="pl-PL" sz="18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tel. 81 741 71 80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b) Stowarzyszenie Rozwoju Aktywności Społecznej Triada z Chełma </a:t>
            </a:r>
            <a:br>
              <a:rPr lang="pl-PL" sz="18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</a:br>
            <a:r>
              <a:rPr lang="pl-PL" sz="18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– </a:t>
            </a:r>
            <a:r>
              <a:rPr lang="pl-PL" sz="18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nowy operator dla subregionu bialsko-chełmsko-zamojskiego</a:t>
            </a:r>
            <a:br>
              <a:rPr lang="pl-PL" sz="18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</a:br>
            <a: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link do strony: </a:t>
            </a:r>
            <a: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  <a:hlinkClick r:id="rId4"/>
              </a:rPr>
              <a:t>http://triada-chelm.pl/kontakt-z-nami/</a:t>
            </a:r>
            <a:b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</a:br>
            <a: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tel. 82 565 84 45, 518 355 237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1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c) Instytut Rozwoju i Innowacji Euro-Konsult Sp. z o.o.  </a:t>
            </a:r>
            <a:br>
              <a:rPr lang="pl-PL" sz="18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</a:br>
            <a:r>
              <a:rPr lang="pl-PL" sz="18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- operator dla subregionu puławskiego</a:t>
            </a:r>
            <a:br>
              <a:rPr lang="pl-PL" sz="18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</a:br>
            <a: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– link do strony - </a:t>
            </a:r>
            <a: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  <a:hlinkClick r:id="rId5"/>
              </a:rPr>
              <a:t>http://www.euro-konsult.pl/kontakt.html</a:t>
            </a:r>
            <a: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</a:t>
            </a:r>
            <a:b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</a:br>
            <a: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tel. 81 534 73 37, 516 209 110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D4EDE850-C90C-4D10-A0C6-4FF992FB61F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6664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6867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91FC99A6-30DF-4EDC-AA05-599564201FFC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076325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pl-PL" dirty="0">
              <a:solidFill>
                <a:prstClr val="black"/>
              </a:solidFill>
              <a:cs typeface="Arial" charset="0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b="1" dirty="0">
              <a:solidFill>
                <a:prstClr val="black"/>
              </a:solidFill>
              <a:cs typeface="Arial" charset="0"/>
            </a:endParaRPr>
          </a:p>
          <a:p>
            <a:pPr marL="161925" algn="ctr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3600" b="1" dirty="0">
              <a:solidFill>
                <a:prstClr val="black"/>
              </a:solidFill>
              <a:cs typeface="Arial" charset="0"/>
            </a:endParaRPr>
          </a:p>
          <a:p>
            <a:pPr marL="161925" algn="ctr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3600" b="1" dirty="0">
              <a:solidFill>
                <a:prstClr val="black"/>
              </a:solidFill>
              <a:cs typeface="Arial" charset="0"/>
            </a:endParaRPr>
          </a:p>
          <a:p>
            <a:pPr marL="161925" algn="ctr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3600" b="1" dirty="0">
                <a:solidFill>
                  <a:prstClr val="black"/>
                </a:solidFill>
                <a:cs typeface="Arial" charset="0"/>
              </a:rPr>
              <a:t>Program Operacyjny Inteligentny Rozwój </a:t>
            </a: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06B297A1-330E-482F-A39D-E848DE1FE91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415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8915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5CF8F60-BAC5-44CD-87B2-4CEF1B9CA4DE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30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38917" name="Text Box 29"/>
          <p:cNvSpPr txBox="1">
            <a:spLocks noChangeArrowheads="1"/>
          </p:cNvSpPr>
          <p:nvPr/>
        </p:nvSpPr>
        <p:spPr bwMode="auto">
          <a:xfrm>
            <a:off x="197708" y="1042987"/>
            <a:ext cx="87153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II. Krajowy Fundusz Szkoleniowy 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Środki można pozyskać w Urzędach Pracy – one ogłaszają terminy naboru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800" b="1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Zasady:</a:t>
            </a:r>
          </a:p>
          <a:p>
            <a:pPr marL="285750" indent="-28575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do 3-krotności średniej krajowej dla pracowników</a:t>
            </a:r>
          </a:p>
          <a:p>
            <a:pPr marL="285750" lvl="0" indent="-28575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100% dofinansowania dla mikroprzedsiębiorstw</a:t>
            </a:r>
          </a:p>
          <a:p>
            <a:pPr marL="285750" lvl="0" indent="-28575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80% dla większych</a:t>
            </a:r>
          </a:p>
          <a:p>
            <a:pPr lvl="0" fontAlgn="auto" hangingPunct="1"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Zawody deficytowe w powiecie janowski to m.in.: piekarz, kierowca kat. C, szefowie kuchni, dekarze.</a:t>
            </a:r>
          </a:p>
          <a:p>
            <a:pPr lvl="0" fontAlgn="auto" hangingPunct="1"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źródło: </a:t>
            </a:r>
            <a:br>
              <a:rPr lang="pl-PL" sz="1600" b="1" dirty="0">
                <a:solidFill>
                  <a:srgbClr val="002060"/>
                </a:solidFill>
                <a:latin typeface="Calibri" pitchFamily="34"/>
                <a:ea typeface="Microsoft YaHei" pitchFamily="2"/>
                <a:cs typeface="Mangal" pitchFamily="2"/>
                <a:hlinkClick r:id="rId2"/>
              </a:rPr>
            </a:br>
            <a:r>
              <a:rPr lang="pl-PL" sz="1600" b="1" u="sng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  <a:hlinkClick r:id="rId2"/>
              </a:rPr>
              <a:t>https://barometrzawodow.pl/pl/lubelskie/prognozy-dla-powiatow/2018/janowski.15..80....1....0.1.1.80.</a:t>
            </a: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D4EDE850-C90C-4D10-A0C6-4FF992FB61F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2277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8915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35CF8F60-BAC5-44CD-87B2-4CEF1B9CA4DE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31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38917" name="Text Box 29"/>
          <p:cNvSpPr txBox="1">
            <a:spLocks noChangeArrowheads="1"/>
          </p:cNvSpPr>
          <p:nvPr/>
        </p:nvSpPr>
        <p:spPr bwMode="auto">
          <a:xfrm>
            <a:off x="197708" y="1042987"/>
            <a:ext cx="87153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III. OPEN – pożyczki na kształcenie – </a:t>
            </a:r>
            <a:br>
              <a:rPr lang="pl-PL" sz="20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</a:br>
            <a:r>
              <a:rPr lang="pl-PL" sz="16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Ogólnopolski Program Edukacji Naukowej (OPEN)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000" b="1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Program jest wdrażany przez Suwalską Fundację Rozwoju Przedsiębiorczości (w zakresie udzielania pożyczek), firmę doradczą PAG </a:t>
            </a:r>
            <a:r>
              <a:rPr lang="pl-PL" sz="1600" dirty="0" err="1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Uniconsult</a:t>
            </a:r>
            <a: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 oraz Stowarzyszenie Organizatorów Ośrodków Innowacji i Przedsiębiorczości w Polsce. </a:t>
            </a:r>
            <a:b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</a:br>
            <a:r>
              <a:rPr lang="pl-PL" sz="1600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OPEN jest finansowany w ramach Programu Operacyjnego Wiedza Edukacja Rozwój.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000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Dla kogo?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- pracujących, bezrobotnych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000" b="1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Na jaki cel?</a:t>
            </a:r>
          </a:p>
          <a:p>
            <a:pPr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- na kursy, szkolenia, studia podyplomowe do 12 miesięcy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000" b="1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8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Warunki: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- umorzenie pożyczki do 25%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- oprocentowanie – 0%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- od 1 tys. PLN do 100 tys. PLN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- spłata do 60 miesięcy</a:t>
            </a:r>
            <a:br>
              <a:rPr lang="pl-PL" sz="16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</a:br>
            <a:r>
              <a:rPr lang="pl-PL" sz="16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- karencja do 12 miesięcy</a:t>
            </a: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000" b="1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lv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u="sng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  <a:hlinkClick r:id="rId2"/>
              </a:rPr>
              <a:t>https://open.frp.pl/informacje-dla-pozyczkobiorcow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 dirty="0"/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D4EDE850-C90C-4D10-A0C6-4FF992FB61F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945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32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pl-PL" sz="1000" dirty="0">
              <a:solidFill>
                <a:prstClr val="black"/>
              </a:solidFill>
              <a:cs typeface="Arial" charset="0"/>
            </a:endParaRPr>
          </a:p>
          <a:p>
            <a:pPr lvl="0" algn="ctr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pl-PL" sz="54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STEP</a:t>
            </a:r>
          </a:p>
          <a:p>
            <a:pPr lvl="0" algn="ctr" hangingPunct="1">
              <a:spcBef>
                <a:spcPts val="0"/>
              </a:spcBef>
              <a:spcAft>
                <a:spcPts val="0"/>
              </a:spcAft>
              <a:defRPr sz="1800"/>
            </a:pPr>
            <a:br>
              <a:rPr lang="pl-PL" sz="40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</a:br>
            <a:r>
              <a:rPr lang="pl-PL" sz="40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Sprawdzimy </a:t>
            </a:r>
            <a:br>
              <a:rPr lang="pl-PL" sz="40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</a:br>
            <a:r>
              <a:rPr lang="pl-PL" sz="40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Twój </a:t>
            </a:r>
            <a:br>
              <a:rPr lang="pl-PL" sz="40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</a:br>
            <a:r>
              <a:rPr lang="pl-PL" sz="40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Eksperymentalny </a:t>
            </a:r>
            <a:br>
              <a:rPr lang="pl-PL" sz="40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</a:br>
            <a:r>
              <a:rPr lang="pl-PL" sz="4000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Pomysł</a:t>
            </a:r>
          </a:p>
          <a:p>
            <a:pPr lvl="0" algn="ctr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pl-PL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https://www.funduszeeuropejskie.gov.pl/strony/o-funduszach/step/i-sciezka-weryfikacja-pomyslu-na-projekt/</a:t>
            </a:r>
            <a:endParaRPr lang="pl-PL" sz="1600" b="1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B2695B87-CA81-4C79-BFCE-BC3A77AA99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678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33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pl-PL" sz="1000" dirty="0">
              <a:solidFill>
                <a:prstClr val="black"/>
              </a:solidFill>
              <a:cs typeface="Arial" charset="0"/>
            </a:endParaRP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pl-PL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Co to jest?</a:t>
            </a: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pl-PL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STEP to inicjatywa skierowana przede wszystkim do tych przedsiębiorców, którzy chcą realizować projekty badawczo-rozwojowe, inwestować w innowacje, a mają niewielkie lub nie mają wcale doświadczenia w pozyskiwaniu Funduszy Europejskich oraz w przygotowywaniu takich projektów. Aby skorzystać z instrumentu STEP, wystarczy sam pomysł oraz wstępna informacja o planowanych działaniach i kosztach.</a:t>
            </a: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endParaRPr lang="pl-PL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pl-PL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STEP działa w oparciu o współpracę Ministerstwa Inwestycji i Rozwoju, instytucji wdrażających działania konkursowe w ramach Programu Inteligentny Rozwój, sieci Punktów Informacyjnych Funduszy Europejskich (PIFE) oraz ekspertów posiadających doświadczenie w ocenie wniosków konkursowych.</a:t>
            </a: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endParaRPr lang="pl-PL" b="1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pl-PL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Dla kogo?</a:t>
            </a: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pl-PL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Ze STEP mogą skorzystać wszyscy przedsiębiorcy, którzy planują prowadzenie działalności badawczo-rozwojowej oraz inwestycje w nowe technologie, produkty, urządzenia.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B2695B87-CA81-4C79-BFCE-BC3A77AA99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2616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34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pl-PL" sz="1000" dirty="0">
              <a:solidFill>
                <a:prstClr val="black"/>
              </a:solidFill>
              <a:cs typeface="Arial" charset="0"/>
            </a:endParaRP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pl-PL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Jak to działa?</a:t>
            </a: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pl-PL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Udział w instrumencie STEP jest bardzo prosty. Wejdź na stronę internetową www.poir.gov.pl/step, wypełnij i wyślij formularz. Po weryfikacji formularza Ministerstwo Inwestycji i Rozwoju umożliwi Ci współpracę z ekspertem branżowym i/lub ekspertem z zakresu analizy finansowej. Przygotują oni we współpracy z Tobą analizę mocnych i słabych stron pomysłu, wskażą te elementy, które warto wzmocnić ubiegając się o środki z Programu Inteligentny Rozwój.</a:t>
            </a: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endParaRPr lang="pl-PL" b="1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pl-PL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Udział w projekcie obrazuje poniższy schemat:</a:t>
            </a: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endParaRPr lang="pl-PL" b="1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pl-PL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I krok - Zgłoś się</a:t>
            </a: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pl-PL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Wejdź na stronę www.poir.gov.pl/step-skorzystaj wypełnij i wyślij interaktywny formularz do Punktu Informacyjnego Funduszy Europejskich</a:t>
            </a: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endParaRPr lang="pl-PL" b="1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pl-PL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II krok - Poczekaj</a:t>
            </a: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pl-PL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Poczekaj 5 dni - sprawdzimy, czy Twój pomysł wpisuje się w Program Inteligentny Rozwój. Sprawdzaj pocztę e-mail i odbieraj telefon.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B2695B87-CA81-4C79-BFCE-BC3A77AA99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400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35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pl-PL" sz="1000" dirty="0">
              <a:solidFill>
                <a:prstClr val="black"/>
              </a:solidFill>
              <a:cs typeface="Arial" charset="0"/>
            </a:endParaRP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pl-PL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Nie – pomysł nie wpisuje się w PO IR, ale być może są inne źródła dofinansowania. Nie poddawaj się, jeśli konsultant Ci ich nie wskaże, dopytaj!</a:t>
            </a: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pl-PL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Tak – skontaktuje się z Tobą ekspert/eksperci wskazani przez Ministerstwo. Wspólnie ustalicie sposób współpracy i wymiany informacji.</a:t>
            </a: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endParaRPr lang="pl-PL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pl-PL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III krok - Decyduj</a:t>
            </a: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pl-PL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Otrzymasz opracowaną specjalnie dla Ciebie analizę mocnych i słabych stron pomysłu. Analiza uwzględni specyfikę konkursu, do którego został zakwalifikowany Twój pomysł na projekt. Potem nie pozostało Ci już nic innego poza decyzją o złożeniu wniosku w konkursie.</a:t>
            </a: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endParaRPr lang="pl-PL" b="1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pl-PL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Kontakt</a:t>
            </a: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pl-PL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step.poir@miir.gov.pl</a:t>
            </a: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endParaRPr lang="pl-PL" b="1" dirty="0">
              <a:solidFill>
                <a:srgbClr val="000000"/>
              </a:solidFill>
              <a:latin typeface="Calibri" pitchFamily="34"/>
              <a:ea typeface="Microsoft YaHei" pitchFamily="2"/>
              <a:cs typeface="Mangal" pitchFamily="2"/>
            </a:endParaRPr>
          </a:p>
          <a:p>
            <a:pPr lvl="0" algn="just" hangingPunct="1">
              <a:spcBef>
                <a:spcPts val="0"/>
              </a:spcBef>
              <a:spcAft>
                <a:spcPts val="0"/>
              </a:spcAft>
              <a:defRPr sz="1800"/>
            </a:pPr>
            <a:r>
              <a:rPr lang="pl-PL" b="1" dirty="0">
                <a:solidFill>
                  <a:srgbClr val="000000"/>
                </a:solidFill>
                <a:latin typeface="Calibri" pitchFamily="34"/>
                <a:ea typeface="Microsoft YaHei" pitchFamily="2"/>
                <a:cs typeface="Mangal" pitchFamily="2"/>
              </a:rPr>
              <a:t>Punkty Informacyjne Funduszy Europejskich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B2695B87-CA81-4C79-BFCE-BC3A77AA99B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77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A7BF12B-A5C6-4615-8512-C143D1DA36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C6DB8-A947-4DE5-9D9F-E56CBD0B1F1C}" type="slidenum">
              <a:rPr lang="pl-PL" smtClean="0"/>
              <a:pPr>
                <a:defRPr/>
              </a:pPr>
              <a:t>36</a:t>
            </a:fld>
            <a:endParaRPr lang="pl-PL"/>
          </a:p>
        </p:txBody>
      </p:sp>
      <p:sp>
        <p:nvSpPr>
          <p:cNvPr id="41989" name="Rectangle 29"/>
          <p:cNvSpPr>
            <a:spLocks noChangeArrowheads="1"/>
          </p:cNvSpPr>
          <p:nvPr/>
        </p:nvSpPr>
        <p:spPr bwMode="auto">
          <a:xfrm>
            <a:off x="827088" y="2565400"/>
            <a:ext cx="7345362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 b="1">
                <a:solidFill>
                  <a:srgbClr val="000000"/>
                </a:solidFill>
              </a:rPr>
              <a:t>Źródła informacji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4000" b="1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pl-PL" altLang="pl-PL" sz="3200" b="1">
                <a:solidFill>
                  <a:srgbClr val="000000"/>
                </a:solidFill>
              </a:rPr>
            </a:br>
            <a:endParaRPr lang="pl-PL" altLang="pl-PL" sz="3200" b="1">
              <a:solidFill>
                <a:srgbClr val="000000"/>
              </a:solidFill>
            </a:endParaRPr>
          </a:p>
        </p:txBody>
      </p:sp>
      <p:pic>
        <p:nvPicPr>
          <p:cNvPr id="7" name="Obraz 6" descr="PIFE_poziom_pl-1_rgb">
            <a:extLst>
              <a:ext uri="{FF2B5EF4-FFF2-40B4-BE49-F238E27FC236}">
                <a16:creationId xmlns:a16="http://schemas.microsoft.com/office/drawing/2014/main" id="{E1EDDC45-D775-4A77-9606-1FA52B83FE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845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A094DF3-8126-4BF5-AE8D-8F7BB536E4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8699D7-80D7-4149-9872-B81CEC9CF7A6}" type="slidenum">
              <a:rPr lang="pl-PL" smtClean="0"/>
              <a:pPr>
                <a:defRPr/>
              </a:pPr>
              <a:t>37</a:t>
            </a:fld>
            <a:endParaRPr lang="pl-PL"/>
          </a:p>
        </p:txBody>
      </p:sp>
      <p:sp>
        <p:nvSpPr>
          <p:cNvPr id="43013" name="Text Box 30"/>
          <p:cNvSpPr txBox="1">
            <a:spLocks noChangeArrowheads="1"/>
          </p:cNvSpPr>
          <p:nvPr/>
        </p:nvSpPr>
        <p:spPr bwMode="auto">
          <a:xfrm>
            <a:off x="179388" y="1268413"/>
            <a:ext cx="85693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</a:rPr>
              <a:t>Portal Funduszy Europejskich - </a:t>
            </a:r>
            <a:r>
              <a:rPr lang="pl-PL" altLang="pl-PL" sz="1800" b="1">
                <a:solidFill>
                  <a:srgbClr val="0070C0"/>
                </a:solidFill>
              </a:rPr>
              <a:t>www.funduszeeuropejskie.gov.pl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>
              <a:solidFill>
                <a:srgbClr val="0070C0"/>
              </a:solidFill>
            </a:endParaRPr>
          </a:p>
        </p:txBody>
      </p:sp>
      <p:sp>
        <p:nvSpPr>
          <p:cNvPr id="43014" name="Text Box 32"/>
          <p:cNvSpPr txBox="1">
            <a:spLocks noChangeArrowheads="1"/>
          </p:cNvSpPr>
          <p:nvPr/>
        </p:nvSpPr>
        <p:spPr bwMode="auto">
          <a:xfrm>
            <a:off x="107950" y="1989138"/>
            <a:ext cx="4535488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179388" indent="-1793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800">
                <a:solidFill>
                  <a:srgbClr val="000000"/>
                </a:solidFill>
              </a:rPr>
              <a:t>informacje w formie </a:t>
            </a:r>
            <a:r>
              <a:rPr lang="pl-PL" altLang="pl-PL" sz="1800" b="1">
                <a:solidFill>
                  <a:srgbClr val="000000"/>
                </a:solidFill>
              </a:rPr>
              <a:t>instrukcji i poradników</a:t>
            </a:r>
            <a:endParaRPr lang="pl-PL" altLang="pl-PL" sz="180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800" b="1">
                <a:solidFill>
                  <a:srgbClr val="000000"/>
                </a:solidFill>
              </a:rPr>
              <a:t>wyszukiwarka szkoleń i konferencji </a:t>
            </a:r>
            <a:r>
              <a:rPr lang="pl-PL" altLang="pl-PL" sz="1800">
                <a:solidFill>
                  <a:srgbClr val="000000"/>
                </a:solidFill>
              </a:rPr>
              <a:t>na temat funduszy,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800" b="1">
                <a:solidFill>
                  <a:srgbClr val="000000"/>
                </a:solidFill>
              </a:rPr>
              <a:t>lista ogłoszeń o naborach wniosków,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800" b="1">
                <a:solidFill>
                  <a:srgbClr val="000000"/>
                </a:solidFill>
              </a:rPr>
              <a:t>dokumenty i publikacje i</a:t>
            </a:r>
            <a:r>
              <a:rPr lang="pl-PL" altLang="pl-PL" sz="1800">
                <a:solidFill>
                  <a:srgbClr val="000000"/>
                </a:solidFill>
              </a:rPr>
              <a:t>nformacyjne o środkach europejskich,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800" b="1">
                <a:solidFill>
                  <a:srgbClr val="000000"/>
                </a:solidFill>
              </a:rPr>
              <a:t>dane kontaktowe Punktów Informacyjnych Funduszy Europejskich</a:t>
            </a:r>
            <a:r>
              <a:rPr lang="pl-PL" altLang="pl-PL" sz="1800">
                <a:solidFill>
                  <a:srgbClr val="000000"/>
                </a:solidFill>
              </a:rPr>
              <a:t>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800">
                <a:solidFill>
                  <a:srgbClr val="000000"/>
                </a:solidFill>
              </a:rPr>
              <a:t>informacje o </a:t>
            </a:r>
            <a:r>
              <a:rPr lang="pl-PL" altLang="pl-PL" sz="1800" b="1">
                <a:solidFill>
                  <a:srgbClr val="000000"/>
                </a:solidFill>
              </a:rPr>
              <a:t>efektach Funduszy Europejskich </a:t>
            </a:r>
            <a:r>
              <a:rPr lang="pl-PL" altLang="pl-PL" sz="1800">
                <a:solidFill>
                  <a:srgbClr val="000000"/>
                </a:solidFill>
              </a:rPr>
              <a:t>oraz dane o projektach, które otrzymały dofinansowanie </a:t>
            </a:r>
            <a:br>
              <a:rPr lang="pl-PL" altLang="pl-PL" sz="1800">
                <a:solidFill>
                  <a:srgbClr val="000000"/>
                </a:solidFill>
              </a:rPr>
            </a:br>
            <a:r>
              <a:rPr lang="pl-PL" altLang="pl-PL" sz="1800">
                <a:solidFill>
                  <a:srgbClr val="000000"/>
                </a:solidFill>
              </a:rPr>
              <a:t>z Funduszy Europejskich,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pl-PL" altLang="pl-PL" sz="1800" b="1">
                <a:solidFill>
                  <a:srgbClr val="000000"/>
                </a:solidFill>
              </a:rPr>
              <a:t>możliwość oceny </a:t>
            </a:r>
            <a:r>
              <a:rPr lang="pl-PL" altLang="pl-PL" sz="1800">
                <a:solidFill>
                  <a:srgbClr val="000000"/>
                </a:solidFill>
              </a:rPr>
              <a:t>przydatności poszczególnych informacji zawartych na stronach.</a:t>
            </a:r>
          </a:p>
        </p:txBody>
      </p:sp>
      <p:pic>
        <p:nvPicPr>
          <p:cNvPr id="43015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4318000" cy="2927350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Obraz 8" descr="PIFE_poziom_pl-1_rgb">
            <a:extLst>
              <a:ext uri="{FF2B5EF4-FFF2-40B4-BE49-F238E27FC236}">
                <a16:creationId xmlns:a16="http://schemas.microsoft.com/office/drawing/2014/main" id="{80C7E440-E070-4B21-A7F2-6DD19F23B87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CF4502-B60A-4D2A-B59B-1C2D774FAD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CAA064-6EC7-44A8-A1C4-D95550CDD5FB}" type="slidenum">
              <a:rPr lang="pl-PL" smtClean="0"/>
              <a:pPr>
                <a:defRPr/>
              </a:pPr>
              <a:t>38</a:t>
            </a:fld>
            <a:endParaRPr lang="pl-PL"/>
          </a:p>
        </p:txBody>
      </p:sp>
      <p:sp>
        <p:nvSpPr>
          <p:cNvPr id="44037" name="Text Box 30"/>
          <p:cNvSpPr txBox="1">
            <a:spLocks noChangeArrowheads="1"/>
          </p:cNvSpPr>
          <p:nvPr/>
        </p:nvSpPr>
        <p:spPr bwMode="auto">
          <a:xfrm>
            <a:off x="179388" y="1268413"/>
            <a:ext cx="85693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</a:rPr>
              <a:t>Portal Funduszy Europejskich - </a:t>
            </a:r>
            <a:r>
              <a:rPr lang="pl-PL" altLang="pl-PL" sz="1800" b="1">
                <a:solidFill>
                  <a:srgbClr val="0070C0"/>
                </a:solidFill>
              </a:rPr>
              <a:t>www.funduszeeuropejskie.gov.pl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800" b="1">
              <a:solidFill>
                <a:srgbClr val="0070C0"/>
              </a:solidFill>
            </a:endParaRPr>
          </a:p>
        </p:txBody>
      </p:sp>
      <p:sp>
        <p:nvSpPr>
          <p:cNvPr id="44038" name="Text Box 31"/>
          <p:cNvSpPr txBox="1">
            <a:spLocks noChangeArrowheads="1"/>
          </p:cNvSpPr>
          <p:nvPr/>
        </p:nvSpPr>
        <p:spPr bwMode="auto">
          <a:xfrm>
            <a:off x="250825" y="1916113"/>
            <a:ext cx="864235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</a:rPr>
              <a:t>System informowania o Funduszach Europejskich w Internecie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0000"/>
                </a:solidFill>
              </a:rPr>
              <a:t>Na Portalu Funduszy Europejskich znajdą się również </a:t>
            </a:r>
            <a:r>
              <a:rPr lang="pl-PL" altLang="pl-PL" sz="1800" b="1">
                <a:solidFill>
                  <a:srgbClr val="000000"/>
                </a:solidFill>
              </a:rPr>
              <a:t>przekierowania do stron wszystkich instytucji zajmujących się zarządzaniem środkami UE</a:t>
            </a:r>
            <a:r>
              <a:rPr lang="pl-PL" altLang="pl-PL" sz="1800">
                <a:solidFill>
                  <a:srgbClr val="000000"/>
                </a:solidFill>
              </a:rPr>
              <a:t>. Strony będą charakteryzowały się spójną architekturą informacji oraz jednolitą szatą graficzną. Będziemy się starać, aby treści na nich dostępne były odpowiednio dostosowane do odbiorców, prowadząc Internautów za rękę w świecie funduszy.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rgbClr val="000000"/>
                </a:solidFill>
              </a:rPr>
              <a:t>Gdzie szukać nowych serwisów?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0000"/>
                </a:solidFill>
              </a:rPr>
              <a:t>Serwis </a:t>
            </a:r>
            <a:r>
              <a:rPr lang="pl-PL" altLang="pl-PL" sz="1800" b="1">
                <a:solidFill>
                  <a:srgbClr val="000000"/>
                </a:solidFill>
              </a:rPr>
              <a:t>Programu Operacyjnego Infrastruktura i Środowisko </a:t>
            </a:r>
            <a:r>
              <a:rPr lang="pl-PL" altLang="pl-PL" sz="1800">
                <a:solidFill>
                  <a:srgbClr val="000000"/>
                </a:solidFill>
              </a:rPr>
              <a:t>2014-2020 – </a:t>
            </a:r>
            <a:r>
              <a:rPr lang="pl-PL" altLang="pl-PL" sz="1800" b="1">
                <a:solidFill>
                  <a:srgbClr val="76B531"/>
                </a:solidFill>
              </a:rPr>
              <a:t>www.pois.gov.pl</a:t>
            </a:r>
            <a:r>
              <a:rPr lang="pl-PL" altLang="pl-PL" sz="1800" b="1">
                <a:solidFill>
                  <a:srgbClr val="00B050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0000"/>
                </a:solidFill>
              </a:rPr>
              <a:t>Serwis </a:t>
            </a:r>
            <a:r>
              <a:rPr lang="pl-PL" altLang="pl-PL" sz="1800" b="1">
                <a:solidFill>
                  <a:srgbClr val="000000"/>
                </a:solidFill>
              </a:rPr>
              <a:t>Programu Operacyjnego Inteligentny Rozwój </a:t>
            </a:r>
            <a:r>
              <a:rPr lang="pl-PL" altLang="pl-PL" sz="1800">
                <a:solidFill>
                  <a:srgbClr val="000000"/>
                </a:solidFill>
              </a:rPr>
              <a:t>– </a:t>
            </a:r>
            <a:r>
              <a:rPr lang="pl-PL" altLang="pl-PL" sz="1800" b="1">
                <a:solidFill>
                  <a:srgbClr val="2B9579"/>
                </a:solidFill>
              </a:rPr>
              <a:t>www.poir.gov.pl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0000"/>
                </a:solidFill>
              </a:rPr>
              <a:t>Serwis </a:t>
            </a:r>
            <a:r>
              <a:rPr lang="pl-PL" altLang="pl-PL" sz="1800" b="1">
                <a:solidFill>
                  <a:srgbClr val="000000"/>
                </a:solidFill>
              </a:rPr>
              <a:t>Programu Operacyjnego Polska Cyfrowa </a:t>
            </a:r>
            <a:r>
              <a:rPr lang="pl-PL" altLang="pl-PL" sz="1800">
                <a:solidFill>
                  <a:srgbClr val="000000"/>
                </a:solidFill>
              </a:rPr>
              <a:t>– </a:t>
            </a:r>
            <a:r>
              <a:rPr lang="pl-PL" altLang="pl-PL" sz="1800" b="1">
                <a:solidFill>
                  <a:srgbClr val="CC0099"/>
                </a:solidFill>
              </a:rPr>
              <a:t>www.popc.gov.pl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0000"/>
                </a:solidFill>
              </a:rPr>
              <a:t>Serwis </a:t>
            </a:r>
            <a:r>
              <a:rPr lang="pl-PL" altLang="pl-PL" sz="1800" b="1">
                <a:solidFill>
                  <a:srgbClr val="000000"/>
                </a:solidFill>
              </a:rPr>
              <a:t>Programu Operacyjnego Wiedza Edukacja Rozwój </a:t>
            </a:r>
            <a:r>
              <a:rPr lang="pl-PL" altLang="pl-PL" sz="1800">
                <a:solidFill>
                  <a:srgbClr val="000000"/>
                </a:solidFill>
              </a:rPr>
              <a:t>– </a:t>
            </a:r>
            <a:r>
              <a:rPr lang="pl-PL" altLang="pl-PL" sz="1800" b="1">
                <a:solidFill>
                  <a:srgbClr val="FF6600"/>
                </a:solidFill>
              </a:rPr>
              <a:t>www.power.gov.pl</a:t>
            </a:r>
            <a:r>
              <a:rPr lang="pl-PL" altLang="pl-PL" sz="180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0000"/>
                </a:solidFill>
              </a:rPr>
              <a:t>Serwis </a:t>
            </a:r>
            <a:r>
              <a:rPr lang="pl-PL" altLang="pl-PL" sz="1800" b="1">
                <a:solidFill>
                  <a:srgbClr val="000000"/>
                </a:solidFill>
              </a:rPr>
              <a:t>Programu Operacyjnego Polska Wschodnia </a:t>
            </a:r>
            <a:r>
              <a:rPr lang="pl-PL" altLang="pl-PL" sz="1800">
                <a:solidFill>
                  <a:srgbClr val="000000"/>
                </a:solidFill>
              </a:rPr>
              <a:t>– </a:t>
            </a:r>
            <a:r>
              <a:rPr lang="pl-PL" altLang="pl-PL" sz="1800" b="1">
                <a:solidFill>
                  <a:srgbClr val="7030A0"/>
                </a:solidFill>
              </a:rPr>
              <a:t>www.polskawschodnia.gov.pl</a:t>
            </a:r>
            <a:r>
              <a:rPr lang="pl-PL" altLang="pl-PL" sz="1800" b="1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0000"/>
                </a:solidFill>
              </a:rPr>
              <a:t>Serwis </a:t>
            </a:r>
            <a:r>
              <a:rPr lang="pl-PL" altLang="pl-PL" sz="1800" b="1">
                <a:solidFill>
                  <a:srgbClr val="000000"/>
                </a:solidFill>
              </a:rPr>
              <a:t>Programu Operacyjnego Pomoc Techniczna 2014-2020 </a:t>
            </a:r>
            <a:r>
              <a:rPr lang="pl-PL" altLang="pl-PL" sz="1800">
                <a:solidFill>
                  <a:srgbClr val="000000"/>
                </a:solidFill>
              </a:rPr>
              <a:t>– </a:t>
            </a:r>
            <a:r>
              <a:rPr lang="pl-PL" altLang="pl-PL" sz="1800" b="1">
                <a:solidFill>
                  <a:srgbClr val="FF0000"/>
                </a:solidFill>
              </a:rPr>
              <a:t>www.popt.gov.pl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solidFill>
                  <a:srgbClr val="000000"/>
                </a:solidFill>
              </a:rPr>
              <a:t>Serwis </a:t>
            </a:r>
            <a:r>
              <a:rPr lang="pl-PL" altLang="pl-PL" sz="1800" b="1">
                <a:solidFill>
                  <a:srgbClr val="000000"/>
                </a:solidFill>
              </a:rPr>
              <a:t>Programów Europejskiej Współpracy Terytorialnej 2014-2020 </a:t>
            </a:r>
            <a:r>
              <a:rPr lang="pl-PL" altLang="pl-PL" sz="1800">
                <a:solidFill>
                  <a:srgbClr val="000000"/>
                </a:solidFill>
              </a:rPr>
              <a:t>– </a:t>
            </a:r>
            <a:r>
              <a:rPr lang="pl-PL" altLang="pl-PL" sz="1800" b="1">
                <a:solidFill>
                  <a:srgbClr val="585858"/>
                </a:solidFill>
              </a:rPr>
              <a:t>www.ewt.gov.pl </a:t>
            </a: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B855B942-3690-43CA-9AB4-348D13B2C0B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926BFEE-1C0A-40B6-8EAF-1570AF7E6C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F91664-0C3D-4367-931A-F28EB80DDC8A}" type="slidenum">
              <a:rPr lang="pl-PL" smtClean="0"/>
              <a:pPr>
                <a:defRPr/>
              </a:pPr>
              <a:t>39</a:t>
            </a:fld>
            <a:endParaRPr lang="pl-PL"/>
          </a:p>
        </p:txBody>
      </p:sp>
      <p:sp>
        <p:nvSpPr>
          <p:cNvPr id="45061" name="Rectangle 3"/>
          <p:cNvSpPr txBox="1">
            <a:spLocks noChangeArrowheads="1"/>
          </p:cNvSpPr>
          <p:nvPr/>
        </p:nvSpPr>
        <p:spPr bwMode="auto">
          <a:xfrm>
            <a:off x="246063" y="1216025"/>
            <a:ext cx="842962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61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pl-PL" altLang="pl-PL" sz="1800" b="1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l-PL" altLang="pl-PL" sz="1800" b="1">
                <a:solidFill>
                  <a:srgbClr val="000000"/>
                </a:solidFill>
              </a:rPr>
              <a:t>Strona internetowa RPO WL: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l-PL" altLang="pl-PL" sz="1800" b="1">
                <a:solidFill>
                  <a:srgbClr val="0070C0"/>
                </a:solidFill>
              </a:rPr>
              <a:t>www.rpo.lubelskie.pl </a:t>
            </a:r>
          </a:p>
          <a:p>
            <a:pPr algn="just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pl-PL" altLang="pl-PL" sz="1200" b="1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pl-PL" altLang="pl-PL" sz="1200" b="1">
              <a:solidFill>
                <a:srgbClr val="000000"/>
              </a:solidFill>
            </a:endParaRPr>
          </a:p>
          <a:p>
            <a:pPr algn="just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pl-PL" altLang="pl-PL" sz="1800" b="1">
              <a:solidFill>
                <a:srgbClr val="000000"/>
              </a:solidFill>
            </a:endParaRPr>
          </a:p>
        </p:txBody>
      </p:sp>
      <p:pic>
        <p:nvPicPr>
          <p:cNvPr id="10" name="Picture 34">
            <a:extLst>
              <a:ext uri="{FF2B5EF4-FFF2-40B4-BE49-F238E27FC236}">
                <a16:creationId xmlns:a16="http://schemas.microsoft.com/office/drawing/2014/main" id="{BE02E0AF-F69D-4DE8-BA43-679BBE8AC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425" y="2614613"/>
            <a:ext cx="7800975" cy="3109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28ABAA0A-6919-4D43-AA62-01F546E4AF5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161925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b="1" dirty="0">
                <a:solidFill>
                  <a:prstClr val="black"/>
                </a:solidFill>
                <a:cs typeface="Arial" charset="0"/>
              </a:rPr>
              <a:t>Podziałanie 1.1.1 Badania przemysłowe i prace rozwojowe realizowane przez przedsiębiorstwa - Szybka ścieżka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b="1" dirty="0">
              <a:solidFill>
                <a:prstClr val="black"/>
              </a:solidFill>
              <a:cs typeface="Arial" charset="0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Na co można przeznaczyć dofinansowanie?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marL="161925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dirty="0">
                <a:solidFill>
                  <a:prstClr val="black"/>
                </a:solidFill>
                <a:cs typeface="Arial" charset="0"/>
              </a:rPr>
              <a:t>– w</a:t>
            </a:r>
            <a:r>
              <a:rPr lang="pl-PL" sz="1600" dirty="0"/>
              <a:t>sparcie badań przemysłowych i eksperymentalnych prac rozwojowych lub eksperymentalnych prac rozwojowych realizowanych przez przedsiębiorcę </a:t>
            </a:r>
            <a:r>
              <a:rPr lang="pl-PL" sz="1600" b="1" dirty="0"/>
              <a:t>(projekt, w którym nie przewidziano prac rozwojowych, nie może uzyskać dofinansowania).</a:t>
            </a:r>
            <a:endParaRPr lang="pl-PL" sz="1600" dirty="0">
              <a:solidFill>
                <a:prstClr val="black"/>
              </a:solidFill>
              <a:cs typeface="Arial" charset="0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Maksymalny dopuszczalny poziom dofinansowania projektu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Dofinansowanie nie może przekroczyć dla przedsiębiorstwa na jeden projekt: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20 mln euro</a:t>
            </a: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 – jeżeli projekt obejmuje gł. badania przemysłowe;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15 mln euro</a:t>
            </a: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 – jeżeli projekt obejmuje gł. eksperymentalne prace rozwojowe;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200 000 euro</a:t>
            </a: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 na prace przedwdrożeniowe – pomoc de </a:t>
            </a:r>
            <a:r>
              <a:rPr lang="pl-PL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minimis</a:t>
            </a: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 (wartość brutto pomocy łącznie z wartością innej pomocy de </a:t>
            </a:r>
            <a:r>
              <a:rPr lang="pl-PL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minimis</a:t>
            </a: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 przyznanej w okresie 3 lat podatkowych;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2 mln euro</a:t>
            </a: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 na prace przedwdrożeniowe (np. </a:t>
            </a:r>
            <a:r>
              <a:rPr lang="pl-PL" sz="1600" dirty="0"/>
              <a:t>opracowanie dokumentacji wdrożeniowej, usługi rzecznika patentowego, testy, certyfikacja, badania rynku) </a:t>
            </a: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– usługi doradcze dla MŚP.</a:t>
            </a: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fontAlgn="auto" hangingPunct="1">
              <a:spcBef>
                <a:spcPts val="0"/>
              </a:spcBef>
              <a:spcAft>
                <a:spcPts val="0"/>
              </a:spcAft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Całkowita wartość kosztów kwalifikowalnych projektu – maksymalnie </a:t>
            </a: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50 mln euro</a:t>
            </a: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.</a:t>
            </a: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A7A81537-A743-4E2A-A5B0-C679D4E1FA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4739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F54B289-CE1D-4EF7-9C08-6847493FB4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FEC010-157B-484E-BC8B-73AA809B8D8A}" type="slidenum">
              <a:rPr lang="pl-PL" smtClean="0"/>
              <a:pPr>
                <a:defRPr/>
              </a:pPr>
              <a:t>40</a:t>
            </a:fld>
            <a:endParaRPr lang="pl-PL"/>
          </a:p>
        </p:txBody>
      </p:sp>
      <p:pic>
        <p:nvPicPr>
          <p:cNvPr id="4608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1028700"/>
            <a:ext cx="2286000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 descr="PIFE_poziom_pl-1_rgb">
            <a:extLst>
              <a:ext uri="{FF2B5EF4-FFF2-40B4-BE49-F238E27FC236}">
                <a16:creationId xmlns:a16="http://schemas.microsoft.com/office/drawing/2014/main" id="{4437CDE2-3F1F-45FA-B312-1ED5AC5AA3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282575" y="1477963"/>
            <a:ext cx="6037263" cy="390998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charset="0"/>
              <a:buNone/>
              <a:defRPr/>
            </a:pP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Sieć PIFE</a:t>
            </a:r>
          </a:p>
          <a:p>
            <a:pPr marL="360363" indent="-269875" eaLnBrk="1" hangingPunct="1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GPI Lublin ul. Stefczyka 3b, tel.: 81 44 16 864, </a:t>
            </a: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  <a:hlinkClick r:id="rId4"/>
              </a:rPr>
              <a:t>kontakt@feu.lubelskie.pl</a:t>
            </a:r>
            <a:r>
              <a:rPr lang="pl-PL" sz="14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charset="0"/>
              </a:rPr>
              <a:t> </a:t>
            </a:r>
          </a:p>
          <a:p>
            <a:pPr marL="360363" indent="-269875" eaLnBrk="1" hangingPunct="1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pl-PL" sz="1400" dirty="0">
                <a:solidFill>
                  <a:srgbClr val="002060"/>
                </a:solidFill>
                <a:latin typeface="+mn-lt"/>
                <a:cs typeface="Arial" charset="0"/>
              </a:rPr>
              <a:t>LPI Biała Podlaska ul. Warszawska 14  tel.: 83 343 58 44,</a:t>
            </a:r>
          </a:p>
          <a:p>
            <a:pPr marL="90488" eaLnBrk="1" hangingPunct="1">
              <a:lnSpc>
                <a:spcPct val="200000"/>
              </a:lnSpc>
              <a:defRPr/>
            </a:pPr>
            <a:r>
              <a:rPr lang="pl-PL" sz="1400" dirty="0">
                <a:solidFill>
                  <a:srgbClr val="002060"/>
                </a:solidFill>
                <a:latin typeface="+mn-lt"/>
                <a:cs typeface="Arial" charset="0"/>
              </a:rPr>
              <a:t>      </a:t>
            </a:r>
            <a:r>
              <a:rPr lang="pl-PL" sz="1400" u="sng" dirty="0">
                <a:solidFill>
                  <a:srgbClr val="002060"/>
                </a:solidFill>
                <a:latin typeface="+mn-lt"/>
                <a:cs typeface="Arial" charset="0"/>
              </a:rPr>
              <a:t>bialapodlaska@feu.lubelskie.pl </a:t>
            </a:r>
          </a:p>
          <a:p>
            <a:pPr marL="360363" indent="-269875" eaLnBrk="1" hangingPunct="1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pl-PL" sz="1400" b="1" dirty="0">
                <a:solidFill>
                  <a:srgbClr val="002060"/>
                </a:solidFill>
                <a:latin typeface="+mn-lt"/>
                <a:cs typeface="Arial" charset="0"/>
              </a:rPr>
              <a:t> </a:t>
            </a:r>
            <a:r>
              <a:rPr lang="pl-PL" sz="1400" dirty="0">
                <a:solidFill>
                  <a:srgbClr val="002060"/>
                </a:solidFill>
                <a:latin typeface="+mn-lt"/>
                <a:cs typeface="Arial" charset="0"/>
              </a:rPr>
              <a:t>LPI Chełm  pl. Niepodległości 1 tel.: 82 565 19 21, </a:t>
            </a:r>
            <a:r>
              <a:rPr lang="pl-PL" sz="1400" dirty="0">
                <a:solidFill>
                  <a:srgbClr val="002060"/>
                </a:solidFill>
                <a:latin typeface="+mn-lt"/>
                <a:cs typeface="Arial" charset="0"/>
                <a:hlinkClick r:id="rId5"/>
              </a:rPr>
              <a:t>chelm@feu.lubelskie.pl</a:t>
            </a:r>
            <a:r>
              <a:rPr lang="pl-PL" sz="1400" b="1" dirty="0">
                <a:solidFill>
                  <a:srgbClr val="002060"/>
                </a:solidFill>
                <a:latin typeface="+mn-lt"/>
                <a:cs typeface="Arial" charset="0"/>
              </a:rPr>
              <a:t> </a:t>
            </a:r>
          </a:p>
          <a:p>
            <a:pPr marL="360363" indent="-269875" eaLnBrk="1" hangingPunct="1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pl-PL" sz="1400" dirty="0">
                <a:solidFill>
                  <a:srgbClr val="002060"/>
                </a:solidFill>
                <a:latin typeface="+mn-lt"/>
                <a:cs typeface="Arial" charset="0"/>
              </a:rPr>
              <a:t> LPI Puławy ul. </a:t>
            </a:r>
            <a:r>
              <a:rPr lang="pl-PL" sz="1400" dirty="0">
                <a:solidFill>
                  <a:srgbClr val="002060"/>
                </a:solidFill>
                <a:latin typeface="+mn-lt"/>
              </a:rPr>
              <a:t>Augusta Emila Fieldorfa - </a:t>
            </a:r>
            <a:r>
              <a:rPr lang="pl-PL" sz="1400" dirty="0" err="1">
                <a:solidFill>
                  <a:srgbClr val="002060"/>
                </a:solidFill>
                <a:latin typeface="+mn-lt"/>
              </a:rPr>
              <a:t>Nila</a:t>
            </a:r>
            <a:r>
              <a:rPr lang="pl-PL" sz="1400" dirty="0">
                <a:solidFill>
                  <a:srgbClr val="002060"/>
                </a:solidFill>
                <a:latin typeface="+mn-lt"/>
              </a:rPr>
              <a:t> 18/19</a:t>
            </a:r>
            <a:r>
              <a:rPr lang="pl-PL" sz="1400" dirty="0">
                <a:solidFill>
                  <a:srgbClr val="002060"/>
                </a:solidFill>
                <a:latin typeface="+mn-lt"/>
                <a:cs typeface="Arial" charset="0"/>
              </a:rPr>
              <a:t> </a:t>
            </a:r>
            <a:br>
              <a:rPr lang="pl-PL" sz="1400" dirty="0">
                <a:solidFill>
                  <a:srgbClr val="002060"/>
                </a:solidFill>
                <a:latin typeface="+mn-lt"/>
                <a:cs typeface="Arial" charset="0"/>
              </a:rPr>
            </a:br>
            <a:r>
              <a:rPr lang="pl-PL" sz="1400" dirty="0">
                <a:solidFill>
                  <a:srgbClr val="002060"/>
                </a:solidFill>
                <a:latin typeface="+mn-lt"/>
                <a:cs typeface="Arial" charset="0"/>
              </a:rPr>
              <a:t>tel.: 81 88 66 126, </a:t>
            </a:r>
            <a:r>
              <a:rPr lang="pl-PL" sz="1400" dirty="0">
                <a:solidFill>
                  <a:srgbClr val="002060"/>
                </a:solidFill>
                <a:latin typeface="+mn-lt"/>
              </a:rPr>
              <a:t>514 924 214</a:t>
            </a:r>
            <a:r>
              <a:rPr lang="pl-PL" sz="1400" dirty="0">
                <a:solidFill>
                  <a:srgbClr val="002060"/>
                </a:solidFill>
                <a:latin typeface="+mn-lt"/>
                <a:cs typeface="Arial" charset="0"/>
              </a:rPr>
              <a:t>, </a:t>
            </a:r>
            <a:r>
              <a:rPr lang="pl-PL" sz="1400" dirty="0">
                <a:solidFill>
                  <a:srgbClr val="002060"/>
                </a:solidFill>
                <a:latin typeface="+mn-lt"/>
                <a:cs typeface="Arial" charset="0"/>
                <a:hlinkClick r:id="rId6"/>
              </a:rPr>
              <a:t>pulawy@feu.lubelskie.pl</a:t>
            </a:r>
            <a:r>
              <a:rPr lang="pl-PL" sz="1400" dirty="0">
                <a:solidFill>
                  <a:srgbClr val="002060"/>
                </a:solidFill>
                <a:latin typeface="+mn-lt"/>
                <a:cs typeface="Arial" charset="0"/>
              </a:rPr>
              <a:t> </a:t>
            </a:r>
          </a:p>
          <a:p>
            <a:pPr marL="360363" indent="-269875" eaLnBrk="1" hangingPunct="1">
              <a:lnSpc>
                <a:spcPct val="200000"/>
              </a:lnSpc>
              <a:buFont typeface="Wingdings" pitchFamily="2" charset="2"/>
              <a:buChar char="ü"/>
              <a:defRPr/>
            </a:pPr>
            <a:r>
              <a:rPr lang="pl-PL" sz="1400" dirty="0">
                <a:solidFill>
                  <a:srgbClr val="002060"/>
                </a:solidFill>
                <a:latin typeface="+mn-lt"/>
                <a:cs typeface="Arial" charset="0"/>
              </a:rPr>
              <a:t> LPI Zamość ul. Partyzantów 3 tel.: </a:t>
            </a:r>
            <a:r>
              <a:rPr lang="pl-PL" sz="1400" dirty="0">
                <a:solidFill>
                  <a:srgbClr val="002060"/>
                </a:solidFill>
                <a:latin typeface="+mn-lt"/>
              </a:rPr>
              <a:t>84 638 02 67, </a:t>
            </a:r>
            <a:r>
              <a:rPr lang="pl-PL" sz="1400" dirty="0">
                <a:solidFill>
                  <a:srgbClr val="002060"/>
                </a:solidFill>
                <a:latin typeface="+mn-lt"/>
                <a:cs typeface="Arial" charset="0"/>
              </a:rPr>
              <a:t>514 923 981, </a:t>
            </a:r>
            <a:r>
              <a:rPr lang="pl-PL" sz="1400" dirty="0">
                <a:solidFill>
                  <a:srgbClr val="002060"/>
                </a:solidFill>
                <a:latin typeface="+mn-lt"/>
                <a:cs typeface="Arial" charset="0"/>
                <a:hlinkClick r:id="rId7"/>
              </a:rPr>
              <a:t>zamosc@feu.lubelskie.pl</a:t>
            </a:r>
            <a:endParaRPr lang="pl-PL" sz="140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49155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AD4FF2A-AB9C-4A17-B0BC-7A948335A843}" type="slidenum">
              <a:rPr lang="pl-PL" altLang="pl-PL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41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sp>
        <p:nvSpPr>
          <p:cNvPr id="49157" name="Rectangle 29"/>
          <p:cNvSpPr>
            <a:spLocks noChangeArrowheads="1"/>
          </p:cNvSpPr>
          <p:nvPr/>
        </p:nvSpPr>
        <p:spPr bwMode="auto">
          <a:xfrm>
            <a:off x="838200" y="2038350"/>
            <a:ext cx="7345363" cy="403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4000" b="1" dirty="0">
                <a:solidFill>
                  <a:srgbClr val="000000"/>
                </a:solidFill>
              </a:rPr>
              <a:t>Dziękuję za uwagę!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/>
              <a:t> 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/>
              <a:t>Krzysztof </a:t>
            </a:r>
            <a:r>
              <a:rPr lang="pl-PL" altLang="pl-PL" sz="2000" dirty="0" err="1"/>
              <a:t>Prybuła</a:t>
            </a:r>
            <a:endParaRPr lang="pl-PL" altLang="pl-PL" sz="2000" dirty="0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pl-PL" altLang="pl-PL" sz="1700" dirty="0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700" dirty="0"/>
              <a:t>Oddział Informacji o Funduszach Europejskich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700" dirty="0"/>
              <a:t>Departament Zarządzania Regionalnym Programem Operacyjnym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700" dirty="0"/>
              <a:t>Urząd Marszałkowski Województwa Lubelskiego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700" dirty="0"/>
              <a:t>Główny Punkt Informacyjny Funduszy Europejskich w Lublinie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700" dirty="0"/>
              <a:t>ul. Stefczyka 3b, 20-151 Lublin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pl-PL" sz="1700" dirty="0"/>
              <a:t>e-mail: </a:t>
            </a:r>
            <a:r>
              <a:rPr lang="pl-PL" altLang="pl-PL" sz="1700" dirty="0">
                <a:hlinkClick r:id="rId2"/>
              </a:rPr>
              <a:t>kontakt@feu.lubelskie.pl</a:t>
            </a:r>
            <a:r>
              <a:rPr lang="pl-PL" altLang="pl-PL" sz="1700" dirty="0"/>
              <a:t> </a:t>
            </a:r>
            <a:r>
              <a:rPr lang="en-US" altLang="pl-PL" sz="1700" dirty="0"/>
              <a:t> </a:t>
            </a:r>
            <a:endParaRPr lang="pl-PL" altLang="pl-PL" sz="1700" dirty="0"/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1700" dirty="0"/>
              <a:t>Tel.: 81 44 16 864, 81 44 16 547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/>
              <a:t> 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l-PL" altLang="pl-PL" sz="2000" dirty="0"/>
              <a:t> </a:t>
            </a:r>
          </a:p>
        </p:txBody>
      </p:sp>
      <p:pic>
        <p:nvPicPr>
          <p:cNvPr id="7" name="Obraz 6" descr="PIFE_poziom_pl-1_rgb">
            <a:extLst>
              <a:ext uri="{FF2B5EF4-FFF2-40B4-BE49-F238E27FC236}">
                <a16:creationId xmlns:a16="http://schemas.microsoft.com/office/drawing/2014/main" id="{3F68EF5F-7E82-4656-8E66-19AC802E36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701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161925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b="1" dirty="0">
                <a:solidFill>
                  <a:prstClr val="black"/>
                </a:solidFill>
                <a:cs typeface="Arial" charset="0"/>
              </a:rPr>
              <a:t>Podziałanie 1.1.1 Badania przemysłowe i prace rozwojowe realizowane przez przedsiębiorstwa - Szybka ścieżka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000" dirty="0">
              <a:solidFill>
                <a:prstClr val="black"/>
              </a:solidFill>
              <a:cs typeface="Arial" charset="0"/>
            </a:endParaRPr>
          </a:p>
          <a:p>
            <a:pPr marL="162004" lvl="0" algn="just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0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marL="162004" lvl="0" algn="just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Terminy naborów:</a:t>
            </a:r>
          </a:p>
          <a:p>
            <a:pPr lvl="0" algn="just" fontAlgn="auto" hangingPunct="1">
              <a:spcBef>
                <a:spcPts val="200"/>
              </a:spcBef>
              <a:spcAft>
                <a:spcPts val="0"/>
              </a:spcAft>
              <a:buClr>
                <a:srgbClr val="0070C0"/>
              </a:buClr>
              <a:buSzPct val="45000"/>
              <a:buFont typeface="Arial" pitchFamily="32"/>
              <a:buChar char="•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70C0"/>
                </a:solidFill>
                <a:latin typeface="Calibri" pitchFamily="18"/>
                <a:ea typeface="Microsoft YaHei" pitchFamily="2"/>
                <a:cs typeface="Arial" pitchFamily="2"/>
              </a:rPr>
              <a:t>1 kwietnia – 29 listopada 2019 (MŚP posiadające certyfikat </a:t>
            </a:r>
            <a:r>
              <a:rPr lang="pl-PL" sz="1600" b="1" dirty="0" err="1">
                <a:solidFill>
                  <a:srgbClr val="0070C0"/>
                </a:solidFill>
                <a:latin typeface="Calibri" pitchFamily="18"/>
                <a:ea typeface="Microsoft YaHei" pitchFamily="2"/>
                <a:cs typeface="Arial" pitchFamily="2"/>
              </a:rPr>
              <a:t>Seal</a:t>
            </a:r>
            <a:r>
              <a:rPr lang="pl-PL" sz="1600" b="1" dirty="0">
                <a:solidFill>
                  <a:srgbClr val="0070C0"/>
                </a:solidFill>
                <a:latin typeface="Calibri" pitchFamily="18"/>
                <a:ea typeface="Microsoft YaHei" pitchFamily="2"/>
                <a:cs typeface="Arial" pitchFamily="2"/>
              </a:rPr>
              <a:t> of Excellence -"Pieczęć Doskonałości");</a:t>
            </a:r>
            <a:br>
              <a:rPr lang="pl-PL" sz="1600" b="1" dirty="0">
                <a:solidFill>
                  <a:srgbClr val="0070C0"/>
                </a:solidFill>
                <a:latin typeface="Calibri" pitchFamily="18"/>
                <a:ea typeface="Microsoft YaHei" pitchFamily="2"/>
                <a:cs typeface="Arial" pitchFamily="2"/>
              </a:rPr>
            </a:br>
            <a:r>
              <a:rPr lang="pl-PL" sz="1600" b="1" dirty="0">
                <a:solidFill>
                  <a:srgbClr val="FF0000"/>
                </a:solidFill>
                <a:latin typeface="Calibri" pitchFamily="18"/>
                <a:ea typeface="Microsoft YaHei" pitchFamily="2"/>
                <a:cs typeface="Arial" pitchFamily="2"/>
              </a:rPr>
              <a:t>- (dostępność Plus) alokacja 50 mln PLN</a:t>
            </a:r>
          </a:p>
          <a:p>
            <a:pPr lvl="0" algn="just" fontAlgn="auto" hangingPunct="1">
              <a:spcBef>
                <a:spcPts val="200"/>
              </a:spcBef>
              <a:spcAft>
                <a:spcPts val="0"/>
              </a:spcAft>
              <a:buClr>
                <a:srgbClr val="0070C0"/>
              </a:buClr>
              <a:buSzPct val="45000"/>
              <a:buFont typeface="Arial" pitchFamily="32"/>
              <a:buChar char="•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1" dirty="0">
              <a:solidFill>
                <a:srgbClr val="FF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lvl="0" algn="just" fontAlgn="auto" hangingPunct="1">
              <a:spcBef>
                <a:spcPts val="200"/>
              </a:spcBef>
              <a:spcAft>
                <a:spcPts val="0"/>
              </a:spcAft>
              <a:buClr>
                <a:srgbClr val="0070C0"/>
              </a:buClr>
              <a:buSzPct val="45000"/>
              <a:buFont typeface="Arial" pitchFamily="32"/>
              <a:buChar char="•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70C0"/>
                </a:solidFill>
                <a:latin typeface="Calibri" pitchFamily="18"/>
                <a:ea typeface="Microsoft YaHei" pitchFamily="2"/>
                <a:cs typeface="Arial" pitchFamily="2"/>
              </a:rPr>
              <a:t>1 kwietnia – 1 lipca 2019 (przedsiębiorstwa, konsorcja przedsiębiorstw, konsorcja przedsiębiorstw </a:t>
            </a:r>
            <a:br>
              <a:rPr lang="pl-PL" sz="1600" b="1" dirty="0">
                <a:solidFill>
                  <a:srgbClr val="0070C0"/>
                </a:solidFill>
                <a:latin typeface="Calibri" pitchFamily="18"/>
                <a:ea typeface="Microsoft YaHei" pitchFamily="2"/>
                <a:cs typeface="Arial" pitchFamily="2"/>
              </a:rPr>
            </a:br>
            <a:r>
              <a:rPr lang="pl-PL" sz="1600" b="1" dirty="0">
                <a:solidFill>
                  <a:srgbClr val="0070C0"/>
                </a:solidFill>
                <a:latin typeface="Calibri" pitchFamily="18"/>
                <a:ea typeface="Microsoft YaHei" pitchFamily="2"/>
                <a:cs typeface="Arial" pitchFamily="2"/>
              </a:rPr>
              <a:t>i jednostek naukowych) z regionów słabiej rozwiniętych ;</a:t>
            </a:r>
          </a:p>
          <a:p>
            <a:pPr lvl="0" algn="just" fontAlgn="auto" hangingPunct="1">
              <a:spcBef>
                <a:spcPts val="200"/>
              </a:spcBef>
              <a:spcAft>
                <a:spcPts val="0"/>
              </a:spcAft>
              <a:buClr>
                <a:srgbClr val="0070C0"/>
              </a:buClr>
              <a:buSzPct val="45000"/>
              <a:buFont typeface="Arial" pitchFamily="32"/>
              <a:buChar char="•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FF0000"/>
                </a:solidFill>
                <a:latin typeface="Calibri" pitchFamily="18"/>
                <a:ea typeface="Microsoft YaHei" pitchFamily="2"/>
                <a:cs typeface="Arial" pitchFamily="2"/>
              </a:rPr>
              <a:t>- alokacja 1.050 mln PLN</a:t>
            </a:r>
          </a:p>
          <a:p>
            <a:pPr lvl="0" algn="just" fontAlgn="auto" hangingPunct="1">
              <a:spcBef>
                <a:spcPts val="200"/>
              </a:spcBef>
              <a:spcAft>
                <a:spcPts val="0"/>
              </a:spcAft>
              <a:buClr>
                <a:srgbClr val="0070C0"/>
              </a:buClr>
              <a:buSzPct val="45000"/>
              <a:buFont typeface="Arial" pitchFamily="32"/>
              <a:buChar char="•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1" dirty="0">
              <a:solidFill>
                <a:srgbClr val="FF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fontAlgn="auto" hangingPunct="1">
              <a:spcBef>
                <a:spcPts val="200"/>
              </a:spcBef>
              <a:spcAft>
                <a:spcPts val="0"/>
              </a:spcAft>
              <a:buClr>
                <a:srgbClr val="0070C0"/>
              </a:buClr>
              <a:buSzPct val="45000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70C0"/>
                </a:solidFill>
                <a:latin typeface="Calibri" pitchFamily="18"/>
                <a:ea typeface="Microsoft YaHei" pitchFamily="2"/>
                <a:cs typeface="Arial" pitchFamily="2"/>
              </a:rPr>
              <a:t>- 16 września – 16 grudnia 2019 (przedsiębiorstwa, konsorcja przedsiębiorstw, konsorcja przedsiębiorstw i jednostek naukowych) z regionów słabiej rozwiniętych ;</a:t>
            </a:r>
          </a:p>
          <a:p>
            <a:pPr lvl="0" algn="just" fontAlgn="auto" hangingPunct="1">
              <a:spcBef>
                <a:spcPts val="200"/>
              </a:spcBef>
              <a:spcAft>
                <a:spcPts val="0"/>
              </a:spcAft>
              <a:buClr>
                <a:srgbClr val="0070C0"/>
              </a:buClr>
              <a:buSzPct val="45000"/>
              <a:buFont typeface="Arial" pitchFamily="32"/>
              <a:buChar char="•"/>
              <a:tabLst>
                <a:tab pos="162004" algn="l"/>
                <a:tab pos="1076404" algn="l"/>
                <a:tab pos="1990804" algn="l"/>
                <a:tab pos="2905204" algn="l"/>
                <a:tab pos="3819604" algn="l"/>
                <a:tab pos="4734004" algn="l"/>
                <a:tab pos="5648404" algn="l"/>
                <a:tab pos="6562804" algn="l"/>
                <a:tab pos="7477204" algn="l"/>
                <a:tab pos="8391604" algn="l"/>
                <a:tab pos="9306004" algn="l"/>
                <a:tab pos="10220404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FF0000"/>
                </a:solidFill>
                <a:latin typeface="Calibri" pitchFamily="18"/>
                <a:ea typeface="Microsoft YaHei" pitchFamily="2"/>
                <a:cs typeface="Arial" pitchFamily="2"/>
              </a:rPr>
              <a:t>- alokacja 1.100 mln PLN </a:t>
            </a:r>
          </a:p>
          <a:p>
            <a:pPr marL="162004" lvl="0" algn="just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0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marL="162004" lvl="0" algn="just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Instytucja odpowiedzialna: </a:t>
            </a:r>
            <a:r>
              <a:rPr lang="pl-PL" sz="1600" b="1" dirty="0">
                <a:solidFill>
                  <a:srgbClr val="FF0000"/>
                </a:solidFill>
                <a:latin typeface="Calibri" pitchFamily="18"/>
                <a:ea typeface="Microsoft YaHei" pitchFamily="2"/>
                <a:cs typeface="Arial" pitchFamily="2"/>
              </a:rPr>
              <a:t>Narodowe Centrum Badań i Rozwoju</a:t>
            </a:r>
          </a:p>
          <a:p>
            <a:pPr marL="162004" lvl="0" algn="just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0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marL="162004" lvl="0" algn="just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70C0"/>
                </a:solidFill>
                <a:latin typeface="Calibri" pitchFamily="18"/>
                <a:ea typeface="Microsoft YaHei" pitchFamily="2"/>
                <a:cs typeface="Arial" pitchFamily="2"/>
              </a:rPr>
              <a:t>Kontakt </a:t>
            </a:r>
          </a:p>
          <a:p>
            <a:r>
              <a:rPr lang="pl-PL" sz="1600" dirty="0"/>
              <a:t>e-mail: </a:t>
            </a:r>
            <a:r>
              <a:rPr lang="pl-PL" sz="1600" dirty="0">
                <a:hlinkClick r:id="rId2" tooltip="undefined"/>
              </a:rPr>
              <a:t> konkurs111@ncbr.gov.pl</a:t>
            </a:r>
            <a:r>
              <a:rPr lang="pl-PL" sz="1600" dirty="0"/>
              <a:t> </a:t>
            </a:r>
            <a:br>
              <a:rPr lang="pl-PL" sz="1600" dirty="0"/>
            </a:br>
            <a:r>
              <a:rPr lang="pl-PL" sz="1600" dirty="0"/>
              <a:t>tel. 515 061 515, 518 338 512, 512 260 334.</a:t>
            </a: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1" dirty="0">
              <a:solidFill>
                <a:srgbClr val="0070C0"/>
              </a:solidFill>
              <a:latin typeface="Calibri" pitchFamily="18"/>
              <a:ea typeface="Microsoft YaHei" pitchFamily="2"/>
              <a:cs typeface="Arial" pitchFamily="2"/>
            </a:endParaRP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A7A81537-A743-4E2A-A5B0-C679D4E1FA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897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pl-PL" dirty="0">
              <a:solidFill>
                <a:prstClr val="black"/>
              </a:solidFill>
              <a:cs typeface="Arial" charset="0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b="1" dirty="0">
                <a:solidFill>
                  <a:prstClr val="black"/>
                </a:solidFill>
                <a:cs typeface="Arial" charset="0"/>
              </a:rPr>
              <a:t>Podziałanie 1.2 Sektorowe programy B+R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dirty="0">
              <a:solidFill>
                <a:prstClr val="black"/>
              </a:solidFill>
              <a:cs typeface="Arial" charset="0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pl-PL" dirty="0"/>
              <a:t>Programy sektorowe służą realizacji dużych przedsięwzięć B+R, istotnych dla rozwoju poszczególnych branż/sektorów gospodarki. Mogą służyć wyłanianiu inteligentnych specjalizacji, zgodnie z koncepcją przedsiębiorczego odkrywania. 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dirty="0">
              <a:solidFill>
                <a:prstClr val="black"/>
              </a:solidFill>
              <a:cs typeface="Arial" charset="0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dirty="0">
                <a:solidFill>
                  <a:prstClr val="black"/>
                </a:solidFill>
                <a:cs typeface="Arial" charset="0"/>
              </a:rPr>
              <a:t>Terminy naborów:</a:t>
            </a:r>
          </a:p>
          <a:p>
            <a:pPr marL="447675" indent="-285750" algn="just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b="1" dirty="0">
                <a:solidFill>
                  <a:srgbClr val="0070C0"/>
                </a:solidFill>
                <a:cs typeface="Arial" charset="0"/>
              </a:rPr>
              <a:t>15 marca – 14 czerwca 2019 r. (Game INN) - alokacja 100 mln PLN</a:t>
            </a:r>
          </a:p>
          <a:p>
            <a:pPr marL="447675" indent="-285750" algn="just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b="1" dirty="0">
                <a:solidFill>
                  <a:srgbClr val="0070C0"/>
                </a:solidFill>
                <a:cs typeface="Arial" charset="0"/>
              </a:rPr>
              <a:t>15 maja – 18 sierpnia 2019 r. (INNOSTAL) - alokacja 190 mln PLN</a:t>
            </a:r>
          </a:p>
          <a:p>
            <a:pPr marL="447675" indent="-285750" algn="just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b="1" dirty="0">
                <a:solidFill>
                  <a:srgbClr val="0070C0"/>
                </a:solidFill>
                <a:cs typeface="Arial" charset="0"/>
              </a:rPr>
              <a:t>17 czerwca – 16 września 2019 r. (</a:t>
            </a:r>
            <a:r>
              <a:rPr lang="pl-PL" sz="1600" b="1" dirty="0" err="1">
                <a:solidFill>
                  <a:srgbClr val="0070C0"/>
                </a:solidFill>
                <a:cs typeface="Arial" charset="0"/>
              </a:rPr>
              <a:t>INNOship</a:t>
            </a:r>
            <a:r>
              <a:rPr lang="pl-PL" sz="1600" b="1" dirty="0">
                <a:solidFill>
                  <a:srgbClr val="0070C0"/>
                </a:solidFill>
                <a:cs typeface="Arial" charset="0"/>
              </a:rPr>
              <a:t>) - alokacja 200 mln PLN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dirty="0">
              <a:solidFill>
                <a:prstClr val="black"/>
              </a:solidFill>
              <a:cs typeface="Arial" charset="0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dirty="0">
                <a:solidFill>
                  <a:prstClr val="black"/>
                </a:solidFill>
                <a:cs typeface="Arial" charset="0"/>
              </a:rPr>
              <a:t>Instytucja odpowiedzialna: </a:t>
            </a:r>
            <a:r>
              <a:rPr lang="pl-PL" sz="1600" b="1" dirty="0">
                <a:solidFill>
                  <a:srgbClr val="FF0000"/>
                </a:solidFill>
                <a:cs typeface="Arial" charset="0"/>
              </a:rPr>
              <a:t>Narodowe Centrum Badań i Rozwoju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dirty="0">
              <a:cs typeface="Arial" charset="0"/>
            </a:endParaRP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A7A81537-A743-4E2A-A5B0-C679D4E1FA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30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pl-PL" dirty="0">
              <a:solidFill>
                <a:prstClr val="black"/>
              </a:solidFill>
              <a:cs typeface="Arial" charset="0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b="1" dirty="0">
                <a:solidFill>
                  <a:prstClr val="black"/>
                </a:solidFill>
                <a:cs typeface="Arial" charset="0"/>
              </a:rPr>
              <a:t>Podziałanie 2.3.2  Bony na innowacje dla MŚP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dirty="0">
              <a:solidFill>
                <a:prstClr val="black"/>
              </a:solidFill>
              <a:cs typeface="Arial" charset="0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dirty="0"/>
              <a:t>Wsparcie udzielane na finansowanie usług dla MŚP realizowanych przez jednostki naukowe, przyczyniających się do rozwoju ich produktów (wyrobów i usług). Dodatkowo wsparcie może obejmować realizację inwestycji początkowej związanej z wdrożeniem innowacji technologicznej (produktowej lub procesowej), będącej przedmiotem usługi zleconej jednostce naukowej w ramach poddziałania 2.3.2 (komponent inwestycyjny).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dirty="0"/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u="sng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Typy projektów:</a:t>
            </a: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Usługi badawczo-rozwojowe polegające na  opracowaniu:</a:t>
            </a: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a)nowego lub znacząco ulepszonego wyrobu, nowej lub znacząco ulepszonej technologii produkcji, nowego projektu wzorniczego;</a:t>
            </a: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b)nowej lub znacząco ulepszonej usługi.</a:t>
            </a: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Usługi mogą dotyczyć innowacji </a:t>
            </a:r>
            <a:r>
              <a:rPr lang="pl-PL" sz="1600" dirty="0" err="1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nietechnologicznych</a:t>
            </a: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 (usługi dotyczące innowacji marketingowych i/lub organizacyjnych), jeśli będą towarzyszyły usłudze, o której mowa w pkt a) lub b) powyżej.</a:t>
            </a: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Typ beneficjenta: MŚP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dirty="0">
              <a:solidFill>
                <a:prstClr val="black"/>
              </a:solidFill>
              <a:cs typeface="Arial" charset="0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dirty="0">
              <a:cs typeface="Arial" charset="0"/>
            </a:endParaRP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A7A81537-A743-4E2A-A5B0-C679D4E1FA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582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pl-PL" dirty="0">
              <a:solidFill>
                <a:prstClr val="black"/>
              </a:solidFill>
              <a:cs typeface="Arial" charset="0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b="1" dirty="0">
                <a:solidFill>
                  <a:prstClr val="black"/>
                </a:solidFill>
                <a:cs typeface="Arial" charset="0"/>
              </a:rPr>
              <a:t>Podziałanie 2.3.2  Bony na innowacje dla MŚP</a:t>
            </a: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dirty="0">
                <a:solidFill>
                  <a:prstClr val="black"/>
                </a:solidFill>
                <a:cs typeface="Arial" charset="0"/>
              </a:rPr>
              <a:t>Termin naboru:</a:t>
            </a:r>
          </a:p>
          <a:p>
            <a:pPr marL="447675" indent="-285750" algn="just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b="1" dirty="0">
                <a:solidFill>
                  <a:srgbClr val="0070C0"/>
                </a:solidFill>
                <a:cs typeface="Arial" charset="0"/>
              </a:rPr>
              <a:t>20 marca – 28 listopada 2019 - alokacja 50 mln PLN</a:t>
            </a:r>
          </a:p>
          <a:p>
            <a:pPr marL="447675" indent="-285750" algn="just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b="1" dirty="0">
                <a:solidFill>
                  <a:srgbClr val="0070C0"/>
                </a:solidFill>
                <a:cs typeface="Arial" charset="0"/>
              </a:rPr>
              <a:t>20 marca – 28 listopada 2019 - alokacja 5 mln PLN</a:t>
            </a:r>
          </a:p>
          <a:p>
            <a:pPr marL="447675" indent="-285750" algn="just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b="1" dirty="0">
                <a:solidFill>
                  <a:srgbClr val="0070C0"/>
                </a:solidFill>
                <a:cs typeface="Arial" charset="0"/>
              </a:rPr>
              <a:t>17 kwietnia – 7 stycznia 2020 - alokacja 20 mln PLN</a:t>
            </a:r>
          </a:p>
          <a:p>
            <a:pPr marL="447675" indent="-285750" algn="just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b="1" dirty="0">
                <a:solidFill>
                  <a:srgbClr val="0070C0"/>
                </a:solidFill>
                <a:cs typeface="Arial" charset="0"/>
              </a:rPr>
              <a:t>17 kwietnia – 7 stycznia 2020 - alokacja 5 mln PLN</a:t>
            </a: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b="1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b="1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Maksymalny poziom dofinansowania: 85%</a:t>
            </a: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Minimalna i maksymalna wartość projektu (PLN): nie dotyczy</a:t>
            </a: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1600" dirty="0">
              <a:solidFill>
                <a:srgbClr val="000000"/>
              </a:solidFill>
              <a:latin typeface="Calibri" pitchFamily="18"/>
              <a:ea typeface="Microsoft YaHei" pitchFamily="2"/>
              <a:cs typeface="Arial" pitchFamily="2"/>
            </a:endParaRP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600" dirty="0">
                <a:solidFill>
                  <a:srgbClr val="000000"/>
                </a:solidFill>
                <a:latin typeface="Calibri" pitchFamily="18"/>
                <a:ea typeface="Microsoft YaHei" pitchFamily="2"/>
                <a:cs typeface="Arial" pitchFamily="2"/>
              </a:rPr>
              <a:t>Minimalna i maksymalna wartość wydatków kwalifikowalnych projektu (PLN):</a:t>
            </a: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400" b="1" dirty="0">
                <a:solidFill>
                  <a:srgbClr val="0070C0"/>
                </a:solidFill>
                <a:latin typeface="Calibri" pitchFamily="18"/>
                <a:ea typeface="Microsoft YaHei" pitchFamily="2"/>
                <a:cs typeface="Arial" pitchFamily="2"/>
              </a:rPr>
              <a:t>Min. 60 000</a:t>
            </a:r>
          </a:p>
          <a:p>
            <a:pPr marL="162004" lvl="0" fontAlgn="auto" hangingPunct="1">
              <a:spcBef>
                <a:spcPts val="200"/>
              </a:spcBef>
              <a:spcAft>
                <a:spcPts val="0"/>
              </a:spcAft>
              <a:tabLst>
                <a:tab pos="324008" algn="l"/>
                <a:tab pos="1238408" algn="l"/>
                <a:tab pos="2152808" algn="l"/>
                <a:tab pos="3067208" algn="l"/>
                <a:tab pos="3981608" algn="l"/>
                <a:tab pos="4896008" algn="l"/>
                <a:tab pos="5810408" algn="l"/>
                <a:tab pos="6724808" algn="l"/>
                <a:tab pos="7639208" algn="l"/>
                <a:tab pos="8553608" algn="l"/>
                <a:tab pos="9468008" algn="l"/>
                <a:tab pos="10382408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1400" b="1" dirty="0">
                <a:solidFill>
                  <a:srgbClr val="0070C0"/>
                </a:solidFill>
                <a:latin typeface="Calibri" pitchFamily="18"/>
                <a:ea typeface="Microsoft YaHei" pitchFamily="2"/>
                <a:cs typeface="Arial" pitchFamily="2"/>
              </a:rPr>
              <a:t>Max. 400 000</a:t>
            </a:r>
          </a:p>
          <a:p>
            <a:endParaRPr lang="pl-PL" sz="1600" b="1" dirty="0">
              <a:cs typeface="Arial" charset="0"/>
            </a:endParaRPr>
          </a:p>
          <a:p>
            <a:r>
              <a:rPr lang="pl-PL" sz="1600" b="1" dirty="0">
                <a:cs typeface="Arial" charset="0"/>
              </a:rPr>
              <a:t>Kontakt</a:t>
            </a:r>
            <a:r>
              <a:rPr lang="pl-PL" sz="1600" dirty="0">
                <a:cs typeface="Arial" charset="0"/>
              </a:rPr>
              <a:t>: </a:t>
            </a:r>
          </a:p>
          <a:p>
            <a:r>
              <a:rPr lang="pl-PL" sz="1600" dirty="0">
                <a:solidFill>
                  <a:prstClr val="black"/>
                </a:solidFill>
                <a:cs typeface="Arial" charset="0"/>
              </a:rPr>
              <a:t>Instytucja odpowiedzialna: </a:t>
            </a:r>
            <a:r>
              <a:rPr lang="pl-PL" sz="1600" b="1" dirty="0">
                <a:solidFill>
                  <a:srgbClr val="FF0000"/>
                </a:solidFill>
                <a:cs typeface="Arial" charset="0"/>
              </a:rPr>
              <a:t>Polska Agencja Rozwoju Przedsiębiorczości</a:t>
            </a:r>
          </a:p>
          <a:p>
            <a:r>
              <a:rPr lang="pl-PL" sz="1600" dirty="0">
                <a:cs typeface="Arial" charset="0"/>
              </a:rPr>
              <a:t>e-mail: </a:t>
            </a:r>
            <a:r>
              <a:rPr lang="pl-PL" sz="1600" dirty="0">
                <a:hlinkClick r:id="rId2" tooltip="undefined"/>
              </a:rPr>
              <a:t>info@parp.gov.pl</a:t>
            </a:r>
            <a:r>
              <a:rPr lang="pl-PL" sz="1600" dirty="0"/>
              <a:t> </a:t>
            </a:r>
          </a:p>
          <a:p>
            <a:r>
              <a:rPr lang="pl-PL" sz="1600" dirty="0"/>
              <a:t>Tel. 22 574 07 07 lub 0 801 332 202.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dirty="0">
              <a:cs typeface="Arial" charset="0"/>
            </a:endParaRP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A7A81537-A743-4E2A-A5B0-C679D4E1FA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119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 txBox="1">
            <a:spLocks noChangeArrowheads="1"/>
          </p:cNvSpPr>
          <p:nvPr/>
        </p:nvSpPr>
        <p:spPr bwMode="auto">
          <a:xfrm>
            <a:off x="446088" y="2065338"/>
            <a:ext cx="82296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ct val="20000"/>
              </a:spcBef>
              <a:buFontTx/>
              <a:buChar char="•"/>
            </a:pPr>
            <a:endParaRPr lang="pl-PL" altLang="pl-PL" sz="2000" b="1">
              <a:solidFill>
                <a:srgbClr val="000000"/>
              </a:solidFill>
            </a:endParaRPr>
          </a:p>
        </p:txBody>
      </p:sp>
      <p:sp>
        <p:nvSpPr>
          <p:cNvPr id="37891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E8E31E8E-9194-430A-9561-4CA9A11CB4BB}" type="slidenum">
              <a:rPr lang="pl-PL" altLang="pl-PL" sz="1200" smtClean="0">
                <a:solidFill>
                  <a:srgbClr val="898989"/>
                </a:solidFill>
                <a:cs typeface="Arial" panose="020B0604020202020204" pitchFamily="34" charset="0"/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pl-PL" altLang="pl-PL" sz="120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29">
            <a:extLst>
              <a:ext uri="{FF2B5EF4-FFF2-40B4-BE49-F238E27FC236}">
                <a16:creationId xmlns:a16="http://schemas.microsoft.com/office/drawing/2014/main" id="{C67A6696-C0FD-4B09-B4CF-BF40F8966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042988"/>
            <a:ext cx="8877300" cy="5495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defRPr/>
            </a:pPr>
            <a:endParaRPr lang="pl-PL" dirty="0">
              <a:solidFill>
                <a:prstClr val="black"/>
              </a:solidFill>
              <a:cs typeface="Arial" charset="0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b="1" dirty="0">
                <a:solidFill>
                  <a:prstClr val="black"/>
                </a:solidFill>
                <a:cs typeface="Arial" charset="0"/>
              </a:rPr>
              <a:t>Podziałanie 2.3.3 Umiędzynarodowienie Krajowych Klastrów Kluczowych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dirty="0">
              <a:solidFill>
                <a:prstClr val="black"/>
              </a:solidFill>
              <a:cs typeface="Arial" charset="0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dirty="0"/>
              <a:t>Wsparcie projektów mających na celu wzrost innowacyjności i konkurencyjności przedsiębiorstw działających w ramach Krajowych Klastrów Kluczowych na rynkach międzynarodowych.</a:t>
            </a:r>
            <a:endParaRPr lang="pl-PL" sz="1600" dirty="0">
              <a:solidFill>
                <a:prstClr val="black"/>
              </a:solidFill>
              <a:cs typeface="Arial" charset="0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dirty="0">
                <a:solidFill>
                  <a:prstClr val="black"/>
                </a:solidFill>
                <a:cs typeface="Arial" charset="0"/>
              </a:rPr>
              <a:t>Termin naboru:</a:t>
            </a:r>
          </a:p>
          <a:p>
            <a:pPr marL="447675" indent="-285750" algn="just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b="1" dirty="0">
                <a:solidFill>
                  <a:srgbClr val="0070C0"/>
                </a:solidFill>
                <a:cs typeface="Arial" charset="0"/>
              </a:rPr>
              <a:t>18 lutego – 25 lipca 2019 - alokacja 50 mln PLN</a:t>
            </a:r>
          </a:p>
          <a:p>
            <a:pPr marL="447675" indent="-285750" algn="just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b="1" dirty="0">
              <a:solidFill>
                <a:srgbClr val="0070C0"/>
              </a:solidFill>
              <a:cs typeface="Arial" charset="0"/>
            </a:endParaRPr>
          </a:p>
          <a:p>
            <a:pPr marL="447675" indent="-285750" algn="just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b="1" dirty="0">
              <a:solidFill>
                <a:srgbClr val="0070C0"/>
              </a:solidFill>
              <a:cs typeface="Arial" charset="0"/>
            </a:endParaRPr>
          </a:p>
          <a:p>
            <a:pPr marL="447675" indent="-285750" algn="just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b="1" dirty="0">
              <a:solidFill>
                <a:srgbClr val="0070C0"/>
              </a:solidFill>
              <a:cs typeface="Arial" charset="0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dirty="0">
              <a:solidFill>
                <a:prstClr val="black"/>
              </a:solidFill>
              <a:cs typeface="Arial" charset="0"/>
            </a:endParaRP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r>
              <a:rPr lang="pl-PL" sz="1600" dirty="0">
                <a:solidFill>
                  <a:prstClr val="black"/>
                </a:solidFill>
                <a:cs typeface="Arial" charset="0"/>
              </a:rPr>
              <a:t>Instytucja odpowiedzialna: </a:t>
            </a:r>
            <a:r>
              <a:rPr lang="pl-PL" sz="1600" b="1" dirty="0">
                <a:solidFill>
                  <a:srgbClr val="FF0000"/>
                </a:solidFill>
                <a:cs typeface="Arial" charset="0"/>
              </a:rPr>
              <a:t>Polska Agencja Rozwoju Przedsiębiorczości</a:t>
            </a:r>
          </a:p>
          <a:p>
            <a:pPr marL="161925" algn="just">
              <a:spcBef>
                <a:spcPts val="200"/>
              </a:spcBef>
              <a:tabLst>
                <a:tab pos="161925" algn="l"/>
                <a:tab pos="1076325" algn="l"/>
                <a:tab pos="1990725" algn="l"/>
                <a:tab pos="2905125" algn="l"/>
                <a:tab pos="3819525" algn="l"/>
                <a:tab pos="4733925" algn="l"/>
                <a:tab pos="5648325" algn="l"/>
                <a:tab pos="6562725" algn="l"/>
                <a:tab pos="7477125" algn="l"/>
                <a:tab pos="8391525" algn="l"/>
                <a:tab pos="9305925" algn="l"/>
                <a:tab pos="10220325" algn="l"/>
              </a:tabLst>
              <a:defRPr/>
            </a:pPr>
            <a:endParaRPr lang="pl-PL" sz="1600" dirty="0">
              <a:cs typeface="Arial" charset="0"/>
            </a:endParaRPr>
          </a:p>
        </p:txBody>
      </p:sp>
      <p:pic>
        <p:nvPicPr>
          <p:cNvPr id="8" name="Obraz 7" descr="PIFE_poziom_pl-1_rgb">
            <a:extLst>
              <a:ext uri="{FF2B5EF4-FFF2-40B4-BE49-F238E27FC236}">
                <a16:creationId xmlns:a16="http://schemas.microsoft.com/office/drawing/2014/main" id="{A7A81537-A743-4E2A-A5B0-C679D4E1FA9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17" y="167780"/>
            <a:ext cx="4966283" cy="629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8677860"/>
      </p:ext>
    </p:extLst>
  </p:cSld>
  <p:clrMapOvr>
    <a:masterClrMapping/>
  </p:clrMapOvr>
</p:sld>
</file>

<file path=ppt/theme/theme1.xml><?xml version="1.0" encoding="utf-8"?>
<a:theme xmlns:a="http://schemas.openxmlformats.org/drawingml/2006/main" name="FunduszeEuropejskiePrezentacjazNSS_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2.xml><?xml version="1.0" encoding="utf-8"?>
<a:theme xmlns:a="http://schemas.openxmlformats.org/drawingml/2006/main" name="1_FunduszeEuropejskiePrezentacjazNSS_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FunduszeEuropejskiePrezentacjazNSS_Template</Template>
  <TotalTime>7505</TotalTime>
  <Words>2684</Words>
  <Application>Microsoft Office PowerPoint</Application>
  <PresentationFormat>Pokaz na ekranie (4:3)</PresentationFormat>
  <Paragraphs>496</Paragraphs>
  <Slides>41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41</vt:i4>
      </vt:variant>
    </vt:vector>
  </HeadingPairs>
  <TitlesOfParts>
    <vt:vector size="48" baseType="lpstr">
      <vt:lpstr>Microsoft YaHei</vt:lpstr>
      <vt:lpstr>Arial</vt:lpstr>
      <vt:lpstr>Calibri</vt:lpstr>
      <vt:lpstr>Mangal</vt:lpstr>
      <vt:lpstr>Wingdings</vt:lpstr>
      <vt:lpstr>FunduszeEuropejskiePrezentacjazNSS_Template</vt:lpstr>
      <vt:lpstr>1_FunduszeEuropejskiePrezentacjazNSS_Template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Środki na szkolenia dla przedsiębiorców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MRR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Sztetyllo-Budzewska</dc:creator>
  <cp:lastModifiedBy>Krzysztof Prybula</cp:lastModifiedBy>
  <cp:revision>567</cp:revision>
  <cp:lastPrinted>2018-11-06T07:24:57Z</cp:lastPrinted>
  <dcterms:created xsi:type="dcterms:W3CDTF">2014-09-23T07:43:19Z</dcterms:created>
  <dcterms:modified xsi:type="dcterms:W3CDTF">2019-06-07T12:26:17Z</dcterms:modified>
</cp:coreProperties>
</file>