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1" r:id="rId5"/>
  </p:sldMasterIdLst>
  <p:notesMasterIdLst>
    <p:notesMasterId r:id="rId20"/>
  </p:notesMasterIdLst>
  <p:handoutMasterIdLst>
    <p:handoutMasterId r:id="rId21"/>
  </p:handoutMasterIdLst>
  <p:sldIdLst>
    <p:sldId id="368" r:id="rId6"/>
    <p:sldId id="406" r:id="rId7"/>
    <p:sldId id="398" r:id="rId8"/>
    <p:sldId id="361" r:id="rId9"/>
    <p:sldId id="369" r:id="rId10"/>
    <p:sldId id="400" r:id="rId11"/>
    <p:sldId id="363" r:id="rId12"/>
    <p:sldId id="364" r:id="rId13"/>
    <p:sldId id="410" r:id="rId14"/>
    <p:sldId id="402" r:id="rId15"/>
    <p:sldId id="404" r:id="rId16"/>
    <p:sldId id="412" r:id="rId17"/>
    <p:sldId id="413" r:id="rId18"/>
    <p:sldId id="347" r:id="rId19"/>
  </p:sldIdLst>
  <p:sldSz cx="9144000" cy="6858000" type="screen4x3"/>
  <p:notesSz cx="6858000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78">
          <p15:clr>
            <a:srgbClr val="A4A3A4"/>
          </p15:clr>
        </p15:guide>
        <p15:guide id="2" pos="4335">
          <p15:clr>
            <a:srgbClr val="A4A3A4"/>
          </p15:clr>
        </p15:guide>
        <p15:guide id="3" pos="55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DBDB"/>
    <a:srgbClr val="5F5F5F"/>
    <a:srgbClr val="E4E4E4"/>
    <a:srgbClr val="B72033"/>
    <a:srgbClr val="9D1B2A"/>
    <a:srgbClr val="CCCCCC"/>
    <a:srgbClr val="CDCDCD"/>
    <a:srgbClr val="1C1C1C"/>
    <a:srgbClr val="848484"/>
    <a:srgbClr val="767E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tyl jasny 2 — ak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Styl ciemny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Styl ciemny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74" autoAdjust="0"/>
    <p:restoredTop sz="90739" autoAdjust="0"/>
  </p:normalViewPr>
  <p:slideViewPr>
    <p:cSldViewPr snapToGrid="0" snapToObjects="1">
      <p:cViewPr varScale="1">
        <p:scale>
          <a:sx n="98" d="100"/>
          <a:sy n="98" d="100"/>
        </p:scale>
        <p:origin x="2155" y="86"/>
      </p:cViewPr>
      <p:guideLst>
        <p:guide orient="horz" pos="2078"/>
        <p:guide pos="4335"/>
        <p:guide pos="55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7" d="100"/>
          <a:sy n="77" d="100"/>
        </p:scale>
        <p:origin x="4004" y="60"/>
      </p:cViewPr>
      <p:guideLst>
        <p:guide orient="horz" pos="3126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C5627-C9E8-F543-AAF8-3B96EBD99C52}" type="datetimeFigureOut">
              <a:rPr lang="pl-PL" smtClean="0"/>
              <a:t>07.06.2019</a:t>
            </a:fld>
            <a:endParaRPr lang="en-GB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4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1484C6-6DA1-314F-A99D-811EF6A771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7229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1AC84-496A-B04F-9FEF-0D417D510E78}" type="datetimeFigureOut">
              <a:rPr lang="pl-PL" smtClean="0"/>
              <a:t>07.06.2019</a:t>
            </a:fld>
            <a:endParaRPr lang="en-GB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1" y="4715154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4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694230-D688-2347-9DA1-0EEEDD5BF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8491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94230-D688-2347-9DA1-0EEEDD5BFB2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216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B05A-2263-4D4A-9869-D745486DBF8C}" type="slidenum">
              <a:rPr lang="pl-PL" smtClean="0"/>
              <a:pPr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11993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B05A-2263-4D4A-9869-D745486DBF8C}" type="slidenum">
              <a:rPr lang="pl-PL" smtClean="0"/>
              <a:pPr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18229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B05A-2263-4D4A-9869-D745486DBF8C}" type="slidenum">
              <a:rPr lang="pl-PL" smtClean="0"/>
              <a:pPr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93023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B05A-2263-4D4A-9869-D745486DBF8C}" type="slidenum">
              <a:rPr lang="pl-PL" smtClean="0"/>
              <a:pPr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34614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B05A-2263-4D4A-9869-D745486DBF8C}" type="slidenum">
              <a:rPr lang="pl-PL" smtClean="0"/>
              <a:pPr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17807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B05A-2263-4D4A-9869-D745486DBF8C}" type="slidenum">
              <a:rPr lang="pl-PL" smtClean="0"/>
              <a:pPr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19247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B05A-2263-4D4A-9869-D745486DBF8C}" type="slidenum">
              <a:rPr lang="pl-PL" smtClean="0"/>
              <a:pPr/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90629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Powerpoint-gre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57200" y="3076575"/>
            <a:ext cx="5386388" cy="1470025"/>
          </a:xfrm>
        </p:spPr>
        <p:txBody>
          <a:bodyPr/>
          <a:lstStyle>
            <a:lvl1pPr algn="l">
              <a:defRPr sz="3200" b="1">
                <a:solidFill>
                  <a:srgbClr val="CF002B"/>
                </a:solidFill>
                <a:latin typeface="+mj-lt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57200" y="4775200"/>
            <a:ext cx="5386388" cy="11049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636B7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46088" y="6134100"/>
            <a:ext cx="5397500" cy="365125"/>
          </a:xfrm>
          <a:prstGeom prst="rect">
            <a:avLst/>
          </a:prstGeom>
        </p:spPr>
        <p:txBody>
          <a:bodyPr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rgbClr val="636B71"/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4548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lightgre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3"/>
            <a:ext cx="9144000" cy="6858000"/>
          </a:xfrm>
          <a:prstGeom prst="rect">
            <a:avLst/>
          </a:prstGeom>
        </p:spPr>
      </p:pic>
      <p:sp>
        <p:nvSpPr>
          <p:cNvPr id="13" name="Symbol zastępczy tekstu 12"/>
          <p:cNvSpPr>
            <a:spLocks noGrp="1"/>
          </p:cNvSpPr>
          <p:nvPr>
            <p:ph type="body" sz="quarter" idx="11" hasCustomPrompt="1"/>
          </p:nvPr>
        </p:nvSpPr>
        <p:spPr>
          <a:xfrm>
            <a:off x="687388" y="5801541"/>
            <a:ext cx="3047506" cy="449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636B71"/>
                </a:solidFill>
                <a:latin typeface="+mn-lt"/>
              </a:defRPr>
            </a:lvl1pPr>
          </a:lstStyle>
          <a:p>
            <a:pPr lvl="0"/>
            <a:r>
              <a:rPr lang="pl-PL" dirty="0" smtClean="0"/>
              <a:t>Warszawa, dd.mm.2014r.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687048" y="3696922"/>
            <a:ext cx="5637553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636B71"/>
                </a:solidFill>
                <a:latin typeface="+mn-lt"/>
                <a:cs typeface="Verdana"/>
              </a:defRPr>
            </a:lvl1pPr>
            <a:lvl2pPr marL="458059" indent="0" algn="ctr">
              <a:buNone/>
              <a:defRPr/>
            </a:lvl2pPr>
            <a:lvl3pPr marL="916118" indent="0" algn="ctr">
              <a:buNone/>
              <a:defRPr/>
            </a:lvl3pPr>
            <a:lvl4pPr marL="1374177" indent="0" algn="ctr">
              <a:buNone/>
              <a:defRPr/>
            </a:lvl4pPr>
            <a:lvl5pPr marL="1832237" indent="0" algn="ctr">
              <a:buNone/>
              <a:defRPr/>
            </a:lvl5pPr>
            <a:lvl6pPr marL="2290297" indent="0" algn="ctr">
              <a:buNone/>
              <a:defRPr/>
            </a:lvl6pPr>
            <a:lvl7pPr marL="2748356" indent="0" algn="ctr">
              <a:buNone/>
              <a:defRPr/>
            </a:lvl7pPr>
            <a:lvl8pPr marL="3206415" indent="0" algn="ctr">
              <a:buNone/>
              <a:defRPr/>
            </a:lvl8pPr>
            <a:lvl9pPr marL="3664474" indent="0" algn="ctr">
              <a:buNone/>
              <a:defRPr/>
            </a:lvl9pPr>
          </a:lstStyle>
          <a:p>
            <a:r>
              <a:rPr lang="pl-PL" dirty="0" smtClean="0"/>
              <a:t>Podtytuł</a:t>
            </a:r>
            <a:endParaRPr lang="en-GB" dirty="0"/>
          </a:p>
        </p:txBody>
      </p:sp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687049" y="2067805"/>
            <a:ext cx="5637552" cy="1470025"/>
          </a:xfrm>
          <a:prstGeom prst="rect">
            <a:avLst/>
          </a:prstGeom>
        </p:spPr>
        <p:txBody>
          <a:bodyPr anchor="t"/>
          <a:lstStyle>
            <a:lvl1pPr algn="l">
              <a:defRPr sz="3200" b="1" baseline="0">
                <a:solidFill>
                  <a:srgbClr val="636B71"/>
                </a:solidFill>
                <a:latin typeface="+mj-lt"/>
                <a:cs typeface="Verdana"/>
              </a:defRPr>
            </a:lvl1pPr>
          </a:lstStyle>
          <a:p>
            <a:r>
              <a:rPr lang="pl-PL" dirty="0" smtClean="0"/>
              <a:t>Tytuł prezentacji</a:t>
            </a:r>
            <a:endParaRPr lang="en-GB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254" y="353248"/>
            <a:ext cx="1818310" cy="137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7103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1813" y="6492875"/>
            <a:ext cx="1957387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pPr>
              <a:defRPr/>
            </a:pPr>
            <a:fld id="{F121CE06-4F63-3E45-BA0B-AE1171090E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72440" y="278763"/>
            <a:ext cx="6400800" cy="9791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A002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72440" y="1564639"/>
            <a:ext cx="6400800" cy="46805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636B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387" y="81243"/>
            <a:ext cx="1286887" cy="97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73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387" y="81243"/>
            <a:ext cx="1286887" cy="97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305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24613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DA0029"/>
                </a:solidFill>
              </a:defRPr>
            </a:lvl1pPr>
          </a:lstStyle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en-GB" dirty="0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387" y="81243"/>
            <a:ext cx="1286887" cy="97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057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604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A0029"/>
                </a:solidFill>
              </a:defRPr>
            </a:lvl1pPr>
          </a:lstStyle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636B71"/>
                </a:solidFill>
              </a:defRPr>
            </a:lvl1pPr>
            <a:lvl2pPr>
              <a:defRPr sz="2400">
                <a:solidFill>
                  <a:srgbClr val="636B71"/>
                </a:solidFill>
              </a:defRPr>
            </a:lvl2pPr>
            <a:lvl3pPr>
              <a:defRPr sz="2000">
                <a:solidFill>
                  <a:srgbClr val="636B71"/>
                </a:solidFill>
              </a:defRPr>
            </a:lvl3pPr>
            <a:lvl4pPr>
              <a:defRPr sz="1800">
                <a:solidFill>
                  <a:srgbClr val="636B71"/>
                </a:solidFill>
              </a:defRPr>
            </a:lvl4pPr>
            <a:lvl5pPr>
              <a:defRPr sz="1800">
                <a:solidFill>
                  <a:srgbClr val="636B7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GB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879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636B71"/>
                </a:solidFill>
              </a:defRPr>
            </a:lvl1pPr>
            <a:lvl2pPr>
              <a:defRPr sz="2400">
                <a:solidFill>
                  <a:srgbClr val="636B71"/>
                </a:solidFill>
              </a:defRPr>
            </a:lvl2pPr>
            <a:lvl3pPr>
              <a:defRPr sz="2000">
                <a:solidFill>
                  <a:srgbClr val="636B71"/>
                </a:solidFill>
              </a:defRPr>
            </a:lvl3pPr>
            <a:lvl4pPr>
              <a:defRPr sz="1800">
                <a:solidFill>
                  <a:srgbClr val="636B71"/>
                </a:solidFill>
              </a:defRPr>
            </a:lvl4pPr>
            <a:lvl5pPr>
              <a:defRPr sz="1800">
                <a:solidFill>
                  <a:srgbClr val="636B7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3240" y="6492875"/>
            <a:ext cx="196596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pPr>
              <a:defRPr/>
            </a:pPr>
            <a:fld id="{F121CE06-4F63-3E45-BA0B-AE1171090E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387" y="81243"/>
            <a:ext cx="1286887" cy="97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606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Powerpoint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1"/>
          <p:cNvSpPr/>
          <p:nvPr userDrawn="1"/>
        </p:nvSpPr>
        <p:spPr>
          <a:xfrm>
            <a:off x="0" y="2870200"/>
            <a:ext cx="6259513" cy="3987800"/>
          </a:xfrm>
          <a:prstGeom prst="rect">
            <a:avLst/>
          </a:prstGeom>
          <a:solidFill>
            <a:srgbClr val="AA00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407649" y="3121905"/>
            <a:ext cx="5407364" cy="1470025"/>
          </a:xfrm>
          <a:prstGeom prst="rect">
            <a:avLst/>
          </a:prstGeom>
        </p:spPr>
        <p:txBody>
          <a:bodyPr anchor="t"/>
          <a:lstStyle>
            <a:lvl1pPr algn="l">
              <a:defRPr sz="3200" b="1" baseline="0">
                <a:solidFill>
                  <a:schemeClr val="bg1"/>
                </a:solidFill>
                <a:latin typeface="+mj-lt"/>
                <a:cs typeface="Verdana"/>
              </a:defRPr>
            </a:lvl1pPr>
          </a:lstStyle>
          <a:p>
            <a:r>
              <a:rPr lang="pl-PL" dirty="0" smtClean="0"/>
              <a:t>Tytuł prezentacji</a:t>
            </a:r>
            <a:br>
              <a:rPr lang="pl-PL" dirty="0" smtClean="0"/>
            </a:br>
            <a:endParaRPr lang="en-GB" dirty="0"/>
          </a:p>
        </p:txBody>
      </p:sp>
      <p:sp>
        <p:nvSpPr>
          <p:cNvPr id="6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407649" y="4738322"/>
            <a:ext cx="5407364" cy="11671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FFFFFF"/>
                </a:solidFill>
                <a:latin typeface="+mn-lt"/>
                <a:cs typeface="Verdana"/>
              </a:defRPr>
            </a:lvl1pPr>
            <a:lvl2pPr marL="458059" indent="0" algn="ctr">
              <a:buNone/>
              <a:defRPr/>
            </a:lvl2pPr>
            <a:lvl3pPr marL="916118" indent="0" algn="ctr">
              <a:buNone/>
              <a:defRPr/>
            </a:lvl3pPr>
            <a:lvl4pPr marL="1374177" indent="0" algn="ctr">
              <a:buNone/>
              <a:defRPr/>
            </a:lvl4pPr>
            <a:lvl5pPr marL="1832237" indent="0" algn="ctr">
              <a:buNone/>
              <a:defRPr/>
            </a:lvl5pPr>
            <a:lvl6pPr marL="2290297" indent="0" algn="ctr">
              <a:buNone/>
              <a:defRPr/>
            </a:lvl6pPr>
            <a:lvl7pPr marL="2748356" indent="0" algn="ctr">
              <a:buNone/>
              <a:defRPr/>
            </a:lvl7pPr>
            <a:lvl8pPr marL="3206415" indent="0" algn="ctr">
              <a:buNone/>
              <a:defRPr/>
            </a:lvl8pPr>
            <a:lvl9pPr marL="3664474" indent="0" algn="ctr">
              <a:buNone/>
              <a:defRPr/>
            </a:lvl9pPr>
          </a:lstStyle>
          <a:p>
            <a:r>
              <a:rPr lang="pl-PL" dirty="0" smtClean="0"/>
              <a:t>Podtytuł</a:t>
            </a:r>
            <a:endParaRPr lang="en-GB" dirty="0"/>
          </a:p>
        </p:txBody>
      </p:sp>
      <p:sp>
        <p:nvSpPr>
          <p:cNvPr id="10" name="Symbol zastępczy tekstu 12"/>
          <p:cNvSpPr>
            <a:spLocks noGrp="1"/>
          </p:cNvSpPr>
          <p:nvPr>
            <p:ph type="body" sz="quarter" idx="11" hasCustomPrompt="1"/>
          </p:nvPr>
        </p:nvSpPr>
        <p:spPr>
          <a:xfrm>
            <a:off x="407649" y="6026172"/>
            <a:ext cx="2895600" cy="449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pl-PL" dirty="0" smtClean="0"/>
              <a:t>Warszawa, dd.mm.2014r.</a:t>
            </a:r>
          </a:p>
        </p:txBody>
      </p:sp>
    </p:spTree>
    <p:extLst>
      <p:ext uri="{BB962C8B-B14F-4D97-AF65-F5344CB8AC3E}">
        <p14:creationId xmlns:p14="http://schemas.microsoft.com/office/powerpoint/2010/main" val="321557121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lightgre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Symbol zastępczy tekstu 12"/>
          <p:cNvSpPr>
            <a:spLocks noGrp="1"/>
          </p:cNvSpPr>
          <p:nvPr>
            <p:ph type="body" sz="quarter" idx="11" hasCustomPrompt="1"/>
          </p:nvPr>
        </p:nvSpPr>
        <p:spPr>
          <a:xfrm>
            <a:off x="687388" y="5801541"/>
            <a:ext cx="3047506" cy="449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636B71"/>
                </a:solidFill>
                <a:latin typeface="+mn-lt"/>
              </a:defRPr>
            </a:lvl1pPr>
          </a:lstStyle>
          <a:p>
            <a:pPr lvl="0"/>
            <a:r>
              <a:rPr lang="pl-PL" dirty="0" smtClean="0"/>
              <a:t>Warszawa, dd.mm.2014r.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687048" y="3696922"/>
            <a:ext cx="5637553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636B71"/>
                </a:solidFill>
                <a:latin typeface="+mn-lt"/>
                <a:cs typeface="Verdana"/>
              </a:defRPr>
            </a:lvl1pPr>
            <a:lvl2pPr marL="458059" indent="0" algn="ctr">
              <a:buNone/>
              <a:defRPr/>
            </a:lvl2pPr>
            <a:lvl3pPr marL="916118" indent="0" algn="ctr">
              <a:buNone/>
              <a:defRPr/>
            </a:lvl3pPr>
            <a:lvl4pPr marL="1374177" indent="0" algn="ctr">
              <a:buNone/>
              <a:defRPr/>
            </a:lvl4pPr>
            <a:lvl5pPr marL="1832237" indent="0" algn="ctr">
              <a:buNone/>
              <a:defRPr/>
            </a:lvl5pPr>
            <a:lvl6pPr marL="2290297" indent="0" algn="ctr">
              <a:buNone/>
              <a:defRPr/>
            </a:lvl6pPr>
            <a:lvl7pPr marL="2748356" indent="0" algn="ctr">
              <a:buNone/>
              <a:defRPr/>
            </a:lvl7pPr>
            <a:lvl8pPr marL="3206415" indent="0" algn="ctr">
              <a:buNone/>
              <a:defRPr/>
            </a:lvl8pPr>
            <a:lvl9pPr marL="3664474" indent="0" algn="ctr">
              <a:buNone/>
              <a:defRPr/>
            </a:lvl9pPr>
          </a:lstStyle>
          <a:p>
            <a:r>
              <a:rPr lang="pl-PL" dirty="0" smtClean="0"/>
              <a:t>Podtytuł</a:t>
            </a:r>
            <a:endParaRPr lang="en-GB" dirty="0"/>
          </a:p>
        </p:txBody>
      </p:sp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687049" y="2067805"/>
            <a:ext cx="5637552" cy="1470025"/>
          </a:xfrm>
          <a:prstGeom prst="rect">
            <a:avLst/>
          </a:prstGeom>
        </p:spPr>
        <p:txBody>
          <a:bodyPr anchor="t"/>
          <a:lstStyle>
            <a:lvl1pPr algn="l">
              <a:defRPr sz="3200" b="1" baseline="0">
                <a:solidFill>
                  <a:srgbClr val="636B71"/>
                </a:solidFill>
                <a:latin typeface="+mj-lt"/>
                <a:cs typeface="Verdana"/>
              </a:defRPr>
            </a:lvl1pPr>
          </a:lstStyle>
          <a:p>
            <a:r>
              <a:rPr lang="pl-PL" dirty="0" smtClean="0"/>
              <a:t>Tytuł prezentacji</a:t>
            </a:r>
            <a:endParaRPr lang="en-GB" dirty="0"/>
          </a:p>
        </p:txBody>
      </p:sp>
      <p:pic>
        <p:nvPicPr>
          <p:cNvPr id="7" name="Content Placeholder 4" descr="BGK Cmyk Final.ai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8" t="8321" r="6165" b="8073"/>
          <a:stretch/>
        </p:blipFill>
        <p:spPr>
          <a:xfrm>
            <a:off x="7127595" y="445763"/>
            <a:ext cx="1371245" cy="98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77100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CD99-0E47-4725-9F4B-882EFB47543E}" type="datetimeFigureOut">
              <a:rPr lang="en-US" smtClean="0"/>
              <a:pPr/>
              <a:t>6/7/2019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28AD0-9D4B-402F-B30B-3D952F8AF9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94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 userDrawn="1"/>
        </p:nvSpPr>
        <p:spPr>
          <a:xfrm>
            <a:off x="-1244600" y="2260600"/>
            <a:ext cx="279400" cy="277105"/>
          </a:xfrm>
          <a:prstGeom prst="rect">
            <a:avLst/>
          </a:prstGeom>
          <a:solidFill>
            <a:srgbClr val="A60C2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4" name="Prostokąt 3"/>
          <p:cNvSpPr/>
          <p:nvPr userDrawn="1"/>
        </p:nvSpPr>
        <p:spPr>
          <a:xfrm>
            <a:off x="-1244600" y="1790700"/>
            <a:ext cx="279400" cy="277105"/>
          </a:xfrm>
          <a:prstGeom prst="rect">
            <a:avLst/>
          </a:prstGeom>
          <a:solidFill>
            <a:srgbClr val="CF002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Prostokąt 4"/>
          <p:cNvSpPr/>
          <p:nvPr userDrawn="1"/>
        </p:nvSpPr>
        <p:spPr>
          <a:xfrm>
            <a:off x="-1244600" y="2700510"/>
            <a:ext cx="279400" cy="277105"/>
          </a:xfrm>
          <a:prstGeom prst="rect">
            <a:avLst/>
          </a:prstGeom>
          <a:solidFill>
            <a:srgbClr val="DA002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Prostokąt 5"/>
          <p:cNvSpPr/>
          <p:nvPr userDrawn="1"/>
        </p:nvSpPr>
        <p:spPr>
          <a:xfrm>
            <a:off x="-1244600" y="3197225"/>
            <a:ext cx="279400" cy="277105"/>
          </a:xfrm>
          <a:prstGeom prst="rect">
            <a:avLst/>
          </a:prstGeom>
          <a:solidFill>
            <a:srgbClr val="636B7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Prostokąt 6"/>
          <p:cNvSpPr/>
          <p:nvPr userDrawn="1"/>
        </p:nvSpPr>
        <p:spPr>
          <a:xfrm>
            <a:off x="-1231900" y="3607487"/>
            <a:ext cx="279400" cy="277105"/>
          </a:xfrm>
          <a:prstGeom prst="rect">
            <a:avLst/>
          </a:prstGeom>
          <a:solidFill>
            <a:srgbClr val="CCCC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8" name="PoleTekstowe 7"/>
          <p:cNvSpPr txBox="1"/>
          <p:nvPr userDrawn="1"/>
        </p:nvSpPr>
        <p:spPr>
          <a:xfrm>
            <a:off x="-952500" y="3638371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l-PL" sz="1000" dirty="0" smtClean="0">
                <a:solidFill>
                  <a:prstClr val="black"/>
                </a:solidFill>
              </a:rPr>
              <a:t>204/204/204</a:t>
            </a:r>
            <a:endParaRPr lang="pl-PL" sz="1000" dirty="0">
              <a:solidFill>
                <a:prstClr val="black"/>
              </a:solidFill>
            </a:endParaRPr>
          </a:p>
        </p:txBody>
      </p:sp>
      <p:sp>
        <p:nvSpPr>
          <p:cNvPr id="9" name="PoleTekstowe 8"/>
          <p:cNvSpPr txBox="1"/>
          <p:nvPr userDrawn="1"/>
        </p:nvSpPr>
        <p:spPr>
          <a:xfrm>
            <a:off x="-952500" y="1810630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l-PL" sz="1000" dirty="0" smtClean="0">
                <a:solidFill>
                  <a:prstClr val="black"/>
                </a:solidFill>
              </a:rPr>
              <a:t>218/32/56</a:t>
            </a:r>
            <a:endParaRPr lang="pl-PL" sz="1000" dirty="0">
              <a:solidFill>
                <a:prstClr val="black"/>
              </a:solidFill>
            </a:endParaRPr>
          </a:p>
        </p:txBody>
      </p:sp>
      <p:sp>
        <p:nvSpPr>
          <p:cNvPr id="11" name="PoleTekstowe 10"/>
          <p:cNvSpPr txBox="1"/>
          <p:nvPr userDrawn="1"/>
        </p:nvSpPr>
        <p:spPr>
          <a:xfrm>
            <a:off x="-952500" y="3221017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l-PL" sz="1000" dirty="0" smtClean="0">
                <a:solidFill>
                  <a:prstClr val="black"/>
                </a:solidFill>
              </a:rPr>
              <a:t>118/126/132</a:t>
            </a:r>
            <a:endParaRPr lang="pl-PL" sz="1000" dirty="0">
              <a:solidFill>
                <a:prstClr val="black"/>
              </a:solidFill>
            </a:endParaRPr>
          </a:p>
        </p:txBody>
      </p:sp>
      <p:sp>
        <p:nvSpPr>
          <p:cNvPr id="12" name="PoleTekstowe 11"/>
          <p:cNvSpPr txBox="1"/>
          <p:nvPr userDrawn="1"/>
        </p:nvSpPr>
        <p:spPr>
          <a:xfrm>
            <a:off x="-952500" y="2277176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l-PL" sz="1000" dirty="0" smtClean="0">
                <a:solidFill>
                  <a:prstClr val="black"/>
                </a:solidFill>
              </a:rPr>
              <a:t>183/32/51</a:t>
            </a:r>
            <a:endParaRPr lang="pl-PL" sz="1000" dirty="0">
              <a:solidFill>
                <a:prstClr val="black"/>
              </a:solidFill>
            </a:endParaRPr>
          </a:p>
        </p:txBody>
      </p:sp>
      <p:sp>
        <p:nvSpPr>
          <p:cNvPr id="13" name="PoleTekstowe 12"/>
          <p:cNvSpPr txBox="1"/>
          <p:nvPr userDrawn="1"/>
        </p:nvSpPr>
        <p:spPr>
          <a:xfrm>
            <a:off x="-952500" y="2714791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l-PL" sz="1000" dirty="0" smtClean="0">
                <a:solidFill>
                  <a:prstClr val="black"/>
                </a:solidFill>
              </a:rPr>
              <a:t>227/30/54</a:t>
            </a:r>
            <a:endParaRPr lang="pl-PL" sz="1000" dirty="0">
              <a:solidFill>
                <a:prstClr val="black"/>
              </a:solidFill>
            </a:endParaRPr>
          </a:p>
        </p:txBody>
      </p:sp>
      <p:pic>
        <p:nvPicPr>
          <p:cNvPr id="15" name="Obraz 8" descr="znak PBR-150dpi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1925"/>
            <a:ext cx="19081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2251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693" r:id="rId2"/>
    <p:sldLayoutId id="2147483694" r:id="rId3"/>
    <p:sldLayoutId id="2147483698" r:id="rId4"/>
    <p:sldLayoutId id="2147483699" r:id="rId5"/>
    <p:sldLayoutId id="2147483700" r:id="rId6"/>
    <p:sldLayoutId id="2147483676" r:id="rId7"/>
    <p:sldLayoutId id="2147483690" r:id="rId8"/>
    <p:sldLayoutId id="2147483748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CF002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png"/><Relationship Id="rId5" Type="http://schemas.openxmlformats.org/officeDocument/2006/relationships/image" Target="../media/image11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9.jpeg"/><Relationship Id="rId4" Type="http://schemas.openxmlformats.org/officeDocument/2006/relationships/hyperlink" Target="https://greenvelo.pl/artykul/124/miejsca-przyjazne-rowerzysto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hyperlink" Target="http://www.bgk.pl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hyperlink" Target="http://www.google.pl/url?sa=i&amp;rct=j&amp;q=&amp;esrc=s&amp;source=images&amp;cd=&amp;cad=rja&amp;uact=8&amp;ved=2ahUKEwjawM_VltThAhVi-yoKHWUGBK4QjRx6BAgBEAU&amp;url=/url?sa%3Di%26rct%3Dj%26q%3D%26esrc%3Ds%26source%3Dimages%26cd%3D%26ved%3D%26url%3Dhttps://www.facebook.com/parpgovpl/%26psig%3DAOvVaw2GYwnKeiAF6Nc3_5RUO2sU%26ust%3D1555489118178982&amp;psig=AOvVaw2GYwnKeiAF6Nc3_5RUO2sU&amp;ust=1555489118178982" TargetMode="External"/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12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g"/><Relationship Id="rId11" Type="http://schemas.openxmlformats.org/officeDocument/2006/relationships/image" Target="../media/image20.jp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jpg"/><Relationship Id="rId1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gif"/><Relationship Id="rId5" Type="http://schemas.openxmlformats.org/officeDocument/2006/relationships/image" Target="../media/image31.png"/><Relationship Id="rId4" Type="http://schemas.openxmlformats.org/officeDocument/2006/relationships/image" Target="../media/image3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92"/>
            <a:ext cx="9144000" cy="6855216"/>
          </a:xfrm>
          <a:prstGeom prst="rect">
            <a:avLst/>
          </a:prstGeom>
        </p:spPr>
      </p:pic>
      <p:sp>
        <p:nvSpPr>
          <p:cNvPr id="5" name="Rectangle 1"/>
          <p:cNvSpPr/>
          <p:nvPr/>
        </p:nvSpPr>
        <p:spPr>
          <a:xfrm>
            <a:off x="432080" y="2337748"/>
            <a:ext cx="4088406" cy="40869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-1" y="6425920"/>
            <a:ext cx="432080" cy="432080"/>
          </a:xfrm>
          <a:prstGeom prst="rect">
            <a:avLst/>
          </a:prstGeom>
          <a:solidFill>
            <a:srgbClr val="AA00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ytuł 1"/>
          <p:cNvSpPr txBox="1">
            <a:spLocks/>
          </p:cNvSpPr>
          <p:nvPr/>
        </p:nvSpPr>
        <p:spPr>
          <a:xfrm>
            <a:off x="602388" y="2871887"/>
            <a:ext cx="3396731" cy="1603521"/>
          </a:xfrm>
          <a:prstGeom prst="rect">
            <a:avLst/>
          </a:prstGeom>
        </p:spPr>
        <p:txBody>
          <a:bodyPr anchor="t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kern="1200" baseline="0">
                <a:solidFill>
                  <a:srgbClr val="A60C27"/>
                </a:solidFill>
                <a:latin typeface="+mj-lt"/>
                <a:ea typeface="+mj-ea"/>
                <a:cs typeface="Verdana"/>
              </a:defRPr>
            </a:lvl1pPr>
          </a:lstStyle>
          <a:p>
            <a:r>
              <a:rPr lang="pl-PL" sz="2400" dirty="0" smtClean="0">
                <a:solidFill>
                  <a:schemeClr val="accent1"/>
                </a:solidFill>
              </a:rPr>
              <a:t>Wsparcie dla przedsiębiorców w ramach oferty Banku Gospodarstwa Krajowego</a:t>
            </a:r>
            <a:endParaRPr lang="pl-PL" sz="2400" dirty="0">
              <a:solidFill>
                <a:schemeClr val="accent1"/>
              </a:solidFill>
            </a:endParaRPr>
          </a:p>
        </p:txBody>
      </p:sp>
      <p:sp>
        <p:nvSpPr>
          <p:cNvPr id="12" name="Podtytuł 2"/>
          <p:cNvSpPr txBox="1">
            <a:spLocks/>
          </p:cNvSpPr>
          <p:nvPr/>
        </p:nvSpPr>
        <p:spPr>
          <a:xfrm>
            <a:off x="602388" y="5268985"/>
            <a:ext cx="3396731" cy="74718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636B71"/>
                </a:solidFill>
                <a:latin typeface="+mn-lt"/>
                <a:ea typeface="+mn-ea"/>
                <a:cs typeface="Verdana"/>
              </a:defRPr>
            </a:lvl1pPr>
            <a:lvl2pPr marL="458059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6118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4177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2237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90297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8356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6415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64474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pl-PL" sz="1600" b="1" dirty="0" smtClean="0"/>
              <a:t>Tomasz </a:t>
            </a:r>
            <a:r>
              <a:rPr lang="pl-PL" sz="1600" b="1" dirty="0" err="1" smtClean="0"/>
              <a:t>Bembenek</a:t>
            </a:r>
            <a:r>
              <a:rPr lang="pl-PL" sz="1600" b="1" dirty="0" smtClean="0"/>
              <a:t>             </a:t>
            </a:r>
            <a:endParaRPr lang="pl-PL" sz="1600" b="1" dirty="0"/>
          </a:p>
          <a:p>
            <a:pPr>
              <a:spcBef>
                <a:spcPts val="0"/>
              </a:spcBef>
            </a:pPr>
            <a:r>
              <a:rPr lang="pl-PL" sz="1600" dirty="0" smtClean="0"/>
              <a:t>Lublin</a:t>
            </a:r>
            <a:r>
              <a:rPr lang="pl-PL" sz="1600" smtClean="0"/>
              <a:t>, 10.06.2019 </a:t>
            </a:r>
            <a:r>
              <a:rPr lang="pl-PL" sz="1600" dirty="0"/>
              <a:t>r</a:t>
            </a:r>
            <a:r>
              <a:rPr lang="pl-PL" sz="1600" dirty="0" smtClean="0"/>
              <a:t>.</a:t>
            </a:r>
            <a:endParaRPr lang="pl-PL" sz="1600" dirty="0"/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135" y="22589"/>
            <a:ext cx="1936865" cy="581891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037719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15"/>
          <p:cNvSpPr/>
          <p:nvPr/>
        </p:nvSpPr>
        <p:spPr>
          <a:xfrm>
            <a:off x="584563" y="311847"/>
            <a:ext cx="7676298" cy="216000"/>
          </a:xfrm>
          <a:prstGeom prst="rect">
            <a:avLst/>
          </a:prstGeom>
          <a:solidFill>
            <a:srgbClr val="CF002B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bg1"/>
                </a:solidFill>
              </a:rPr>
              <a:t>Rodzaje gwarancji</a:t>
            </a:r>
          </a:p>
        </p:txBody>
      </p:sp>
      <p:graphicFrame>
        <p:nvGraphicFramePr>
          <p:cNvPr id="41" name="Tabela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360665"/>
              </p:ext>
            </p:extLst>
          </p:nvPr>
        </p:nvGraphicFramePr>
        <p:xfrm>
          <a:off x="584563" y="534740"/>
          <a:ext cx="7676298" cy="537005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354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0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03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03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0329">
                  <a:extLst>
                    <a:ext uri="{9D8B030D-6E8A-4147-A177-3AD203B41FA5}">
                      <a16:colId xmlns:a16="http://schemas.microsoft.com/office/drawing/2014/main" val="3754691068"/>
                    </a:ext>
                  </a:extLst>
                </a:gridCol>
              </a:tblGrid>
              <a:tr h="545426"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Opis</a:t>
                      </a:r>
                      <a:r>
                        <a:rPr lang="pl-PL" sz="1000" baseline="0" dirty="0" smtClean="0"/>
                        <a:t> cech</a:t>
                      </a:r>
                      <a:endParaRPr lang="pl-PL" sz="1000" dirty="0"/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Gwarancja </a:t>
                      </a:r>
                      <a:br>
                        <a:rPr lang="pl-PL" sz="1000" dirty="0" smtClean="0"/>
                      </a:br>
                      <a:r>
                        <a:rPr lang="pl-PL" sz="1000" dirty="0" smtClean="0"/>
                        <a:t>de minimis</a:t>
                      </a:r>
                      <a:endParaRPr lang="pl-PL" sz="10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 smtClean="0"/>
                        <a:t>Gwarancja </a:t>
                      </a:r>
                      <a:br>
                        <a:rPr lang="pl-PL" sz="1000" b="1" dirty="0" smtClean="0"/>
                      </a:br>
                      <a:r>
                        <a:rPr lang="pl-PL" sz="1000" b="1" dirty="0" smtClean="0"/>
                        <a:t>PLG-COSME</a:t>
                      </a:r>
                      <a:endParaRPr lang="pl-PL" sz="1000" b="1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Gwarancja </a:t>
                      </a:r>
                      <a:br>
                        <a:rPr lang="pl-PL" sz="1000" dirty="0" smtClean="0"/>
                      </a:br>
                      <a:r>
                        <a:rPr lang="pl-PL" sz="1000" dirty="0" err="1" smtClean="0"/>
                        <a:t>Biznesmax</a:t>
                      </a:r>
                      <a:r>
                        <a:rPr lang="pl-PL" sz="1000" dirty="0" smtClean="0"/>
                        <a:t> z dotacją</a:t>
                      </a:r>
                      <a:endParaRPr lang="pl-PL" sz="10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Gwarancja POPC</a:t>
                      </a:r>
                    </a:p>
                    <a:p>
                      <a:pPr algn="ctr"/>
                      <a:r>
                        <a:rPr lang="pl-PL" sz="1000" dirty="0" smtClean="0"/>
                        <a:t>(Program</a:t>
                      </a:r>
                      <a:r>
                        <a:rPr lang="pl-PL" sz="1000" baseline="0" dirty="0" smtClean="0"/>
                        <a:t> Operacyjny Polska Cyfrowa)</a:t>
                      </a:r>
                      <a:endParaRPr lang="pl-PL" sz="10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5426">
                <a:tc>
                  <a:txBody>
                    <a:bodyPr/>
                    <a:lstStyle/>
                    <a:p>
                      <a:pPr algn="l"/>
                      <a:r>
                        <a:rPr lang="pl-PL" sz="1000" b="0" dirty="0" smtClean="0"/>
                        <a:t>Beneficjenci</a:t>
                      </a:r>
                      <a:endParaRPr lang="pl-PL" sz="1000" b="0" dirty="0"/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000" dirty="0" smtClean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dirty="0" smtClean="0"/>
                        <a:t>MŚP</a:t>
                      </a:r>
                    </a:p>
                    <a:p>
                      <a:pPr algn="ctr"/>
                      <a:endParaRPr lang="pl-PL" sz="10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MŚP</a:t>
                      </a:r>
                      <a:endParaRPr lang="pl-PL" sz="10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MŚP spełniające jedno z 16 podmiotowych kryteriów innowacyjności lub przedmiotowe</a:t>
                      </a:r>
                      <a:r>
                        <a:rPr lang="pl-PL" sz="1000" baseline="0" dirty="0" smtClean="0"/>
                        <a:t> kryterium ekologii</a:t>
                      </a:r>
                      <a:endParaRPr lang="pl-PL" sz="10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MŚP z branży telekomunikacyjnej</a:t>
                      </a:r>
                      <a:endParaRPr lang="pl-PL" sz="10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5918047"/>
                  </a:ext>
                </a:extLst>
              </a:tr>
              <a:tr h="545426">
                <a:tc>
                  <a:txBody>
                    <a:bodyPr/>
                    <a:lstStyle/>
                    <a:p>
                      <a:pPr algn="l"/>
                      <a:r>
                        <a:rPr lang="pl-PL" sz="1000" b="0" dirty="0" smtClean="0"/>
                        <a:t>Zakres zabezpieczenia</a:t>
                      </a:r>
                      <a:endParaRPr lang="pl-PL" sz="1000" b="0" dirty="0"/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do 60% kwoty kredytu</a:t>
                      </a:r>
                      <a:endParaRPr lang="pl-PL" sz="10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do 80% kwoty kredytu</a:t>
                      </a:r>
                      <a:endParaRPr lang="pl-PL" sz="10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do 80% kwoty kredytu</a:t>
                      </a:r>
                      <a:endParaRPr lang="pl-PL" sz="10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000" dirty="0" smtClean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dirty="0" smtClean="0"/>
                        <a:t>do 80% kwoty kredytu</a:t>
                      </a:r>
                    </a:p>
                    <a:p>
                      <a:pPr algn="ctr"/>
                      <a:endParaRPr lang="pl-PL" sz="10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3596">
                <a:tc>
                  <a:txBody>
                    <a:bodyPr/>
                    <a:lstStyle/>
                    <a:p>
                      <a:pPr algn="l"/>
                      <a:r>
                        <a:rPr lang="pl-PL" sz="1000" b="0" dirty="0" smtClean="0"/>
                        <a:t>Maksymalny </a:t>
                      </a:r>
                      <a:br>
                        <a:rPr lang="pl-PL" sz="1000" b="0" dirty="0" smtClean="0"/>
                      </a:br>
                      <a:r>
                        <a:rPr lang="pl-PL" sz="1000" b="0" dirty="0" smtClean="0"/>
                        <a:t>okres obowiązywania</a:t>
                      </a:r>
                      <a:endParaRPr lang="pl-PL" sz="1000" b="0" dirty="0"/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27 miesięcy </a:t>
                      </a:r>
                    </a:p>
                    <a:p>
                      <a:pPr algn="ctr"/>
                      <a:r>
                        <a:rPr lang="pl-PL" sz="1000" dirty="0" smtClean="0"/>
                        <a:t>lub 99 miesięcy</a:t>
                      </a:r>
                      <a:endParaRPr lang="pl-PL" sz="10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dirty="0" smtClean="0"/>
                        <a:t>27 miesięcy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dirty="0" smtClean="0"/>
                        <a:t>lub 99 miesięcy</a:t>
                      </a:r>
                      <a:endParaRPr lang="pl-PL" sz="10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20 lat</a:t>
                      </a:r>
                      <a:endParaRPr lang="pl-PL" sz="10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000" dirty="0" smtClean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dirty="0" smtClean="0"/>
                        <a:t>20 lat</a:t>
                      </a:r>
                    </a:p>
                    <a:p>
                      <a:pPr algn="ctr"/>
                      <a:endParaRPr lang="pl-PL" sz="10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5426">
                <a:tc>
                  <a:txBody>
                    <a:bodyPr/>
                    <a:lstStyle/>
                    <a:p>
                      <a:pPr algn="l"/>
                      <a:r>
                        <a:rPr lang="pl-PL" sz="1000" b="0" dirty="0" smtClean="0"/>
                        <a:t>Rodzaj kredytu</a:t>
                      </a:r>
                      <a:endParaRPr lang="pl-PL" sz="1000" b="0" dirty="0"/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obrotowy lub</a:t>
                      </a:r>
                      <a:r>
                        <a:rPr lang="pl-PL" sz="1000" baseline="0" dirty="0" smtClean="0"/>
                        <a:t> </a:t>
                      </a:r>
                      <a:r>
                        <a:rPr lang="pl-PL" sz="1000" dirty="0" smtClean="0"/>
                        <a:t>inwestycyjny</a:t>
                      </a:r>
                      <a:endParaRPr lang="pl-PL" sz="10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obrotowy lub inwestycyjny</a:t>
                      </a:r>
                      <a:endParaRPr lang="pl-PL" sz="10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na rozwój i innowacje</a:t>
                      </a:r>
                      <a:endParaRPr lang="pl-PL" sz="10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000" dirty="0" smtClean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dirty="0" smtClean="0"/>
                        <a:t>obrotowy lub inwestycyjny</a:t>
                      </a:r>
                    </a:p>
                    <a:p>
                      <a:pPr algn="ctr"/>
                      <a:endParaRPr lang="pl-PL" sz="10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3596">
                <a:tc>
                  <a:txBody>
                    <a:bodyPr/>
                    <a:lstStyle/>
                    <a:p>
                      <a:pPr algn="l"/>
                      <a:r>
                        <a:rPr lang="pl-PL" sz="1000" b="0" dirty="0" smtClean="0"/>
                        <a:t>Rodzaj pomocy publicznej</a:t>
                      </a:r>
                      <a:endParaRPr lang="pl-PL" sz="1000" b="0" dirty="0"/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pomoc</a:t>
                      </a:r>
                      <a:r>
                        <a:rPr lang="pl-PL" sz="1000" baseline="0" dirty="0" smtClean="0"/>
                        <a:t> de minimis</a:t>
                      </a:r>
                      <a:endParaRPr lang="pl-PL" sz="10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na warunkach rynkowych</a:t>
                      </a:r>
                      <a:endParaRPr lang="pl-PL" sz="10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pomoc de </a:t>
                      </a:r>
                      <a:r>
                        <a:rPr lang="pl-PL" sz="1000" dirty="0" err="1" smtClean="0"/>
                        <a:t>minimis</a:t>
                      </a:r>
                      <a:r>
                        <a:rPr lang="pl-PL" sz="1000" dirty="0" smtClean="0"/>
                        <a:t> </a:t>
                      </a:r>
                      <a:br>
                        <a:rPr lang="pl-PL" sz="1000" dirty="0" smtClean="0"/>
                      </a:br>
                      <a:r>
                        <a:rPr lang="pl-PL" sz="1000" dirty="0" smtClean="0"/>
                        <a:t>i/lub regionalna </a:t>
                      </a:r>
                      <a:br>
                        <a:rPr lang="pl-PL" sz="1000" dirty="0" smtClean="0"/>
                      </a:br>
                      <a:r>
                        <a:rPr lang="pl-PL" sz="1000" dirty="0" smtClean="0"/>
                        <a:t>pomoc inwestycyjna</a:t>
                      </a:r>
                      <a:endParaRPr lang="pl-PL" sz="10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dirty="0" smtClean="0"/>
                        <a:t>pomoc</a:t>
                      </a:r>
                      <a:r>
                        <a:rPr lang="pl-PL" sz="1000" baseline="0" dirty="0" smtClean="0"/>
                        <a:t> de </a:t>
                      </a:r>
                      <a:r>
                        <a:rPr lang="pl-PL" sz="1000" baseline="0" dirty="0" err="1" smtClean="0"/>
                        <a:t>minimis</a:t>
                      </a:r>
                      <a:endParaRPr lang="pl-PL" sz="1000" dirty="0" smtClean="0"/>
                    </a:p>
                    <a:p>
                      <a:pPr algn="ctr"/>
                      <a:endParaRPr lang="pl-PL" sz="10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5426">
                <a:tc>
                  <a:txBody>
                    <a:bodyPr/>
                    <a:lstStyle/>
                    <a:p>
                      <a:pPr algn="l"/>
                      <a:r>
                        <a:rPr lang="pl-PL" sz="1000" b="0" dirty="0" smtClean="0"/>
                        <a:t>Maksymalna </a:t>
                      </a:r>
                      <a:br>
                        <a:rPr lang="pl-PL" sz="1000" b="0" dirty="0" smtClean="0"/>
                      </a:br>
                      <a:r>
                        <a:rPr lang="pl-PL" sz="1000" b="0" dirty="0" smtClean="0"/>
                        <a:t>kwota gwarancji</a:t>
                      </a:r>
                      <a:endParaRPr lang="pl-PL" sz="1000" b="0" dirty="0"/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3,5 mln zł</a:t>
                      </a:r>
                      <a:endParaRPr lang="pl-PL" sz="10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480 tys. zł</a:t>
                      </a:r>
                      <a:endParaRPr lang="pl-PL" sz="10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2,5 mln euro</a:t>
                      </a:r>
                      <a:endParaRPr lang="pl-PL" sz="10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000" dirty="0" smtClean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dirty="0" smtClean="0"/>
                        <a:t>2,5 mln euro</a:t>
                      </a:r>
                    </a:p>
                    <a:p>
                      <a:pPr algn="ctr"/>
                      <a:endParaRPr lang="pl-PL" sz="10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263">
                <a:tc>
                  <a:txBody>
                    <a:bodyPr/>
                    <a:lstStyle/>
                    <a:p>
                      <a:pPr algn="l"/>
                      <a:r>
                        <a:rPr lang="pl-PL" sz="1000" b="0" dirty="0" smtClean="0"/>
                        <a:t>Prowizja</a:t>
                      </a:r>
                      <a:endParaRPr lang="pl-PL" sz="1000" b="0" dirty="0"/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0,5%</a:t>
                      </a:r>
                      <a:endParaRPr lang="pl-PL" sz="10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1%</a:t>
                      </a:r>
                      <a:endParaRPr lang="pl-PL" sz="10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brak opłaty, </a:t>
                      </a:r>
                    </a:p>
                    <a:p>
                      <a:pPr algn="ctr"/>
                      <a:r>
                        <a:rPr lang="pl-PL" sz="1000" dirty="0" smtClean="0"/>
                        <a:t>a dodatkowo możliwość uzyskania dopłaty do oprocentowania kredytu (5%)</a:t>
                      </a:r>
                      <a:endParaRPr lang="pl-PL" sz="10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brak</a:t>
                      </a:r>
                      <a:endParaRPr lang="pl-PL" sz="10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4" name="Obraz 4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6512" y="6057292"/>
            <a:ext cx="1151573" cy="615649"/>
          </a:xfrm>
          <a:prstGeom prst="rect">
            <a:avLst/>
          </a:prstGeom>
        </p:spPr>
      </p:pic>
      <p:pic>
        <p:nvPicPr>
          <p:cNvPr id="45" name="Obraz 4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12315" y="5998929"/>
            <a:ext cx="1200150" cy="771525"/>
          </a:xfrm>
          <a:prstGeom prst="rect">
            <a:avLst/>
          </a:prstGeom>
        </p:spPr>
      </p:pic>
      <p:pic>
        <p:nvPicPr>
          <p:cNvPr id="46" name="Obraz 4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951" y="5970246"/>
            <a:ext cx="1005126" cy="789742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877" y="113228"/>
            <a:ext cx="1809148" cy="416859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7437" y="6120609"/>
            <a:ext cx="1386078" cy="48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997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877" y="113228"/>
            <a:ext cx="1809148" cy="416859"/>
          </a:xfrm>
          <a:prstGeom prst="rect">
            <a:avLst/>
          </a:prstGeom>
        </p:spPr>
      </p:pic>
      <p:sp>
        <p:nvSpPr>
          <p:cNvPr id="11" name="Tytuł 2"/>
          <p:cNvSpPr txBox="1">
            <a:spLocks/>
          </p:cNvSpPr>
          <p:nvPr/>
        </p:nvSpPr>
        <p:spPr>
          <a:xfrm>
            <a:off x="481013" y="303084"/>
            <a:ext cx="7374876" cy="979171"/>
          </a:xfr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CF002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000" dirty="0" smtClean="0"/>
              <a:t>Kredyt na innowacje technologiczne</a:t>
            </a:r>
            <a:endParaRPr lang="pl-PL" sz="2000" dirty="0"/>
          </a:p>
        </p:txBody>
      </p:sp>
      <p:sp>
        <p:nvSpPr>
          <p:cNvPr id="14" name="Prostokąt 13"/>
          <p:cNvSpPr/>
          <p:nvPr/>
        </p:nvSpPr>
        <p:spPr>
          <a:xfrm>
            <a:off x="1503641" y="1056791"/>
            <a:ext cx="7179349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33375">
              <a:spcBef>
                <a:spcPct val="0"/>
              </a:spcBef>
              <a:spcAft>
                <a:spcPct val="35000"/>
              </a:spcAft>
              <a:buClr>
                <a:srgbClr val="D7294D"/>
              </a:buClr>
            </a:pPr>
            <a:r>
              <a:rPr lang="pl-PL" sz="1600" b="1" dirty="0">
                <a:solidFill>
                  <a:srgbClr val="CF002B"/>
                </a:solidFill>
              </a:rPr>
              <a:t>Dla kogo: </a:t>
            </a:r>
            <a:endParaRPr lang="pl-PL" sz="1600" dirty="0" smtClean="0">
              <a:solidFill>
                <a:srgbClr val="545454"/>
              </a:solidFill>
            </a:endParaRPr>
          </a:p>
          <a:p>
            <a:pPr defTabSz="333375">
              <a:spcBef>
                <a:spcPct val="0"/>
              </a:spcBef>
              <a:spcAft>
                <a:spcPct val="35000"/>
              </a:spcAft>
              <a:buClr>
                <a:srgbClr val="D7294D"/>
              </a:buClr>
            </a:pPr>
            <a:r>
              <a:rPr lang="pl-PL" sz="1200" dirty="0" smtClean="0">
                <a:solidFill>
                  <a:srgbClr val="545454"/>
                </a:solidFill>
              </a:rPr>
              <a:t>Wsparcie </a:t>
            </a:r>
            <a:r>
              <a:rPr lang="pl-PL" sz="1200" dirty="0">
                <a:solidFill>
                  <a:srgbClr val="545454"/>
                </a:solidFill>
              </a:rPr>
              <a:t>dla mikro, małych i średnich przedsiębiorców wdrażających </a:t>
            </a:r>
            <a:r>
              <a:rPr lang="pl-PL" sz="1200" dirty="0" smtClean="0">
                <a:solidFill>
                  <a:srgbClr val="545454"/>
                </a:solidFill>
              </a:rPr>
              <a:t>innowacyjną </a:t>
            </a:r>
            <a:r>
              <a:rPr lang="pl-PL" sz="1200" dirty="0">
                <a:solidFill>
                  <a:srgbClr val="545454"/>
                </a:solidFill>
              </a:rPr>
              <a:t>technologię, którzy wprowadzą na rynek nowe lub znacząco ulepszone produkty lub usługi w stosunku do </a:t>
            </a:r>
            <a:r>
              <a:rPr lang="pl-PL" sz="1200" dirty="0" smtClean="0">
                <a:solidFill>
                  <a:srgbClr val="545454"/>
                </a:solidFill>
              </a:rPr>
              <a:t>dotychczas wytwarzanych </a:t>
            </a:r>
            <a:r>
              <a:rPr lang="pl-PL" sz="1200" dirty="0">
                <a:solidFill>
                  <a:srgbClr val="545454"/>
                </a:solidFill>
              </a:rPr>
              <a:t>w Polsce – wymagana innowacja na skalę </a:t>
            </a:r>
            <a:r>
              <a:rPr lang="pl-PL" sz="1200" dirty="0" smtClean="0">
                <a:solidFill>
                  <a:srgbClr val="545454"/>
                </a:solidFill>
              </a:rPr>
              <a:t>ogólnokrajową.</a:t>
            </a:r>
            <a:endParaRPr lang="pl-PL" sz="1200" dirty="0">
              <a:solidFill>
                <a:srgbClr val="545454"/>
              </a:solidFill>
            </a:endParaRPr>
          </a:p>
        </p:txBody>
      </p:sp>
      <p:sp>
        <p:nvSpPr>
          <p:cNvPr id="16" name="Freeform 680"/>
          <p:cNvSpPr>
            <a:spLocks noEditPoints="1"/>
          </p:cNvSpPr>
          <p:nvPr/>
        </p:nvSpPr>
        <p:spPr bwMode="auto">
          <a:xfrm>
            <a:off x="653546" y="1201551"/>
            <a:ext cx="430625" cy="319468"/>
          </a:xfrm>
          <a:custGeom>
            <a:avLst/>
            <a:gdLst>
              <a:gd name="T0" fmla="*/ 196 w 480"/>
              <a:gd name="T1" fmla="*/ 296 h 336"/>
              <a:gd name="T2" fmla="*/ 200 w 480"/>
              <a:gd name="T3" fmla="*/ 319 h 336"/>
              <a:gd name="T4" fmla="*/ 230 w 480"/>
              <a:gd name="T5" fmla="*/ 302 h 336"/>
              <a:gd name="T6" fmla="*/ 220 w 480"/>
              <a:gd name="T7" fmla="*/ 281 h 336"/>
              <a:gd name="T8" fmla="*/ 148 w 480"/>
              <a:gd name="T9" fmla="*/ 279 h 336"/>
              <a:gd name="T10" fmla="*/ 148 w 480"/>
              <a:gd name="T11" fmla="*/ 300 h 336"/>
              <a:gd name="T12" fmla="*/ 185 w 480"/>
              <a:gd name="T13" fmla="*/ 284 h 336"/>
              <a:gd name="T14" fmla="*/ 200 w 480"/>
              <a:gd name="T15" fmla="*/ 260 h 336"/>
              <a:gd name="T16" fmla="*/ 150 w 480"/>
              <a:gd name="T17" fmla="*/ 217 h 336"/>
              <a:gd name="T18" fmla="*/ 114 w 480"/>
              <a:gd name="T19" fmla="*/ 251 h 336"/>
              <a:gd name="T20" fmla="*/ 122 w 480"/>
              <a:gd name="T21" fmla="*/ 271 h 336"/>
              <a:gd name="T22" fmla="*/ 164 w 480"/>
              <a:gd name="T23" fmla="*/ 241 h 336"/>
              <a:gd name="T24" fmla="*/ 160 w 480"/>
              <a:gd name="T25" fmla="*/ 218 h 336"/>
              <a:gd name="T26" fmla="*/ 92 w 480"/>
              <a:gd name="T27" fmla="*/ 208 h 336"/>
              <a:gd name="T28" fmla="*/ 96 w 480"/>
              <a:gd name="T29" fmla="*/ 231 h 336"/>
              <a:gd name="T30" fmla="*/ 132 w 480"/>
              <a:gd name="T31" fmla="*/ 209 h 336"/>
              <a:gd name="T32" fmla="*/ 128 w 480"/>
              <a:gd name="T33" fmla="*/ 186 h 336"/>
              <a:gd name="T34" fmla="*/ 447 w 480"/>
              <a:gd name="T35" fmla="*/ 91 h 336"/>
              <a:gd name="T36" fmla="*/ 427 w 480"/>
              <a:gd name="T37" fmla="*/ 111 h 336"/>
              <a:gd name="T38" fmla="*/ 422 w 480"/>
              <a:gd name="T39" fmla="*/ 83 h 336"/>
              <a:gd name="T40" fmla="*/ 63 w 480"/>
              <a:gd name="T41" fmla="*/ 91 h 336"/>
              <a:gd name="T42" fmla="*/ 43 w 480"/>
              <a:gd name="T43" fmla="*/ 111 h 336"/>
              <a:gd name="T44" fmla="*/ 38 w 480"/>
              <a:gd name="T45" fmla="*/ 83 h 336"/>
              <a:gd name="T46" fmla="*/ 164 w 480"/>
              <a:gd name="T47" fmla="*/ 136 h 336"/>
              <a:gd name="T48" fmla="*/ 189 w 480"/>
              <a:gd name="T49" fmla="*/ 156 h 336"/>
              <a:gd name="T50" fmla="*/ 294 w 480"/>
              <a:gd name="T51" fmla="*/ 105 h 336"/>
              <a:gd name="T52" fmla="*/ 148 w 480"/>
              <a:gd name="T53" fmla="*/ 65 h 336"/>
              <a:gd name="T54" fmla="*/ 150 w 480"/>
              <a:gd name="T55" fmla="*/ 187 h 336"/>
              <a:gd name="T56" fmla="*/ 183 w 480"/>
              <a:gd name="T57" fmla="*/ 231 h 336"/>
              <a:gd name="T58" fmla="*/ 216 w 480"/>
              <a:gd name="T59" fmla="*/ 264 h 336"/>
              <a:gd name="T60" fmla="*/ 263 w 480"/>
              <a:gd name="T61" fmla="*/ 316 h 336"/>
              <a:gd name="T62" fmla="*/ 286 w 480"/>
              <a:gd name="T63" fmla="*/ 313 h 336"/>
              <a:gd name="T64" fmla="*/ 259 w 480"/>
              <a:gd name="T65" fmla="*/ 270 h 336"/>
              <a:gd name="T66" fmla="*/ 267 w 480"/>
              <a:gd name="T67" fmla="*/ 256 h 336"/>
              <a:gd name="T68" fmla="*/ 329 w 480"/>
              <a:gd name="T69" fmla="*/ 302 h 336"/>
              <a:gd name="T70" fmla="*/ 331 w 480"/>
              <a:gd name="T71" fmla="*/ 279 h 336"/>
              <a:gd name="T72" fmla="*/ 293 w 480"/>
              <a:gd name="T73" fmla="*/ 225 h 336"/>
              <a:gd name="T74" fmla="*/ 353 w 480"/>
              <a:gd name="T75" fmla="*/ 272 h 336"/>
              <a:gd name="T76" fmla="*/ 367 w 480"/>
              <a:gd name="T77" fmla="*/ 254 h 336"/>
              <a:gd name="T78" fmla="*/ 320 w 480"/>
              <a:gd name="T79" fmla="*/ 200 h 336"/>
              <a:gd name="T80" fmla="*/ 367 w 480"/>
              <a:gd name="T81" fmla="*/ 227 h 336"/>
              <a:gd name="T82" fmla="*/ 384 w 480"/>
              <a:gd name="T83" fmla="*/ 231 h 336"/>
              <a:gd name="T84" fmla="*/ 388 w 480"/>
              <a:gd name="T85" fmla="*/ 208 h 336"/>
              <a:gd name="T86" fmla="*/ 237 w 480"/>
              <a:gd name="T87" fmla="*/ 135 h 336"/>
              <a:gd name="T88" fmla="*/ 148 w 480"/>
              <a:gd name="T89" fmla="*/ 136 h 336"/>
              <a:gd name="T90" fmla="*/ 118 w 480"/>
              <a:gd name="T91" fmla="*/ 2 h 336"/>
              <a:gd name="T92" fmla="*/ 362 w 480"/>
              <a:gd name="T93" fmla="*/ 2 h 336"/>
              <a:gd name="T94" fmla="*/ 376 w 480"/>
              <a:gd name="T95" fmla="*/ 8 h 336"/>
              <a:gd name="T96" fmla="*/ 472 w 480"/>
              <a:gd name="T97" fmla="*/ 104 h 336"/>
              <a:gd name="T98" fmla="*/ 437 w 480"/>
              <a:gd name="T99" fmla="*/ 158 h 336"/>
              <a:gd name="T100" fmla="*/ 399 w 480"/>
              <a:gd name="T101" fmla="*/ 196 h 336"/>
              <a:gd name="T102" fmla="*/ 382 w 480"/>
              <a:gd name="T103" fmla="*/ 248 h 336"/>
              <a:gd name="T104" fmla="*/ 352 w 480"/>
              <a:gd name="T105" fmla="*/ 289 h 336"/>
              <a:gd name="T106" fmla="*/ 312 w 480"/>
              <a:gd name="T107" fmla="*/ 319 h 336"/>
              <a:gd name="T108" fmla="*/ 262 w 480"/>
              <a:gd name="T109" fmla="*/ 334 h 336"/>
              <a:gd name="T110" fmla="*/ 195 w 480"/>
              <a:gd name="T111" fmla="*/ 334 h 336"/>
              <a:gd name="T112" fmla="*/ 158 w 480"/>
              <a:gd name="T113" fmla="*/ 320 h 336"/>
              <a:gd name="T114" fmla="*/ 127 w 480"/>
              <a:gd name="T115" fmla="*/ 289 h 336"/>
              <a:gd name="T116" fmla="*/ 91 w 480"/>
              <a:gd name="T117" fmla="*/ 246 h 336"/>
              <a:gd name="T118" fmla="*/ 97 w 480"/>
              <a:gd name="T119" fmla="*/ 180 h 336"/>
              <a:gd name="T120" fmla="*/ 2 w 480"/>
              <a:gd name="T121" fmla="*/ 118 h 336"/>
              <a:gd name="T122" fmla="*/ 10 w 480"/>
              <a:gd name="T123" fmla="*/ 105 h 336"/>
              <a:gd name="T124" fmla="*/ 104 w 480"/>
              <a:gd name="T125" fmla="*/ 5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80" h="336">
                <a:moveTo>
                  <a:pt x="217" y="281"/>
                </a:moveTo>
                <a:lnTo>
                  <a:pt x="213" y="281"/>
                </a:lnTo>
                <a:lnTo>
                  <a:pt x="210" y="282"/>
                </a:lnTo>
                <a:lnTo>
                  <a:pt x="207" y="284"/>
                </a:lnTo>
                <a:lnTo>
                  <a:pt x="207" y="285"/>
                </a:lnTo>
                <a:lnTo>
                  <a:pt x="200" y="292"/>
                </a:lnTo>
                <a:lnTo>
                  <a:pt x="196" y="296"/>
                </a:lnTo>
                <a:lnTo>
                  <a:pt x="194" y="299"/>
                </a:lnTo>
                <a:lnTo>
                  <a:pt x="193" y="302"/>
                </a:lnTo>
                <a:lnTo>
                  <a:pt x="192" y="306"/>
                </a:lnTo>
                <a:lnTo>
                  <a:pt x="193" y="309"/>
                </a:lnTo>
                <a:lnTo>
                  <a:pt x="194" y="313"/>
                </a:lnTo>
                <a:lnTo>
                  <a:pt x="196" y="316"/>
                </a:lnTo>
                <a:lnTo>
                  <a:pt x="200" y="319"/>
                </a:lnTo>
                <a:lnTo>
                  <a:pt x="203" y="320"/>
                </a:lnTo>
                <a:lnTo>
                  <a:pt x="207" y="320"/>
                </a:lnTo>
                <a:lnTo>
                  <a:pt x="210" y="320"/>
                </a:lnTo>
                <a:lnTo>
                  <a:pt x="213" y="319"/>
                </a:lnTo>
                <a:lnTo>
                  <a:pt x="217" y="316"/>
                </a:lnTo>
                <a:lnTo>
                  <a:pt x="227" y="305"/>
                </a:lnTo>
                <a:lnTo>
                  <a:pt x="230" y="302"/>
                </a:lnTo>
                <a:lnTo>
                  <a:pt x="231" y="299"/>
                </a:lnTo>
                <a:lnTo>
                  <a:pt x="232" y="294"/>
                </a:lnTo>
                <a:lnTo>
                  <a:pt x="231" y="291"/>
                </a:lnTo>
                <a:lnTo>
                  <a:pt x="230" y="287"/>
                </a:lnTo>
                <a:lnTo>
                  <a:pt x="227" y="284"/>
                </a:lnTo>
                <a:lnTo>
                  <a:pt x="224" y="282"/>
                </a:lnTo>
                <a:lnTo>
                  <a:pt x="220" y="281"/>
                </a:lnTo>
                <a:lnTo>
                  <a:pt x="217" y="281"/>
                </a:lnTo>
                <a:close/>
                <a:moveTo>
                  <a:pt x="185" y="248"/>
                </a:moveTo>
                <a:lnTo>
                  <a:pt x="181" y="248"/>
                </a:lnTo>
                <a:lnTo>
                  <a:pt x="178" y="251"/>
                </a:lnTo>
                <a:lnTo>
                  <a:pt x="175" y="253"/>
                </a:lnTo>
                <a:lnTo>
                  <a:pt x="162" y="266"/>
                </a:lnTo>
                <a:lnTo>
                  <a:pt x="148" y="279"/>
                </a:lnTo>
                <a:lnTo>
                  <a:pt x="148" y="279"/>
                </a:lnTo>
                <a:lnTo>
                  <a:pt x="145" y="283"/>
                </a:lnTo>
                <a:lnTo>
                  <a:pt x="144" y="286"/>
                </a:lnTo>
                <a:lnTo>
                  <a:pt x="144" y="290"/>
                </a:lnTo>
                <a:lnTo>
                  <a:pt x="144" y="293"/>
                </a:lnTo>
                <a:lnTo>
                  <a:pt x="145" y="297"/>
                </a:lnTo>
                <a:lnTo>
                  <a:pt x="148" y="300"/>
                </a:lnTo>
                <a:lnTo>
                  <a:pt x="151" y="302"/>
                </a:lnTo>
                <a:lnTo>
                  <a:pt x="155" y="304"/>
                </a:lnTo>
                <a:lnTo>
                  <a:pt x="158" y="305"/>
                </a:lnTo>
                <a:lnTo>
                  <a:pt x="163" y="304"/>
                </a:lnTo>
                <a:lnTo>
                  <a:pt x="166" y="302"/>
                </a:lnTo>
                <a:lnTo>
                  <a:pt x="168" y="300"/>
                </a:lnTo>
                <a:lnTo>
                  <a:pt x="185" y="284"/>
                </a:lnTo>
                <a:lnTo>
                  <a:pt x="185" y="284"/>
                </a:lnTo>
                <a:lnTo>
                  <a:pt x="189" y="279"/>
                </a:lnTo>
                <a:lnTo>
                  <a:pt x="195" y="274"/>
                </a:lnTo>
                <a:lnTo>
                  <a:pt x="198" y="270"/>
                </a:lnTo>
                <a:lnTo>
                  <a:pt x="200" y="267"/>
                </a:lnTo>
                <a:lnTo>
                  <a:pt x="200" y="263"/>
                </a:lnTo>
                <a:lnTo>
                  <a:pt x="200" y="260"/>
                </a:lnTo>
                <a:lnTo>
                  <a:pt x="198" y="255"/>
                </a:lnTo>
                <a:lnTo>
                  <a:pt x="195" y="253"/>
                </a:lnTo>
                <a:lnTo>
                  <a:pt x="193" y="251"/>
                </a:lnTo>
                <a:lnTo>
                  <a:pt x="189" y="248"/>
                </a:lnTo>
                <a:lnTo>
                  <a:pt x="185" y="248"/>
                </a:lnTo>
                <a:close/>
                <a:moveTo>
                  <a:pt x="153" y="216"/>
                </a:moveTo>
                <a:lnTo>
                  <a:pt x="150" y="217"/>
                </a:lnTo>
                <a:lnTo>
                  <a:pt x="147" y="218"/>
                </a:lnTo>
                <a:lnTo>
                  <a:pt x="143" y="220"/>
                </a:lnTo>
                <a:lnTo>
                  <a:pt x="143" y="220"/>
                </a:lnTo>
                <a:lnTo>
                  <a:pt x="125" y="239"/>
                </a:lnTo>
                <a:lnTo>
                  <a:pt x="125" y="239"/>
                </a:lnTo>
                <a:lnTo>
                  <a:pt x="116" y="247"/>
                </a:lnTo>
                <a:lnTo>
                  <a:pt x="114" y="251"/>
                </a:lnTo>
                <a:lnTo>
                  <a:pt x="112" y="254"/>
                </a:lnTo>
                <a:lnTo>
                  <a:pt x="112" y="257"/>
                </a:lnTo>
                <a:lnTo>
                  <a:pt x="112" y="261"/>
                </a:lnTo>
                <a:lnTo>
                  <a:pt x="114" y="264"/>
                </a:lnTo>
                <a:lnTo>
                  <a:pt x="116" y="268"/>
                </a:lnTo>
                <a:lnTo>
                  <a:pt x="119" y="270"/>
                </a:lnTo>
                <a:lnTo>
                  <a:pt x="122" y="271"/>
                </a:lnTo>
                <a:lnTo>
                  <a:pt x="127" y="272"/>
                </a:lnTo>
                <a:lnTo>
                  <a:pt x="130" y="271"/>
                </a:lnTo>
                <a:lnTo>
                  <a:pt x="134" y="270"/>
                </a:lnTo>
                <a:lnTo>
                  <a:pt x="137" y="268"/>
                </a:lnTo>
                <a:lnTo>
                  <a:pt x="137" y="268"/>
                </a:lnTo>
                <a:lnTo>
                  <a:pt x="164" y="241"/>
                </a:lnTo>
                <a:lnTo>
                  <a:pt x="164" y="241"/>
                </a:lnTo>
                <a:lnTo>
                  <a:pt x="166" y="238"/>
                </a:lnTo>
                <a:lnTo>
                  <a:pt x="167" y="234"/>
                </a:lnTo>
                <a:lnTo>
                  <a:pt x="167" y="231"/>
                </a:lnTo>
                <a:lnTo>
                  <a:pt x="167" y="227"/>
                </a:lnTo>
                <a:lnTo>
                  <a:pt x="166" y="224"/>
                </a:lnTo>
                <a:lnTo>
                  <a:pt x="164" y="220"/>
                </a:lnTo>
                <a:lnTo>
                  <a:pt x="160" y="218"/>
                </a:lnTo>
                <a:lnTo>
                  <a:pt x="157" y="217"/>
                </a:lnTo>
                <a:lnTo>
                  <a:pt x="153" y="216"/>
                </a:lnTo>
                <a:close/>
                <a:moveTo>
                  <a:pt x="121" y="185"/>
                </a:moveTo>
                <a:lnTo>
                  <a:pt x="118" y="185"/>
                </a:lnTo>
                <a:lnTo>
                  <a:pt x="114" y="186"/>
                </a:lnTo>
                <a:lnTo>
                  <a:pt x="111" y="188"/>
                </a:lnTo>
                <a:lnTo>
                  <a:pt x="92" y="208"/>
                </a:lnTo>
                <a:lnTo>
                  <a:pt x="90" y="210"/>
                </a:lnTo>
                <a:lnTo>
                  <a:pt x="89" y="214"/>
                </a:lnTo>
                <a:lnTo>
                  <a:pt x="88" y="218"/>
                </a:lnTo>
                <a:lnTo>
                  <a:pt x="89" y="222"/>
                </a:lnTo>
                <a:lnTo>
                  <a:pt x="90" y="225"/>
                </a:lnTo>
                <a:lnTo>
                  <a:pt x="92" y="227"/>
                </a:lnTo>
                <a:lnTo>
                  <a:pt x="96" y="231"/>
                </a:lnTo>
                <a:lnTo>
                  <a:pt x="99" y="232"/>
                </a:lnTo>
                <a:lnTo>
                  <a:pt x="103" y="232"/>
                </a:lnTo>
                <a:lnTo>
                  <a:pt x="106" y="232"/>
                </a:lnTo>
                <a:lnTo>
                  <a:pt x="110" y="231"/>
                </a:lnTo>
                <a:lnTo>
                  <a:pt x="113" y="229"/>
                </a:lnTo>
                <a:lnTo>
                  <a:pt x="122" y="218"/>
                </a:lnTo>
                <a:lnTo>
                  <a:pt x="132" y="209"/>
                </a:lnTo>
                <a:lnTo>
                  <a:pt x="134" y="207"/>
                </a:lnTo>
                <a:lnTo>
                  <a:pt x="135" y="202"/>
                </a:lnTo>
                <a:lnTo>
                  <a:pt x="136" y="199"/>
                </a:lnTo>
                <a:lnTo>
                  <a:pt x="135" y="195"/>
                </a:lnTo>
                <a:lnTo>
                  <a:pt x="134" y="192"/>
                </a:lnTo>
                <a:lnTo>
                  <a:pt x="132" y="188"/>
                </a:lnTo>
                <a:lnTo>
                  <a:pt x="128" y="186"/>
                </a:lnTo>
                <a:lnTo>
                  <a:pt x="125" y="185"/>
                </a:lnTo>
                <a:lnTo>
                  <a:pt x="121" y="185"/>
                </a:lnTo>
                <a:close/>
                <a:moveTo>
                  <a:pt x="432" y="80"/>
                </a:moveTo>
                <a:lnTo>
                  <a:pt x="437" y="81"/>
                </a:lnTo>
                <a:lnTo>
                  <a:pt x="441" y="83"/>
                </a:lnTo>
                <a:lnTo>
                  <a:pt x="444" y="87"/>
                </a:lnTo>
                <a:lnTo>
                  <a:pt x="447" y="91"/>
                </a:lnTo>
                <a:lnTo>
                  <a:pt x="448" y="96"/>
                </a:lnTo>
                <a:lnTo>
                  <a:pt x="447" y="102"/>
                </a:lnTo>
                <a:lnTo>
                  <a:pt x="444" y="106"/>
                </a:lnTo>
                <a:lnTo>
                  <a:pt x="441" y="110"/>
                </a:lnTo>
                <a:lnTo>
                  <a:pt x="437" y="111"/>
                </a:lnTo>
                <a:lnTo>
                  <a:pt x="432" y="112"/>
                </a:lnTo>
                <a:lnTo>
                  <a:pt x="427" y="111"/>
                </a:lnTo>
                <a:lnTo>
                  <a:pt x="422" y="110"/>
                </a:lnTo>
                <a:lnTo>
                  <a:pt x="419" y="106"/>
                </a:lnTo>
                <a:lnTo>
                  <a:pt x="417" y="102"/>
                </a:lnTo>
                <a:lnTo>
                  <a:pt x="416" y="96"/>
                </a:lnTo>
                <a:lnTo>
                  <a:pt x="417" y="91"/>
                </a:lnTo>
                <a:lnTo>
                  <a:pt x="419" y="87"/>
                </a:lnTo>
                <a:lnTo>
                  <a:pt x="422" y="83"/>
                </a:lnTo>
                <a:lnTo>
                  <a:pt x="427" y="81"/>
                </a:lnTo>
                <a:lnTo>
                  <a:pt x="432" y="80"/>
                </a:lnTo>
                <a:close/>
                <a:moveTo>
                  <a:pt x="47" y="80"/>
                </a:moveTo>
                <a:lnTo>
                  <a:pt x="53" y="81"/>
                </a:lnTo>
                <a:lnTo>
                  <a:pt x="58" y="83"/>
                </a:lnTo>
                <a:lnTo>
                  <a:pt x="61" y="87"/>
                </a:lnTo>
                <a:lnTo>
                  <a:pt x="63" y="91"/>
                </a:lnTo>
                <a:lnTo>
                  <a:pt x="63" y="96"/>
                </a:lnTo>
                <a:lnTo>
                  <a:pt x="63" y="102"/>
                </a:lnTo>
                <a:lnTo>
                  <a:pt x="61" y="106"/>
                </a:lnTo>
                <a:lnTo>
                  <a:pt x="58" y="110"/>
                </a:lnTo>
                <a:lnTo>
                  <a:pt x="53" y="111"/>
                </a:lnTo>
                <a:lnTo>
                  <a:pt x="47" y="112"/>
                </a:lnTo>
                <a:lnTo>
                  <a:pt x="43" y="111"/>
                </a:lnTo>
                <a:lnTo>
                  <a:pt x="38" y="110"/>
                </a:lnTo>
                <a:lnTo>
                  <a:pt x="35" y="106"/>
                </a:lnTo>
                <a:lnTo>
                  <a:pt x="32" y="102"/>
                </a:lnTo>
                <a:lnTo>
                  <a:pt x="32" y="96"/>
                </a:lnTo>
                <a:lnTo>
                  <a:pt x="32" y="91"/>
                </a:lnTo>
                <a:lnTo>
                  <a:pt x="35" y="87"/>
                </a:lnTo>
                <a:lnTo>
                  <a:pt x="38" y="83"/>
                </a:lnTo>
                <a:lnTo>
                  <a:pt x="43" y="81"/>
                </a:lnTo>
                <a:lnTo>
                  <a:pt x="47" y="80"/>
                </a:lnTo>
                <a:close/>
                <a:moveTo>
                  <a:pt x="227" y="65"/>
                </a:moveTo>
                <a:lnTo>
                  <a:pt x="170" y="122"/>
                </a:lnTo>
                <a:lnTo>
                  <a:pt x="166" y="126"/>
                </a:lnTo>
                <a:lnTo>
                  <a:pt x="164" y="132"/>
                </a:lnTo>
                <a:lnTo>
                  <a:pt x="164" y="136"/>
                </a:lnTo>
                <a:lnTo>
                  <a:pt x="164" y="141"/>
                </a:lnTo>
                <a:lnTo>
                  <a:pt x="166" y="147"/>
                </a:lnTo>
                <a:lnTo>
                  <a:pt x="170" y="150"/>
                </a:lnTo>
                <a:lnTo>
                  <a:pt x="174" y="154"/>
                </a:lnTo>
                <a:lnTo>
                  <a:pt x="179" y="156"/>
                </a:lnTo>
                <a:lnTo>
                  <a:pt x="183" y="157"/>
                </a:lnTo>
                <a:lnTo>
                  <a:pt x="189" y="156"/>
                </a:lnTo>
                <a:lnTo>
                  <a:pt x="194" y="154"/>
                </a:lnTo>
                <a:lnTo>
                  <a:pt x="198" y="150"/>
                </a:lnTo>
                <a:lnTo>
                  <a:pt x="225" y="124"/>
                </a:lnTo>
                <a:lnTo>
                  <a:pt x="240" y="112"/>
                </a:lnTo>
                <a:lnTo>
                  <a:pt x="257" y="105"/>
                </a:lnTo>
                <a:lnTo>
                  <a:pt x="276" y="103"/>
                </a:lnTo>
                <a:lnTo>
                  <a:pt x="294" y="105"/>
                </a:lnTo>
                <a:lnTo>
                  <a:pt x="312" y="112"/>
                </a:lnTo>
                <a:lnTo>
                  <a:pt x="327" y="124"/>
                </a:lnTo>
                <a:lnTo>
                  <a:pt x="372" y="169"/>
                </a:lnTo>
                <a:lnTo>
                  <a:pt x="405" y="136"/>
                </a:lnTo>
                <a:lnTo>
                  <a:pt x="332" y="65"/>
                </a:lnTo>
                <a:lnTo>
                  <a:pt x="227" y="65"/>
                </a:lnTo>
                <a:close/>
                <a:moveTo>
                  <a:pt x="148" y="65"/>
                </a:moveTo>
                <a:lnTo>
                  <a:pt x="75" y="136"/>
                </a:lnTo>
                <a:lnTo>
                  <a:pt x="110" y="171"/>
                </a:lnTo>
                <a:lnTo>
                  <a:pt x="115" y="169"/>
                </a:lnTo>
                <a:lnTo>
                  <a:pt x="121" y="169"/>
                </a:lnTo>
                <a:lnTo>
                  <a:pt x="133" y="171"/>
                </a:lnTo>
                <a:lnTo>
                  <a:pt x="143" y="177"/>
                </a:lnTo>
                <a:lnTo>
                  <a:pt x="150" y="187"/>
                </a:lnTo>
                <a:lnTo>
                  <a:pt x="152" y="199"/>
                </a:lnTo>
                <a:lnTo>
                  <a:pt x="151" y="201"/>
                </a:lnTo>
                <a:lnTo>
                  <a:pt x="153" y="200"/>
                </a:lnTo>
                <a:lnTo>
                  <a:pt x="165" y="202"/>
                </a:lnTo>
                <a:lnTo>
                  <a:pt x="175" y="209"/>
                </a:lnTo>
                <a:lnTo>
                  <a:pt x="181" y="219"/>
                </a:lnTo>
                <a:lnTo>
                  <a:pt x="183" y="231"/>
                </a:lnTo>
                <a:lnTo>
                  <a:pt x="183" y="232"/>
                </a:lnTo>
                <a:lnTo>
                  <a:pt x="185" y="232"/>
                </a:lnTo>
                <a:lnTo>
                  <a:pt x="196" y="234"/>
                </a:lnTo>
                <a:lnTo>
                  <a:pt x="207" y="241"/>
                </a:lnTo>
                <a:lnTo>
                  <a:pt x="213" y="252"/>
                </a:lnTo>
                <a:lnTo>
                  <a:pt x="216" y="263"/>
                </a:lnTo>
                <a:lnTo>
                  <a:pt x="216" y="264"/>
                </a:lnTo>
                <a:lnTo>
                  <a:pt x="217" y="264"/>
                </a:lnTo>
                <a:lnTo>
                  <a:pt x="228" y="267"/>
                </a:lnTo>
                <a:lnTo>
                  <a:pt x="239" y="274"/>
                </a:lnTo>
                <a:lnTo>
                  <a:pt x="246" y="283"/>
                </a:lnTo>
                <a:lnTo>
                  <a:pt x="248" y="294"/>
                </a:lnTo>
                <a:lnTo>
                  <a:pt x="247" y="300"/>
                </a:lnTo>
                <a:lnTo>
                  <a:pt x="263" y="316"/>
                </a:lnTo>
                <a:lnTo>
                  <a:pt x="265" y="319"/>
                </a:lnTo>
                <a:lnTo>
                  <a:pt x="270" y="320"/>
                </a:lnTo>
                <a:lnTo>
                  <a:pt x="274" y="320"/>
                </a:lnTo>
                <a:lnTo>
                  <a:pt x="277" y="320"/>
                </a:lnTo>
                <a:lnTo>
                  <a:pt x="280" y="319"/>
                </a:lnTo>
                <a:lnTo>
                  <a:pt x="284" y="316"/>
                </a:lnTo>
                <a:lnTo>
                  <a:pt x="286" y="313"/>
                </a:lnTo>
                <a:lnTo>
                  <a:pt x="287" y="309"/>
                </a:lnTo>
                <a:lnTo>
                  <a:pt x="287" y="306"/>
                </a:lnTo>
                <a:lnTo>
                  <a:pt x="287" y="302"/>
                </a:lnTo>
                <a:lnTo>
                  <a:pt x="286" y="299"/>
                </a:lnTo>
                <a:lnTo>
                  <a:pt x="284" y="296"/>
                </a:lnTo>
                <a:lnTo>
                  <a:pt x="284" y="296"/>
                </a:lnTo>
                <a:lnTo>
                  <a:pt x="259" y="270"/>
                </a:lnTo>
                <a:lnTo>
                  <a:pt x="256" y="268"/>
                </a:lnTo>
                <a:lnTo>
                  <a:pt x="256" y="264"/>
                </a:lnTo>
                <a:lnTo>
                  <a:pt x="256" y="261"/>
                </a:lnTo>
                <a:lnTo>
                  <a:pt x="259" y="259"/>
                </a:lnTo>
                <a:lnTo>
                  <a:pt x="261" y="256"/>
                </a:lnTo>
                <a:lnTo>
                  <a:pt x="264" y="256"/>
                </a:lnTo>
                <a:lnTo>
                  <a:pt x="267" y="256"/>
                </a:lnTo>
                <a:lnTo>
                  <a:pt x="270" y="259"/>
                </a:lnTo>
                <a:lnTo>
                  <a:pt x="310" y="300"/>
                </a:lnTo>
                <a:lnTo>
                  <a:pt x="314" y="302"/>
                </a:lnTo>
                <a:lnTo>
                  <a:pt x="317" y="304"/>
                </a:lnTo>
                <a:lnTo>
                  <a:pt x="321" y="305"/>
                </a:lnTo>
                <a:lnTo>
                  <a:pt x="325" y="304"/>
                </a:lnTo>
                <a:lnTo>
                  <a:pt x="329" y="302"/>
                </a:lnTo>
                <a:lnTo>
                  <a:pt x="331" y="300"/>
                </a:lnTo>
                <a:lnTo>
                  <a:pt x="334" y="297"/>
                </a:lnTo>
                <a:lnTo>
                  <a:pt x="336" y="293"/>
                </a:lnTo>
                <a:lnTo>
                  <a:pt x="336" y="290"/>
                </a:lnTo>
                <a:lnTo>
                  <a:pt x="336" y="286"/>
                </a:lnTo>
                <a:lnTo>
                  <a:pt x="334" y="283"/>
                </a:lnTo>
                <a:lnTo>
                  <a:pt x="331" y="279"/>
                </a:lnTo>
                <a:lnTo>
                  <a:pt x="331" y="279"/>
                </a:lnTo>
                <a:lnTo>
                  <a:pt x="290" y="238"/>
                </a:lnTo>
                <a:lnTo>
                  <a:pt x="289" y="236"/>
                </a:lnTo>
                <a:lnTo>
                  <a:pt x="287" y="232"/>
                </a:lnTo>
                <a:lnTo>
                  <a:pt x="289" y="230"/>
                </a:lnTo>
                <a:lnTo>
                  <a:pt x="290" y="226"/>
                </a:lnTo>
                <a:lnTo>
                  <a:pt x="293" y="225"/>
                </a:lnTo>
                <a:lnTo>
                  <a:pt x="295" y="224"/>
                </a:lnTo>
                <a:lnTo>
                  <a:pt x="299" y="225"/>
                </a:lnTo>
                <a:lnTo>
                  <a:pt x="301" y="226"/>
                </a:lnTo>
                <a:lnTo>
                  <a:pt x="343" y="268"/>
                </a:lnTo>
                <a:lnTo>
                  <a:pt x="346" y="270"/>
                </a:lnTo>
                <a:lnTo>
                  <a:pt x="350" y="271"/>
                </a:lnTo>
                <a:lnTo>
                  <a:pt x="353" y="272"/>
                </a:lnTo>
                <a:lnTo>
                  <a:pt x="357" y="271"/>
                </a:lnTo>
                <a:lnTo>
                  <a:pt x="360" y="270"/>
                </a:lnTo>
                <a:lnTo>
                  <a:pt x="364" y="268"/>
                </a:lnTo>
                <a:lnTo>
                  <a:pt x="366" y="264"/>
                </a:lnTo>
                <a:lnTo>
                  <a:pt x="367" y="261"/>
                </a:lnTo>
                <a:lnTo>
                  <a:pt x="368" y="257"/>
                </a:lnTo>
                <a:lnTo>
                  <a:pt x="367" y="254"/>
                </a:lnTo>
                <a:lnTo>
                  <a:pt x="366" y="251"/>
                </a:lnTo>
                <a:lnTo>
                  <a:pt x="364" y="247"/>
                </a:lnTo>
                <a:lnTo>
                  <a:pt x="355" y="239"/>
                </a:lnTo>
                <a:lnTo>
                  <a:pt x="355" y="239"/>
                </a:lnTo>
                <a:lnTo>
                  <a:pt x="322" y="205"/>
                </a:lnTo>
                <a:lnTo>
                  <a:pt x="321" y="203"/>
                </a:lnTo>
                <a:lnTo>
                  <a:pt x="320" y="200"/>
                </a:lnTo>
                <a:lnTo>
                  <a:pt x="321" y="197"/>
                </a:lnTo>
                <a:lnTo>
                  <a:pt x="322" y="195"/>
                </a:lnTo>
                <a:lnTo>
                  <a:pt x="324" y="193"/>
                </a:lnTo>
                <a:lnTo>
                  <a:pt x="328" y="193"/>
                </a:lnTo>
                <a:lnTo>
                  <a:pt x="331" y="193"/>
                </a:lnTo>
                <a:lnTo>
                  <a:pt x="334" y="195"/>
                </a:lnTo>
                <a:lnTo>
                  <a:pt x="367" y="227"/>
                </a:lnTo>
                <a:lnTo>
                  <a:pt x="367" y="227"/>
                </a:lnTo>
                <a:lnTo>
                  <a:pt x="367" y="229"/>
                </a:lnTo>
                <a:lnTo>
                  <a:pt x="370" y="231"/>
                </a:lnTo>
                <a:lnTo>
                  <a:pt x="374" y="232"/>
                </a:lnTo>
                <a:lnTo>
                  <a:pt x="377" y="232"/>
                </a:lnTo>
                <a:lnTo>
                  <a:pt x="381" y="232"/>
                </a:lnTo>
                <a:lnTo>
                  <a:pt x="384" y="231"/>
                </a:lnTo>
                <a:lnTo>
                  <a:pt x="388" y="227"/>
                </a:lnTo>
                <a:lnTo>
                  <a:pt x="390" y="225"/>
                </a:lnTo>
                <a:lnTo>
                  <a:pt x="391" y="222"/>
                </a:lnTo>
                <a:lnTo>
                  <a:pt x="392" y="217"/>
                </a:lnTo>
                <a:lnTo>
                  <a:pt x="391" y="214"/>
                </a:lnTo>
                <a:lnTo>
                  <a:pt x="390" y="210"/>
                </a:lnTo>
                <a:lnTo>
                  <a:pt x="388" y="208"/>
                </a:lnTo>
                <a:lnTo>
                  <a:pt x="315" y="135"/>
                </a:lnTo>
                <a:lnTo>
                  <a:pt x="304" y="126"/>
                </a:lnTo>
                <a:lnTo>
                  <a:pt x="290" y="120"/>
                </a:lnTo>
                <a:lnTo>
                  <a:pt x="276" y="119"/>
                </a:lnTo>
                <a:lnTo>
                  <a:pt x="262" y="120"/>
                </a:lnTo>
                <a:lnTo>
                  <a:pt x="248" y="126"/>
                </a:lnTo>
                <a:lnTo>
                  <a:pt x="237" y="135"/>
                </a:lnTo>
                <a:lnTo>
                  <a:pt x="210" y="162"/>
                </a:lnTo>
                <a:lnTo>
                  <a:pt x="197" y="170"/>
                </a:lnTo>
                <a:lnTo>
                  <a:pt x="183" y="172"/>
                </a:lnTo>
                <a:lnTo>
                  <a:pt x="170" y="170"/>
                </a:lnTo>
                <a:lnTo>
                  <a:pt x="158" y="162"/>
                </a:lnTo>
                <a:lnTo>
                  <a:pt x="150" y="150"/>
                </a:lnTo>
                <a:lnTo>
                  <a:pt x="148" y="136"/>
                </a:lnTo>
                <a:lnTo>
                  <a:pt x="150" y="122"/>
                </a:lnTo>
                <a:lnTo>
                  <a:pt x="158" y="111"/>
                </a:lnTo>
                <a:lnTo>
                  <a:pt x="204" y="65"/>
                </a:lnTo>
                <a:lnTo>
                  <a:pt x="148" y="65"/>
                </a:lnTo>
                <a:close/>
                <a:moveTo>
                  <a:pt x="112" y="0"/>
                </a:moveTo>
                <a:lnTo>
                  <a:pt x="115" y="1"/>
                </a:lnTo>
                <a:lnTo>
                  <a:pt x="118" y="2"/>
                </a:lnTo>
                <a:lnTo>
                  <a:pt x="157" y="43"/>
                </a:lnTo>
                <a:lnTo>
                  <a:pt x="159" y="45"/>
                </a:lnTo>
                <a:lnTo>
                  <a:pt x="159" y="49"/>
                </a:lnTo>
                <a:lnTo>
                  <a:pt x="320" y="49"/>
                </a:lnTo>
                <a:lnTo>
                  <a:pt x="321" y="45"/>
                </a:lnTo>
                <a:lnTo>
                  <a:pt x="322" y="43"/>
                </a:lnTo>
                <a:lnTo>
                  <a:pt x="362" y="2"/>
                </a:lnTo>
                <a:lnTo>
                  <a:pt x="362" y="2"/>
                </a:lnTo>
                <a:lnTo>
                  <a:pt x="365" y="1"/>
                </a:lnTo>
                <a:lnTo>
                  <a:pt x="368" y="0"/>
                </a:lnTo>
                <a:lnTo>
                  <a:pt x="370" y="1"/>
                </a:lnTo>
                <a:lnTo>
                  <a:pt x="374" y="2"/>
                </a:lnTo>
                <a:lnTo>
                  <a:pt x="375" y="5"/>
                </a:lnTo>
                <a:lnTo>
                  <a:pt x="376" y="8"/>
                </a:lnTo>
                <a:lnTo>
                  <a:pt x="375" y="12"/>
                </a:lnTo>
                <a:lnTo>
                  <a:pt x="374" y="14"/>
                </a:lnTo>
                <a:lnTo>
                  <a:pt x="339" y="49"/>
                </a:lnTo>
                <a:lnTo>
                  <a:pt x="432" y="141"/>
                </a:lnTo>
                <a:lnTo>
                  <a:pt x="466" y="106"/>
                </a:lnTo>
                <a:lnTo>
                  <a:pt x="469" y="105"/>
                </a:lnTo>
                <a:lnTo>
                  <a:pt x="472" y="104"/>
                </a:lnTo>
                <a:lnTo>
                  <a:pt x="474" y="105"/>
                </a:lnTo>
                <a:lnTo>
                  <a:pt x="478" y="106"/>
                </a:lnTo>
                <a:lnTo>
                  <a:pt x="479" y="110"/>
                </a:lnTo>
                <a:lnTo>
                  <a:pt x="480" y="112"/>
                </a:lnTo>
                <a:lnTo>
                  <a:pt x="479" y="115"/>
                </a:lnTo>
                <a:lnTo>
                  <a:pt x="478" y="118"/>
                </a:lnTo>
                <a:lnTo>
                  <a:pt x="437" y="158"/>
                </a:lnTo>
                <a:lnTo>
                  <a:pt x="435" y="159"/>
                </a:lnTo>
                <a:lnTo>
                  <a:pt x="432" y="160"/>
                </a:lnTo>
                <a:lnTo>
                  <a:pt x="429" y="159"/>
                </a:lnTo>
                <a:lnTo>
                  <a:pt x="426" y="158"/>
                </a:lnTo>
                <a:lnTo>
                  <a:pt x="416" y="148"/>
                </a:lnTo>
                <a:lnTo>
                  <a:pt x="383" y="180"/>
                </a:lnTo>
                <a:lnTo>
                  <a:pt x="399" y="196"/>
                </a:lnTo>
                <a:lnTo>
                  <a:pt x="405" y="207"/>
                </a:lnTo>
                <a:lnTo>
                  <a:pt x="407" y="217"/>
                </a:lnTo>
                <a:lnTo>
                  <a:pt x="405" y="229"/>
                </a:lnTo>
                <a:lnTo>
                  <a:pt x="399" y="239"/>
                </a:lnTo>
                <a:lnTo>
                  <a:pt x="394" y="244"/>
                </a:lnTo>
                <a:lnTo>
                  <a:pt x="388" y="246"/>
                </a:lnTo>
                <a:lnTo>
                  <a:pt x="382" y="248"/>
                </a:lnTo>
                <a:lnTo>
                  <a:pt x="383" y="253"/>
                </a:lnTo>
                <a:lnTo>
                  <a:pt x="384" y="257"/>
                </a:lnTo>
                <a:lnTo>
                  <a:pt x="382" y="269"/>
                </a:lnTo>
                <a:lnTo>
                  <a:pt x="375" y="279"/>
                </a:lnTo>
                <a:lnTo>
                  <a:pt x="365" y="286"/>
                </a:lnTo>
                <a:lnTo>
                  <a:pt x="353" y="289"/>
                </a:lnTo>
                <a:lnTo>
                  <a:pt x="352" y="289"/>
                </a:lnTo>
                <a:lnTo>
                  <a:pt x="352" y="290"/>
                </a:lnTo>
                <a:lnTo>
                  <a:pt x="350" y="301"/>
                </a:lnTo>
                <a:lnTo>
                  <a:pt x="343" y="312"/>
                </a:lnTo>
                <a:lnTo>
                  <a:pt x="332" y="317"/>
                </a:lnTo>
                <a:lnTo>
                  <a:pt x="321" y="320"/>
                </a:lnTo>
                <a:lnTo>
                  <a:pt x="321" y="320"/>
                </a:lnTo>
                <a:lnTo>
                  <a:pt x="312" y="319"/>
                </a:lnTo>
                <a:lnTo>
                  <a:pt x="302" y="314"/>
                </a:lnTo>
                <a:lnTo>
                  <a:pt x="301" y="319"/>
                </a:lnTo>
                <a:lnTo>
                  <a:pt x="298" y="323"/>
                </a:lnTo>
                <a:lnTo>
                  <a:pt x="295" y="328"/>
                </a:lnTo>
                <a:lnTo>
                  <a:pt x="285" y="334"/>
                </a:lnTo>
                <a:lnTo>
                  <a:pt x="274" y="336"/>
                </a:lnTo>
                <a:lnTo>
                  <a:pt x="262" y="334"/>
                </a:lnTo>
                <a:lnTo>
                  <a:pt x="252" y="328"/>
                </a:lnTo>
                <a:lnTo>
                  <a:pt x="240" y="315"/>
                </a:lnTo>
                <a:lnTo>
                  <a:pt x="239" y="316"/>
                </a:lnTo>
                <a:lnTo>
                  <a:pt x="228" y="328"/>
                </a:lnTo>
                <a:lnTo>
                  <a:pt x="218" y="334"/>
                </a:lnTo>
                <a:lnTo>
                  <a:pt x="207" y="336"/>
                </a:lnTo>
                <a:lnTo>
                  <a:pt x="195" y="334"/>
                </a:lnTo>
                <a:lnTo>
                  <a:pt x="185" y="328"/>
                </a:lnTo>
                <a:lnTo>
                  <a:pt x="181" y="323"/>
                </a:lnTo>
                <a:lnTo>
                  <a:pt x="179" y="319"/>
                </a:lnTo>
                <a:lnTo>
                  <a:pt x="177" y="314"/>
                </a:lnTo>
                <a:lnTo>
                  <a:pt x="168" y="319"/>
                </a:lnTo>
                <a:lnTo>
                  <a:pt x="158" y="320"/>
                </a:lnTo>
                <a:lnTo>
                  <a:pt x="158" y="320"/>
                </a:lnTo>
                <a:lnTo>
                  <a:pt x="147" y="317"/>
                </a:lnTo>
                <a:lnTo>
                  <a:pt x="137" y="312"/>
                </a:lnTo>
                <a:lnTo>
                  <a:pt x="130" y="301"/>
                </a:lnTo>
                <a:lnTo>
                  <a:pt x="128" y="290"/>
                </a:lnTo>
                <a:lnTo>
                  <a:pt x="128" y="289"/>
                </a:lnTo>
                <a:lnTo>
                  <a:pt x="127" y="289"/>
                </a:lnTo>
                <a:lnTo>
                  <a:pt x="127" y="289"/>
                </a:lnTo>
                <a:lnTo>
                  <a:pt x="115" y="286"/>
                </a:lnTo>
                <a:lnTo>
                  <a:pt x="105" y="279"/>
                </a:lnTo>
                <a:lnTo>
                  <a:pt x="98" y="269"/>
                </a:lnTo>
                <a:lnTo>
                  <a:pt x="96" y="257"/>
                </a:lnTo>
                <a:lnTo>
                  <a:pt x="96" y="253"/>
                </a:lnTo>
                <a:lnTo>
                  <a:pt x="98" y="248"/>
                </a:lnTo>
                <a:lnTo>
                  <a:pt x="91" y="246"/>
                </a:lnTo>
                <a:lnTo>
                  <a:pt x="85" y="244"/>
                </a:lnTo>
                <a:lnTo>
                  <a:pt x="81" y="239"/>
                </a:lnTo>
                <a:lnTo>
                  <a:pt x="74" y="229"/>
                </a:lnTo>
                <a:lnTo>
                  <a:pt x="71" y="218"/>
                </a:lnTo>
                <a:lnTo>
                  <a:pt x="74" y="207"/>
                </a:lnTo>
                <a:lnTo>
                  <a:pt x="81" y="196"/>
                </a:lnTo>
                <a:lnTo>
                  <a:pt x="97" y="180"/>
                </a:lnTo>
                <a:lnTo>
                  <a:pt x="63" y="148"/>
                </a:lnTo>
                <a:lnTo>
                  <a:pt x="53" y="158"/>
                </a:lnTo>
                <a:lnTo>
                  <a:pt x="51" y="159"/>
                </a:lnTo>
                <a:lnTo>
                  <a:pt x="47" y="160"/>
                </a:lnTo>
                <a:lnTo>
                  <a:pt x="45" y="159"/>
                </a:lnTo>
                <a:lnTo>
                  <a:pt x="43" y="158"/>
                </a:lnTo>
                <a:lnTo>
                  <a:pt x="2" y="118"/>
                </a:lnTo>
                <a:lnTo>
                  <a:pt x="0" y="115"/>
                </a:lnTo>
                <a:lnTo>
                  <a:pt x="0" y="112"/>
                </a:lnTo>
                <a:lnTo>
                  <a:pt x="0" y="110"/>
                </a:lnTo>
                <a:lnTo>
                  <a:pt x="2" y="106"/>
                </a:lnTo>
                <a:lnTo>
                  <a:pt x="5" y="105"/>
                </a:lnTo>
                <a:lnTo>
                  <a:pt x="8" y="104"/>
                </a:lnTo>
                <a:lnTo>
                  <a:pt x="10" y="105"/>
                </a:lnTo>
                <a:lnTo>
                  <a:pt x="14" y="106"/>
                </a:lnTo>
                <a:lnTo>
                  <a:pt x="47" y="141"/>
                </a:lnTo>
                <a:lnTo>
                  <a:pt x="141" y="49"/>
                </a:lnTo>
                <a:lnTo>
                  <a:pt x="106" y="14"/>
                </a:lnTo>
                <a:lnTo>
                  <a:pt x="104" y="12"/>
                </a:lnTo>
                <a:lnTo>
                  <a:pt x="104" y="8"/>
                </a:lnTo>
                <a:lnTo>
                  <a:pt x="104" y="5"/>
                </a:lnTo>
                <a:lnTo>
                  <a:pt x="106" y="2"/>
                </a:lnTo>
                <a:lnTo>
                  <a:pt x="108" y="1"/>
                </a:lnTo>
                <a:lnTo>
                  <a:pt x="112" y="0"/>
                </a:lnTo>
                <a:close/>
              </a:path>
            </a:pathLst>
          </a:custGeom>
          <a:solidFill>
            <a:srgbClr val="CF002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grpSp>
        <p:nvGrpSpPr>
          <p:cNvPr id="17" name="Grupa 16"/>
          <p:cNvGrpSpPr/>
          <p:nvPr/>
        </p:nvGrpSpPr>
        <p:grpSpPr>
          <a:xfrm>
            <a:off x="655902" y="2359133"/>
            <a:ext cx="422128" cy="402176"/>
            <a:chOff x="6232526" y="5629276"/>
            <a:chExt cx="638175" cy="608012"/>
          </a:xfrm>
        </p:grpSpPr>
        <p:sp>
          <p:nvSpPr>
            <p:cNvPr id="18" name="Freeform 351"/>
            <p:cNvSpPr>
              <a:spLocks/>
            </p:cNvSpPr>
            <p:nvPr/>
          </p:nvSpPr>
          <p:spPr bwMode="auto">
            <a:xfrm>
              <a:off x="6232526" y="5629276"/>
              <a:ext cx="638175" cy="592138"/>
            </a:xfrm>
            <a:custGeom>
              <a:avLst/>
              <a:gdLst>
                <a:gd name="T0" fmla="*/ 237 w 402"/>
                <a:gd name="T1" fmla="*/ 0 h 373"/>
                <a:gd name="T2" fmla="*/ 265 w 402"/>
                <a:gd name="T3" fmla="*/ 61 h 373"/>
                <a:gd name="T4" fmla="*/ 322 w 402"/>
                <a:gd name="T5" fmla="*/ 40 h 373"/>
                <a:gd name="T6" fmla="*/ 336 w 402"/>
                <a:gd name="T7" fmla="*/ 126 h 373"/>
                <a:gd name="T8" fmla="*/ 353 w 402"/>
                <a:gd name="T9" fmla="*/ 169 h 373"/>
                <a:gd name="T10" fmla="*/ 402 w 402"/>
                <a:gd name="T11" fmla="*/ 240 h 373"/>
                <a:gd name="T12" fmla="*/ 343 w 402"/>
                <a:gd name="T13" fmla="*/ 267 h 373"/>
                <a:gd name="T14" fmla="*/ 364 w 402"/>
                <a:gd name="T15" fmla="*/ 326 h 373"/>
                <a:gd name="T16" fmla="*/ 275 w 402"/>
                <a:gd name="T17" fmla="*/ 337 h 373"/>
                <a:gd name="T18" fmla="*/ 283 w 402"/>
                <a:gd name="T19" fmla="*/ 328 h 373"/>
                <a:gd name="T20" fmla="*/ 347 w 402"/>
                <a:gd name="T21" fmla="*/ 325 h 373"/>
                <a:gd name="T22" fmla="*/ 320 w 402"/>
                <a:gd name="T23" fmla="*/ 284 h 373"/>
                <a:gd name="T24" fmla="*/ 339 w 402"/>
                <a:gd name="T25" fmla="*/ 237 h 373"/>
                <a:gd name="T26" fmla="*/ 389 w 402"/>
                <a:gd name="T27" fmla="*/ 229 h 373"/>
                <a:gd name="T28" fmla="*/ 342 w 402"/>
                <a:gd name="T29" fmla="*/ 181 h 373"/>
                <a:gd name="T30" fmla="*/ 334 w 402"/>
                <a:gd name="T31" fmla="*/ 151 h 373"/>
                <a:gd name="T32" fmla="*/ 321 w 402"/>
                <a:gd name="T33" fmla="*/ 125 h 373"/>
                <a:gd name="T34" fmla="*/ 321 w 402"/>
                <a:gd name="T35" fmla="*/ 57 h 373"/>
                <a:gd name="T36" fmla="*/ 282 w 402"/>
                <a:gd name="T37" fmla="*/ 84 h 373"/>
                <a:gd name="T38" fmla="*/ 235 w 402"/>
                <a:gd name="T39" fmla="*/ 63 h 373"/>
                <a:gd name="T40" fmla="*/ 227 w 402"/>
                <a:gd name="T41" fmla="*/ 13 h 373"/>
                <a:gd name="T42" fmla="*/ 180 w 402"/>
                <a:gd name="T43" fmla="*/ 62 h 373"/>
                <a:gd name="T44" fmla="*/ 150 w 402"/>
                <a:gd name="T45" fmla="*/ 70 h 373"/>
                <a:gd name="T46" fmla="*/ 123 w 402"/>
                <a:gd name="T47" fmla="*/ 83 h 373"/>
                <a:gd name="T48" fmla="*/ 55 w 402"/>
                <a:gd name="T49" fmla="*/ 81 h 373"/>
                <a:gd name="T50" fmla="*/ 84 w 402"/>
                <a:gd name="T51" fmla="*/ 123 h 373"/>
                <a:gd name="T52" fmla="*/ 63 w 402"/>
                <a:gd name="T53" fmla="*/ 169 h 373"/>
                <a:gd name="T54" fmla="*/ 13 w 402"/>
                <a:gd name="T55" fmla="*/ 178 h 373"/>
                <a:gd name="T56" fmla="*/ 61 w 402"/>
                <a:gd name="T57" fmla="*/ 225 h 373"/>
                <a:gd name="T58" fmla="*/ 68 w 402"/>
                <a:gd name="T59" fmla="*/ 256 h 373"/>
                <a:gd name="T60" fmla="*/ 82 w 402"/>
                <a:gd name="T61" fmla="*/ 283 h 373"/>
                <a:gd name="T62" fmla="*/ 82 w 402"/>
                <a:gd name="T63" fmla="*/ 351 h 373"/>
                <a:gd name="T64" fmla="*/ 122 w 402"/>
                <a:gd name="T65" fmla="*/ 333 h 373"/>
                <a:gd name="T66" fmla="*/ 34 w 402"/>
                <a:gd name="T67" fmla="*/ 321 h 373"/>
                <a:gd name="T68" fmla="*/ 57 w 402"/>
                <a:gd name="T69" fmla="*/ 261 h 373"/>
                <a:gd name="T70" fmla="*/ 0 w 402"/>
                <a:gd name="T71" fmla="*/ 233 h 373"/>
                <a:gd name="T72" fmla="*/ 53 w 402"/>
                <a:gd name="T73" fmla="*/ 163 h 373"/>
                <a:gd name="T74" fmla="*/ 71 w 402"/>
                <a:gd name="T75" fmla="*/ 119 h 373"/>
                <a:gd name="T76" fmla="*/ 86 w 402"/>
                <a:gd name="T77" fmla="*/ 34 h 373"/>
                <a:gd name="T78" fmla="*/ 146 w 402"/>
                <a:gd name="T79" fmla="*/ 58 h 373"/>
                <a:gd name="T80" fmla="*/ 172 w 402"/>
                <a:gd name="T81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2" h="373">
                  <a:moveTo>
                    <a:pt x="172" y="0"/>
                  </a:moveTo>
                  <a:lnTo>
                    <a:pt x="237" y="0"/>
                  </a:lnTo>
                  <a:lnTo>
                    <a:pt x="243" y="53"/>
                  </a:lnTo>
                  <a:lnTo>
                    <a:pt x="265" y="61"/>
                  </a:lnTo>
                  <a:lnTo>
                    <a:pt x="285" y="72"/>
                  </a:lnTo>
                  <a:lnTo>
                    <a:pt x="322" y="40"/>
                  </a:lnTo>
                  <a:lnTo>
                    <a:pt x="368" y="87"/>
                  </a:lnTo>
                  <a:lnTo>
                    <a:pt x="336" y="126"/>
                  </a:lnTo>
                  <a:lnTo>
                    <a:pt x="346" y="147"/>
                  </a:lnTo>
                  <a:lnTo>
                    <a:pt x="353" y="169"/>
                  </a:lnTo>
                  <a:lnTo>
                    <a:pt x="402" y="174"/>
                  </a:lnTo>
                  <a:lnTo>
                    <a:pt x="402" y="240"/>
                  </a:lnTo>
                  <a:lnTo>
                    <a:pt x="350" y="245"/>
                  </a:lnTo>
                  <a:lnTo>
                    <a:pt x="343" y="267"/>
                  </a:lnTo>
                  <a:lnTo>
                    <a:pt x="332" y="287"/>
                  </a:lnTo>
                  <a:lnTo>
                    <a:pt x="364" y="326"/>
                  </a:lnTo>
                  <a:lnTo>
                    <a:pt x="317" y="373"/>
                  </a:lnTo>
                  <a:lnTo>
                    <a:pt x="275" y="337"/>
                  </a:lnTo>
                  <a:lnTo>
                    <a:pt x="275" y="337"/>
                  </a:lnTo>
                  <a:lnTo>
                    <a:pt x="283" y="328"/>
                  </a:lnTo>
                  <a:lnTo>
                    <a:pt x="317" y="356"/>
                  </a:lnTo>
                  <a:lnTo>
                    <a:pt x="347" y="325"/>
                  </a:lnTo>
                  <a:lnTo>
                    <a:pt x="317" y="288"/>
                  </a:lnTo>
                  <a:lnTo>
                    <a:pt x="320" y="284"/>
                  </a:lnTo>
                  <a:lnTo>
                    <a:pt x="332" y="262"/>
                  </a:lnTo>
                  <a:lnTo>
                    <a:pt x="339" y="237"/>
                  </a:lnTo>
                  <a:lnTo>
                    <a:pt x="341" y="233"/>
                  </a:lnTo>
                  <a:lnTo>
                    <a:pt x="389" y="229"/>
                  </a:lnTo>
                  <a:lnTo>
                    <a:pt x="389" y="185"/>
                  </a:lnTo>
                  <a:lnTo>
                    <a:pt x="342" y="181"/>
                  </a:lnTo>
                  <a:lnTo>
                    <a:pt x="341" y="177"/>
                  </a:lnTo>
                  <a:lnTo>
                    <a:pt x="334" y="151"/>
                  </a:lnTo>
                  <a:lnTo>
                    <a:pt x="322" y="129"/>
                  </a:lnTo>
                  <a:lnTo>
                    <a:pt x="321" y="125"/>
                  </a:lnTo>
                  <a:lnTo>
                    <a:pt x="353" y="87"/>
                  </a:lnTo>
                  <a:lnTo>
                    <a:pt x="321" y="57"/>
                  </a:lnTo>
                  <a:lnTo>
                    <a:pt x="286" y="87"/>
                  </a:lnTo>
                  <a:lnTo>
                    <a:pt x="282" y="84"/>
                  </a:lnTo>
                  <a:lnTo>
                    <a:pt x="260" y="72"/>
                  </a:lnTo>
                  <a:lnTo>
                    <a:pt x="235" y="63"/>
                  </a:lnTo>
                  <a:lnTo>
                    <a:pt x="231" y="63"/>
                  </a:lnTo>
                  <a:lnTo>
                    <a:pt x="227" y="13"/>
                  </a:lnTo>
                  <a:lnTo>
                    <a:pt x="184" y="13"/>
                  </a:lnTo>
                  <a:lnTo>
                    <a:pt x="180" y="62"/>
                  </a:lnTo>
                  <a:lnTo>
                    <a:pt x="175" y="62"/>
                  </a:lnTo>
                  <a:lnTo>
                    <a:pt x="150" y="70"/>
                  </a:lnTo>
                  <a:lnTo>
                    <a:pt x="127" y="80"/>
                  </a:lnTo>
                  <a:lnTo>
                    <a:pt x="123" y="83"/>
                  </a:lnTo>
                  <a:lnTo>
                    <a:pt x="86" y="51"/>
                  </a:lnTo>
                  <a:lnTo>
                    <a:pt x="55" y="81"/>
                  </a:lnTo>
                  <a:lnTo>
                    <a:pt x="87" y="119"/>
                  </a:lnTo>
                  <a:lnTo>
                    <a:pt x="84" y="123"/>
                  </a:lnTo>
                  <a:lnTo>
                    <a:pt x="71" y="146"/>
                  </a:lnTo>
                  <a:lnTo>
                    <a:pt x="63" y="169"/>
                  </a:lnTo>
                  <a:lnTo>
                    <a:pt x="62" y="174"/>
                  </a:lnTo>
                  <a:lnTo>
                    <a:pt x="13" y="178"/>
                  </a:lnTo>
                  <a:lnTo>
                    <a:pt x="13" y="222"/>
                  </a:lnTo>
                  <a:lnTo>
                    <a:pt x="61" y="225"/>
                  </a:lnTo>
                  <a:lnTo>
                    <a:pt x="62" y="231"/>
                  </a:lnTo>
                  <a:lnTo>
                    <a:pt x="68" y="256"/>
                  </a:lnTo>
                  <a:lnTo>
                    <a:pt x="80" y="279"/>
                  </a:lnTo>
                  <a:lnTo>
                    <a:pt x="82" y="283"/>
                  </a:lnTo>
                  <a:lnTo>
                    <a:pt x="50" y="320"/>
                  </a:lnTo>
                  <a:lnTo>
                    <a:pt x="82" y="351"/>
                  </a:lnTo>
                  <a:lnTo>
                    <a:pt x="114" y="324"/>
                  </a:lnTo>
                  <a:lnTo>
                    <a:pt x="122" y="333"/>
                  </a:lnTo>
                  <a:lnTo>
                    <a:pt x="80" y="368"/>
                  </a:lnTo>
                  <a:lnTo>
                    <a:pt x="34" y="321"/>
                  </a:lnTo>
                  <a:lnTo>
                    <a:pt x="67" y="280"/>
                  </a:lnTo>
                  <a:lnTo>
                    <a:pt x="57" y="261"/>
                  </a:lnTo>
                  <a:lnTo>
                    <a:pt x="50" y="237"/>
                  </a:lnTo>
                  <a:lnTo>
                    <a:pt x="0" y="233"/>
                  </a:lnTo>
                  <a:lnTo>
                    <a:pt x="0" y="167"/>
                  </a:lnTo>
                  <a:lnTo>
                    <a:pt x="53" y="163"/>
                  </a:lnTo>
                  <a:lnTo>
                    <a:pt x="61" y="140"/>
                  </a:lnTo>
                  <a:lnTo>
                    <a:pt x="71" y="119"/>
                  </a:lnTo>
                  <a:lnTo>
                    <a:pt x="38" y="81"/>
                  </a:lnTo>
                  <a:lnTo>
                    <a:pt x="86" y="34"/>
                  </a:lnTo>
                  <a:lnTo>
                    <a:pt x="125" y="68"/>
                  </a:lnTo>
                  <a:lnTo>
                    <a:pt x="146" y="58"/>
                  </a:lnTo>
                  <a:lnTo>
                    <a:pt x="168" y="51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" name="Freeform 352"/>
            <p:cNvSpPr>
              <a:spLocks noEditPoints="1"/>
            </p:cNvSpPr>
            <p:nvPr/>
          </p:nvSpPr>
          <p:spPr bwMode="auto">
            <a:xfrm>
              <a:off x="6399214" y="5797551"/>
              <a:ext cx="306388" cy="341313"/>
            </a:xfrm>
            <a:custGeom>
              <a:avLst/>
              <a:gdLst>
                <a:gd name="T0" fmla="*/ 148 w 193"/>
                <a:gd name="T1" fmla="*/ 215 h 215"/>
                <a:gd name="T2" fmla="*/ 148 w 193"/>
                <a:gd name="T3" fmla="*/ 215 h 215"/>
                <a:gd name="T4" fmla="*/ 122 w 193"/>
                <a:gd name="T5" fmla="*/ 3 h 215"/>
                <a:gd name="T6" fmla="*/ 165 w 193"/>
                <a:gd name="T7" fmla="*/ 28 h 215"/>
                <a:gd name="T8" fmla="*/ 190 w 193"/>
                <a:gd name="T9" fmla="*/ 71 h 215"/>
                <a:gd name="T10" fmla="*/ 193 w 193"/>
                <a:gd name="T11" fmla="*/ 99 h 215"/>
                <a:gd name="T12" fmla="*/ 193 w 193"/>
                <a:gd name="T13" fmla="*/ 104 h 215"/>
                <a:gd name="T14" fmla="*/ 190 w 193"/>
                <a:gd name="T15" fmla="*/ 117 h 215"/>
                <a:gd name="T16" fmla="*/ 181 w 193"/>
                <a:gd name="T17" fmla="*/ 147 h 215"/>
                <a:gd name="T18" fmla="*/ 156 w 193"/>
                <a:gd name="T19" fmla="*/ 190 h 215"/>
                <a:gd name="T20" fmla="*/ 151 w 193"/>
                <a:gd name="T21" fmla="*/ 202 h 215"/>
                <a:gd name="T22" fmla="*/ 148 w 193"/>
                <a:gd name="T23" fmla="*/ 215 h 215"/>
                <a:gd name="T24" fmla="*/ 138 w 193"/>
                <a:gd name="T25" fmla="*/ 206 h 215"/>
                <a:gd name="T26" fmla="*/ 140 w 193"/>
                <a:gd name="T27" fmla="*/ 193 h 215"/>
                <a:gd name="T28" fmla="*/ 145 w 193"/>
                <a:gd name="T29" fmla="*/ 182 h 215"/>
                <a:gd name="T30" fmla="*/ 145 w 193"/>
                <a:gd name="T31" fmla="*/ 182 h 215"/>
                <a:gd name="T32" fmla="*/ 170 w 193"/>
                <a:gd name="T33" fmla="*/ 140 h 215"/>
                <a:gd name="T34" fmla="*/ 180 w 193"/>
                <a:gd name="T35" fmla="*/ 109 h 215"/>
                <a:gd name="T36" fmla="*/ 181 w 193"/>
                <a:gd name="T37" fmla="*/ 99 h 215"/>
                <a:gd name="T38" fmla="*/ 177 w 193"/>
                <a:gd name="T39" fmla="*/ 75 h 215"/>
                <a:gd name="T40" fmla="*/ 156 w 193"/>
                <a:gd name="T41" fmla="*/ 37 h 215"/>
                <a:gd name="T42" fmla="*/ 119 w 193"/>
                <a:gd name="T43" fmla="*/ 15 h 215"/>
                <a:gd name="T44" fmla="*/ 73 w 193"/>
                <a:gd name="T45" fmla="*/ 15 h 215"/>
                <a:gd name="T46" fmla="*/ 37 w 193"/>
                <a:gd name="T47" fmla="*/ 37 h 215"/>
                <a:gd name="T48" fmla="*/ 16 w 193"/>
                <a:gd name="T49" fmla="*/ 75 h 215"/>
                <a:gd name="T50" fmla="*/ 12 w 193"/>
                <a:gd name="T51" fmla="*/ 99 h 215"/>
                <a:gd name="T52" fmla="*/ 13 w 193"/>
                <a:gd name="T53" fmla="*/ 102 h 215"/>
                <a:gd name="T54" fmla="*/ 15 w 193"/>
                <a:gd name="T55" fmla="*/ 110 h 215"/>
                <a:gd name="T56" fmla="*/ 17 w 193"/>
                <a:gd name="T57" fmla="*/ 125 h 215"/>
                <a:gd name="T58" fmla="*/ 33 w 193"/>
                <a:gd name="T59" fmla="*/ 161 h 215"/>
                <a:gd name="T60" fmla="*/ 47 w 193"/>
                <a:gd name="T61" fmla="*/ 182 h 215"/>
                <a:gd name="T62" fmla="*/ 50 w 193"/>
                <a:gd name="T63" fmla="*/ 188 h 215"/>
                <a:gd name="T64" fmla="*/ 54 w 193"/>
                <a:gd name="T65" fmla="*/ 198 h 215"/>
                <a:gd name="T66" fmla="*/ 56 w 193"/>
                <a:gd name="T67" fmla="*/ 214 h 215"/>
                <a:gd name="T68" fmla="*/ 43 w 193"/>
                <a:gd name="T69" fmla="*/ 209 h 215"/>
                <a:gd name="T70" fmla="*/ 41 w 193"/>
                <a:gd name="T71" fmla="*/ 195 h 215"/>
                <a:gd name="T72" fmla="*/ 37 w 193"/>
                <a:gd name="T73" fmla="*/ 190 h 215"/>
                <a:gd name="T74" fmla="*/ 12 w 193"/>
                <a:gd name="T75" fmla="*/ 144 h 215"/>
                <a:gd name="T76" fmla="*/ 1 w 193"/>
                <a:gd name="T77" fmla="*/ 110 h 215"/>
                <a:gd name="T78" fmla="*/ 0 w 193"/>
                <a:gd name="T79" fmla="*/ 99 h 215"/>
                <a:gd name="T80" fmla="*/ 4 w 193"/>
                <a:gd name="T81" fmla="*/ 71 h 215"/>
                <a:gd name="T82" fmla="*/ 28 w 193"/>
                <a:gd name="T83" fmla="*/ 28 h 215"/>
                <a:gd name="T84" fmla="*/ 71 w 193"/>
                <a:gd name="T85" fmla="*/ 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3" h="215">
                  <a:moveTo>
                    <a:pt x="148" y="215"/>
                  </a:moveTo>
                  <a:lnTo>
                    <a:pt x="148" y="215"/>
                  </a:lnTo>
                  <a:lnTo>
                    <a:pt x="148" y="215"/>
                  </a:lnTo>
                  <a:lnTo>
                    <a:pt x="148" y="215"/>
                  </a:lnTo>
                  <a:close/>
                  <a:moveTo>
                    <a:pt x="97" y="0"/>
                  </a:moveTo>
                  <a:lnTo>
                    <a:pt x="122" y="3"/>
                  </a:lnTo>
                  <a:lnTo>
                    <a:pt x="145" y="13"/>
                  </a:lnTo>
                  <a:lnTo>
                    <a:pt x="165" y="28"/>
                  </a:lnTo>
                  <a:lnTo>
                    <a:pt x="180" y="47"/>
                  </a:lnTo>
                  <a:lnTo>
                    <a:pt x="190" y="71"/>
                  </a:lnTo>
                  <a:lnTo>
                    <a:pt x="193" y="97"/>
                  </a:lnTo>
                  <a:lnTo>
                    <a:pt x="193" y="99"/>
                  </a:lnTo>
                  <a:lnTo>
                    <a:pt x="193" y="101"/>
                  </a:lnTo>
                  <a:lnTo>
                    <a:pt x="193" y="104"/>
                  </a:lnTo>
                  <a:lnTo>
                    <a:pt x="191" y="108"/>
                  </a:lnTo>
                  <a:lnTo>
                    <a:pt x="190" y="117"/>
                  </a:lnTo>
                  <a:lnTo>
                    <a:pt x="187" y="129"/>
                  </a:lnTo>
                  <a:lnTo>
                    <a:pt x="181" y="147"/>
                  </a:lnTo>
                  <a:lnTo>
                    <a:pt x="170" y="168"/>
                  </a:lnTo>
                  <a:lnTo>
                    <a:pt x="156" y="190"/>
                  </a:lnTo>
                  <a:lnTo>
                    <a:pt x="153" y="195"/>
                  </a:lnTo>
                  <a:lnTo>
                    <a:pt x="151" y="202"/>
                  </a:lnTo>
                  <a:lnTo>
                    <a:pt x="149" y="209"/>
                  </a:lnTo>
                  <a:lnTo>
                    <a:pt x="148" y="215"/>
                  </a:lnTo>
                  <a:lnTo>
                    <a:pt x="136" y="214"/>
                  </a:lnTo>
                  <a:lnTo>
                    <a:pt x="138" y="206"/>
                  </a:lnTo>
                  <a:lnTo>
                    <a:pt x="139" y="198"/>
                  </a:lnTo>
                  <a:lnTo>
                    <a:pt x="140" y="193"/>
                  </a:lnTo>
                  <a:lnTo>
                    <a:pt x="143" y="188"/>
                  </a:lnTo>
                  <a:lnTo>
                    <a:pt x="145" y="182"/>
                  </a:lnTo>
                  <a:lnTo>
                    <a:pt x="145" y="182"/>
                  </a:lnTo>
                  <a:lnTo>
                    <a:pt x="145" y="182"/>
                  </a:lnTo>
                  <a:lnTo>
                    <a:pt x="160" y="161"/>
                  </a:lnTo>
                  <a:lnTo>
                    <a:pt x="170" y="140"/>
                  </a:lnTo>
                  <a:lnTo>
                    <a:pt x="176" y="122"/>
                  </a:lnTo>
                  <a:lnTo>
                    <a:pt x="180" y="109"/>
                  </a:lnTo>
                  <a:lnTo>
                    <a:pt x="181" y="100"/>
                  </a:lnTo>
                  <a:lnTo>
                    <a:pt x="181" y="99"/>
                  </a:lnTo>
                  <a:lnTo>
                    <a:pt x="181" y="97"/>
                  </a:lnTo>
                  <a:lnTo>
                    <a:pt x="177" y="75"/>
                  </a:lnTo>
                  <a:lnTo>
                    <a:pt x="169" y="54"/>
                  </a:lnTo>
                  <a:lnTo>
                    <a:pt x="156" y="37"/>
                  </a:lnTo>
                  <a:lnTo>
                    <a:pt x="139" y="24"/>
                  </a:lnTo>
                  <a:lnTo>
                    <a:pt x="119" y="15"/>
                  </a:lnTo>
                  <a:lnTo>
                    <a:pt x="97" y="12"/>
                  </a:lnTo>
                  <a:lnTo>
                    <a:pt x="73" y="15"/>
                  </a:lnTo>
                  <a:lnTo>
                    <a:pt x="54" y="24"/>
                  </a:lnTo>
                  <a:lnTo>
                    <a:pt x="37" y="37"/>
                  </a:lnTo>
                  <a:lnTo>
                    <a:pt x="24" y="54"/>
                  </a:lnTo>
                  <a:lnTo>
                    <a:pt x="16" y="75"/>
                  </a:lnTo>
                  <a:lnTo>
                    <a:pt x="12" y="97"/>
                  </a:lnTo>
                  <a:lnTo>
                    <a:pt x="12" y="99"/>
                  </a:lnTo>
                  <a:lnTo>
                    <a:pt x="12" y="100"/>
                  </a:lnTo>
                  <a:lnTo>
                    <a:pt x="13" y="102"/>
                  </a:lnTo>
                  <a:lnTo>
                    <a:pt x="13" y="105"/>
                  </a:lnTo>
                  <a:lnTo>
                    <a:pt x="15" y="110"/>
                  </a:lnTo>
                  <a:lnTo>
                    <a:pt x="16" y="117"/>
                  </a:lnTo>
                  <a:lnTo>
                    <a:pt x="17" y="125"/>
                  </a:lnTo>
                  <a:lnTo>
                    <a:pt x="24" y="142"/>
                  </a:lnTo>
                  <a:lnTo>
                    <a:pt x="33" y="161"/>
                  </a:lnTo>
                  <a:lnTo>
                    <a:pt x="47" y="182"/>
                  </a:lnTo>
                  <a:lnTo>
                    <a:pt x="47" y="182"/>
                  </a:lnTo>
                  <a:lnTo>
                    <a:pt x="47" y="184"/>
                  </a:lnTo>
                  <a:lnTo>
                    <a:pt x="50" y="188"/>
                  </a:lnTo>
                  <a:lnTo>
                    <a:pt x="53" y="193"/>
                  </a:lnTo>
                  <a:lnTo>
                    <a:pt x="54" y="198"/>
                  </a:lnTo>
                  <a:lnTo>
                    <a:pt x="55" y="206"/>
                  </a:lnTo>
                  <a:lnTo>
                    <a:pt x="56" y="214"/>
                  </a:lnTo>
                  <a:lnTo>
                    <a:pt x="45" y="215"/>
                  </a:lnTo>
                  <a:lnTo>
                    <a:pt x="43" y="209"/>
                  </a:lnTo>
                  <a:lnTo>
                    <a:pt x="42" y="202"/>
                  </a:lnTo>
                  <a:lnTo>
                    <a:pt x="41" y="195"/>
                  </a:lnTo>
                  <a:lnTo>
                    <a:pt x="37" y="190"/>
                  </a:lnTo>
                  <a:lnTo>
                    <a:pt x="37" y="190"/>
                  </a:lnTo>
                  <a:lnTo>
                    <a:pt x="22" y="167"/>
                  </a:lnTo>
                  <a:lnTo>
                    <a:pt x="12" y="144"/>
                  </a:lnTo>
                  <a:lnTo>
                    <a:pt x="5" y="126"/>
                  </a:lnTo>
                  <a:lnTo>
                    <a:pt x="1" y="110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4" y="71"/>
                  </a:lnTo>
                  <a:lnTo>
                    <a:pt x="13" y="47"/>
                  </a:lnTo>
                  <a:lnTo>
                    <a:pt x="28" y="28"/>
                  </a:lnTo>
                  <a:lnTo>
                    <a:pt x="47" y="13"/>
                  </a:lnTo>
                  <a:lnTo>
                    <a:pt x="71" y="3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" name="Freeform 353"/>
            <p:cNvSpPr>
              <a:spLocks/>
            </p:cNvSpPr>
            <p:nvPr/>
          </p:nvSpPr>
          <p:spPr bwMode="auto">
            <a:xfrm>
              <a:off x="6503989" y="5976938"/>
              <a:ext cx="34925" cy="161925"/>
            </a:xfrm>
            <a:custGeom>
              <a:avLst/>
              <a:gdLst>
                <a:gd name="T0" fmla="*/ 13 w 22"/>
                <a:gd name="T1" fmla="*/ 0 h 102"/>
                <a:gd name="T2" fmla="*/ 22 w 22"/>
                <a:gd name="T3" fmla="*/ 101 h 102"/>
                <a:gd name="T4" fmla="*/ 10 w 22"/>
                <a:gd name="T5" fmla="*/ 102 h 102"/>
                <a:gd name="T6" fmla="*/ 0 w 22"/>
                <a:gd name="T7" fmla="*/ 1 h 102"/>
                <a:gd name="T8" fmla="*/ 13 w 22"/>
                <a:gd name="T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02">
                  <a:moveTo>
                    <a:pt x="13" y="0"/>
                  </a:moveTo>
                  <a:lnTo>
                    <a:pt x="22" y="101"/>
                  </a:lnTo>
                  <a:lnTo>
                    <a:pt x="10" y="102"/>
                  </a:lnTo>
                  <a:lnTo>
                    <a:pt x="0" y="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" name="Freeform 354"/>
            <p:cNvSpPr>
              <a:spLocks/>
            </p:cNvSpPr>
            <p:nvPr/>
          </p:nvSpPr>
          <p:spPr bwMode="auto">
            <a:xfrm>
              <a:off x="6565901" y="5976938"/>
              <a:ext cx="34925" cy="161925"/>
            </a:xfrm>
            <a:custGeom>
              <a:avLst/>
              <a:gdLst>
                <a:gd name="T0" fmla="*/ 10 w 22"/>
                <a:gd name="T1" fmla="*/ 0 h 102"/>
                <a:gd name="T2" fmla="*/ 22 w 22"/>
                <a:gd name="T3" fmla="*/ 1 h 102"/>
                <a:gd name="T4" fmla="*/ 12 w 22"/>
                <a:gd name="T5" fmla="*/ 102 h 102"/>
                <a:gd name="T6" fmla="*/ 0 w 22"/>
                <a:gd name="T7" fmla="*/ 101 h 102"/>
                <a:gd name="T8" fmla="*/ 10 w 22"/>
                <a:gd name="T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02">
                  <a:moveTo>
                    <a:pt x="10" y="0"/>
                  </a:moveTo>
                  <a:lnTo>
                    <a:pt x="22" y="1"/>
                  </a:lnTo>
                  <a:lnTo>
                    <a:pt x="12" y="102"/>
                  </a:lnTo>
                  <a:lnTo>
                    <a:pt x="0" y="10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" name="Rectangle 355"/>
            <p:cNvSpPr>
              <a:spLocks noChangeArrowheads="1"/>
            </p:cNvSpPr>
            <p:nvPr/>
          </p:nvSpPr>
          <p:spPr bwMode="auto">
            <a:xfrm>
              <a:off x="6459539" y="6130926"/>
              <a:ext cx="185738" cy="19050"/>
            </a:xfrm>
            <a:prstGeom prst="rect">
              <a:avLst/>
            </a:prstGeom>
            <a:solidFill>
              <a:srgbClr val="CF002B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" name="Rectangle 356"/>
            <p:cNvSpPr>
              <a:spLocks noChangeArrowheads="1"/>
            </p:cNvSpPr>
            <p:nvPr/>
          </p:nvSpPr>
          <p:spPr bwMode="auto">
            <a:xfrm>
              <a:off x="6459539" y="6172201"/>
              <a:ext cx="185738" cy="20638"/>
            </a:xfrm>
            <a:prstGeom prst="rect">
              <a:avLst/>
            </a:prstGeom>
            <a:solidFill>
              <a:srgbClr val="CF002B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Rectangle 357"/>
            <p:cNvSpPr>
              <a:spLocks noChangeArrowheads="1"/>
            </p:cNvSpPr>
            <p:nvPr/>
          </p:nvSpPr>
          <p:spPr bwMode="auto">
            <a:xfrm>
              <a:off x="6491289" y="6215063"/>
              <a:ext cx="122238" cy="22225"/>
            </a:xfrm>
            <a:prstGeom prst="rect">
              <a:avLst/>
            </a:prstGeom>
            <a:solidFill>
              <a:srgbClr val="CF002B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" name="Rectangle 358"/>
            <p:cNvSpPr>
              <a:spLocks noChangeArrowheads="1"/>
            </p:cNvSpPr>
            <p:nvPr/>
          </p:nvSpPr>
          <p:spPr bwMode="auto">
            <a:xfrm>
              <a:off x="6478589" y="6140451"/>
              <a:ext cx="19050" cy="46038"/>
            </a:xfrm>
            <a:prstGeom prst="rect">
              <a:avLst/>
            </a:prstGeom>
            <a:solidFill>
              <a:srgbClr val="CF002B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26" name="Podtytuł 3"/>
          <p:cNvSpPr txBox="1">
            <a:spLocks/>
          </p:cNvSpPr>
          <p:nvPr/>
        </p:nvSpPr>
        <p:spPr>
          <a:xfrm>
            <a:off x="1503641" y="2285623"/>
            <a:ext cx="6835669" cy="120851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600" b="1" dirty="0">
                <a:solidFill>
                  <a:srgbClr val="CF002B"/>
                </a:solidFill>
              </a:rPr>
              <a:t>Formy nowej </a:t>
            </a:r>
            <a:r>
              <a:rPr lang="pl-PL" sz="1600" b="1" dirty="0" smtClean="0">
                <a:solidFill>
                  <a:srgbClr val="CF002B"/>
                </a:solidFill>
              </a:rPr>
              <a:t>technologii:</a:t>
            </a:r>
            <a:endParaRPr lang="pl-PL" sz="1600" b="1" baseline="30000" dirty="0" smtClean="0">
              <a:solidFill>
                <a:srgbClr val="CF002B"/>
              </a:solidFill>
            </a:endParaRPr>
          </a:p>
          <a:p>
            <a:pPr marL="128588" indent="-128588" defTabSz="333375">
              <a:spcBef>
                <a:spcPct val="0"/>
              </a:spcBef>
              <a:spcAft>
                <a:spcPct val="35000"/>
              </a:spcAft>
              <a:buClr>
                <a:srgbClr val="CF002B"/>
              </a:buClr>
              <a:buFont typeface="Wingdings" panose="05000000000000000000" pitchFamily="2" charset="2"/>
              <a:buChar char="§"/>
            </a:pPr>
            <a:r>
              <a:rPr lang="pl-PL" sz="1200" b="1" baseline="30000" dirty="0" smtClean="0">
                <a:solidFill>
                  <a:srgbClr val="CF002B"/>
                </a:solidFill>
              </a:rPr>
              <a:t> </a:t>
            </a:r>
            <a:r>
              <a:rPr lang="pl-PL" sz="1200" dirty="0" smtClean="0">
                <a:solidFill>
                  <a:srgbClr val="545454"/>
                </a:solidFill>
              </a:rPr>
              <a:t>prawo </a:t>
            </a:r>
            <a:r>
              <a:rPr lang="pl-PL" sz="1200" dirty="0">
                <a:solidFill>
                  <a:srgbClr val="545454"/>
                </a:solidFill>
              </a:rPr>
              <a:t>własności przemysłowej, </a:t>
            </a:r>
          </a:p>
          <a:p>
            <a:pPr marL="128588" indent="-128588" defTabSz="333375">
              <a:spcBef>
                <a:spcPct val="0"/>
              </a:spcBef>
              <a:spcAft>
                <a:spcPct val="35000"/>
              </a:spcAft>
              <a:buClr>
                <a:srgbClr val="CF002B"/>
              </a:buClr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rgbClr val="545454"/>
                </a:solidFill>
                <a:cs typeface="Tide Sans 200 Lil Mondo" panose="020B0604020202020204" charset="0"/>
              </a:rPr>
              <a:t>wyniki prac rozwojowych, </a:t>
            </a:r>
          </a:p>
          <a:p>
            <a:pPr marL="128588" indent="-128588" defTabSz="333375">
              <a:spcBef>
                <a:spcPct val="0"/>
              </a:spcBef>
              <a:spcAft>
                <a:spcPct val="35000"/>
              </a:spcAft>
              <a:buClr>
                <a:srgbClr val="CF002B"/>
              </a:buClr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rgbClr val="545454"/>
                </a:solidFill>
              </a:rPr>
              <a:t>wyniki badań przemysłowych,</a:t>
            </a:r>
          </a:p>
          <a:p>
            <a:pPr marL="128588" indent="-128588" defTabSz="333375">
              <a:spcBef>
                <a:spcPct val="0"/>
              </a:spcBef>
              <a:spcAft>
                <a:spcPct val="35000"/>
              </a:spcAft>
              <a:buClr>
                <a:srgbClr val="CF002B"/>
              </a:buClr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rgbClr val="545454"/>
                </a:solidFill>
              </a:rPr>
              <a:t>nieopatentowana wiedza </a:t>
            </a:r>
            <a:r>
              <a:rPr lang="pl-PL" sz="1200" dirty="0" smtClean="0">
                <a:solidFill>
                  <a:srgbClr val="545454"/>
                </a:solidFill>
              </a:rPr>
              <a:t>techniczna. </a:t>
            </a:r>
          </a:p>
          <a:p>
            <a:pPr marL="0" indent="0">
              <a:buNone/>
            </a:pPr>
            <a:endParaRPr lang="pl-PL" sz="1050" b="1" baseline="30000" dirty="0">
              <a:solidFill>
                <a:srgbClr val="CF002B"/>
              </a:solidFill>
            </a:endParaRPr>
          </a:p>
        </p:txBody>
      </p:sp>
      <p:sp>
        <p:nvSpPr>
          <p:cNvPr id="27" name="Prostokąt 26"/>
          <p:cNvSpPr/>
          <p:nvPr/>
        </p:nvSpPr>
        <p:spPr>
          <a:xfrm>
            <a:off x="1509179" y="3675397"/>
            <a:ext cx="724253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33375">
              <a:spcBef>
                <a:spcPct val="0"/>
              </a:spcBef>
              <a:spcAft>
                <a:spcPct val="35000"/>
              </a:spcAft>
              <a:buClr>
                <a:srgbClr val="CF002B"/>
              </a:buClr>
            </a:pPr>
            <a:r>
              <a:rPr lang="pl-PL" sz="1600" b="1" dirty="0">
                <a:solidFill>
                  <a:srgbClr val="CF002B"/>
                </a:solidFill>
              </a:rPr>
              <a:t>Warunki: </a:t>
            </a:r>
            <a:endParaRPr lang="pl-PL" sz="1600" dirty="0" smtClean="0">
              <a:solidFill>
                <a:srgbClr val="545454"/>
              </a:solidFill>
            </a:endParaRPr>
          </a:p>
          <a:p>
            <a:pPr marL="128588" indent="-128588" defTabSz="333375">
              <a:spcBef>
                <a:spcPct val="0"/>
              </a:spcBef>
              <a:spcAft>
                <a:spcPct val="35000"/>
              </a:spcAft>
              <a:buClr>
                <a:srgbClr val="CF002B"/>
              </a:buClr>
              <a:buFont typeface="Wingdings" panose="05000000000000000000" pitchFamily="2" charset="2"/>
              <a:buChar char="§"/>
            </a:pPr>
            <a:r>
              <a:rPr lang="pl-PL" sz="1200" dirty="0" smtClean="0">
                <a:solidFill>
                  <a:srgbClr val="545454"/>
                </a:solidFill>
              </a:rPr>
              <a:t>Przedsiębiorca </a:t>
            </a:r>
            <a:r>
              <a:rPr lang="pl-PL" sz="1200" dirty="0">
                <a:solidFill>
                  <a:srgbClr val="545454"/>
                </a:solidFill>
              </a:rPr>
              <a:t>musi korzystać z kredytu technologicznego </a:t>
            </a:r>
            <a:r>
              <a:rPr lang="pl-PL" sz="1200" dirty="0" smtClean="0">
                <a:solidFill>
                  <a:srgbClr val="545454"/>
                </a:solidFill>
              </a:rPr>
              <a:t>udzielonego </a:t>
            </a:r>
            <a:r>
              <a:rPr lang="pl-PL" sz="1200" dirty="0">
                <a:solidFill>
                  <a:srgbClr val="545454"/>
                </a:solidFill>
              </a:rPr>
              <a:t>przez jeden z 20 banków </a:t>
            </a:r>
            <a:r>
              <a:rPr lang="pl-PL" sz="1200" dirty="0" smtClean="0">
                <a:solidFill>
                  <a:srgbClr val="545454"/>
                </a:solidFill>
              </a:rPr>
              <a:t>komercyjnych. </a:t>
            </a:r>
            <a:endParaRPr lang="pl-PL" sz="1200" dirty="0">
              <a:solidFill>
                <a:srgbClr val="545454"/>
              </a:solidFill>
            </a:endParaRPr>
          </a:p>
          <a:p>
            <a:pPr marL="128588" indent="-128588" defTabSz="333375">
              <a:spcBef>
                <a:spcPct val="0"/>
              </a:spcBef>
              <a:spcAft>
                <a:spcPct val="35000"/>
              </a:spcAft>
              <a:buClr>
                <a:srgbClr val="D7294D"/>
              </a:buClr>
              <a:buFont typeface="Wingdings" panose="05000000000000000000" pitchFamily="2" charset="2"/>
              <a:buChar char="§"/>
            </a:pPr>
            <a:r>
              <a:rPr lang="pl-PL" sz="1200" b="1" dirty="0">
                <a:solidFill>
                  <a:srgbClr val="545454"/>
                </a:solidFill>
              </a:rPr>
              <a:t>Wkład własny przedsiębiorcy – min. 25</a:t>
            </a:r>
            <a:r>
              <a:rPr lang="pl-PL" sz="1200" b="1" dirty="0" smtClean="0">
                <a:solidFill>
                  <a:srgbClr val="545454"/>
                </a:solidFill>
              </a:rPr>
              <a:t>%.</a:t>
            </a:r>
            <a:endParaRPr lang="pl-PL" sz="1200" b="1" dirty="0">
              <a:solidFill>
                <a:srgbClr val="545454"/>
              </a:solidFill>
            </a:endParaRPr>
          </a:p>
          <a:p>
            <a:pPr marL="128588" indent="-128588" defTabSz="333375">
              <a:spcBef>
                <a:spcPct val="0"/>
              </a:spcBef>
              <a:spcAft>
                <a:spcPct val="35000"/>
              </a:spcAft>
              <a:buClr>
                <a:srgbClr val="D7294D"/>
              </a:buClr>
              <a:buFont typeface="Wingdings" panose="05000000000000000000" pitchFamily="2" charset="2"/>
              <a:buChar char="§"/>
            </a:pPr>
            <a:r>
              <a:rPr lang="pl-PL" sz="1200" b="1" dirty="0">
                <a:solidFill>
                  <a:srgbClr val="545454"/>
                </a:solidFill>
              </a:rPr>
              <a:t>BGK może zrefundować</a:t>
            </a:r>
            <a:r>
              <a:rPr lang="pl-PL" sz="1200" dirty="0">
                <a:solidFill>
                  <a:srgbClr val="545454"/>
                </a:solidFill>
              </a:rPr>
              <a:t> </a:t>
            </a:r>
            <a:r>
              <a:rPr lang="en-US" sz="1200" b="1" dirty="0">
                <a:solidFill>
                  <a:srgbClr val="545454"/>
                </a:solidFill>
              </a:rPr>
              <a:t>d</a:t>
            </a:r>
            <a:r>
              <a:rPr lang="pl-PL" sz="1200" b="1" dirty="0">
                <a:solidFill>
                  <a:srgbClr val="545454"/>
                </a:solidFill>
              </a:rPr>
              <a:t>o 70 proc. kosztów kwalifikowalnych </a:t>
            </a:r>
            <a:r>
              <a:rPr lang="pl-PL" sz="1200" dirty="0" smtClean="0">
                <a:solidFill>
                  <a:srgbClr val="545454"/>
                </a:solidFill>
              </a:rPr>
              <a:t>(dla mikro i małych firm, dla średnich 60%, dla dużych 50%)</a:t>
            </a:r>
            <a:endParaRPr lang="pl-PL" sz="1200" dirty="0">
              <a:solidFill>
                <a:srgbClr val="545454"/>
              </a:solidFill>
            </a:endParaRPr>
          </a:p>
        </p:txBody>
      </p:sp>
      <p:grpSp>
        <p:nvGrpSpPr>
          <p:cNvPr id="28" name="Grupa 27"/>
          <p:cNvGrpSpPr/>
          <p:nvPr/>
        </p:nvGrpSpPr>
        <p:grpSpPr>
          <a:xfrm>
            <a:off x="750385" y="3827036"/>
            <a:ext cx="275166" cy="388043"/>
            <a:chOff x="1424526" y="2329567"/>
            <a:chExt cx="224386" cy="316432"/>
          </a:xfrm>
          <a:solidFill>
            <a:srgbClr val="CF002B"/>
          </a:solidFill>
        </p:grpSpPr>
        <p:sp>
          <p:nvSpPr>
            <p:cNvPr id="29" name="Freeform 8312"/>
            <p:cNvSpPr>
              <a:spLocks noEditPoints="1"/>
            </p:cNvSpPr>
            <p:nvPr/>
          </p:nvSpPr>
          <p:spPr bwMode="auto">
            <a:xfrm>
              <a:off x="1424526" y="2329567"/>
              <a:ext cx="224386" cy="316432"/>
            </a:xfrm>
            <a:custGeom>
              <a:avLst/>
              <a:gdLst>
                <a:gd name="T0" fmla="*/ 250 w 568"/>
                <a:gd name="T1" fmla="*/ 453 h 801"/>
                <a:gd name="T2" fmla="*/ 191 w 568"/>
                <a:gd name="T3" fmla="*/ 478 h 801"/>
                <a:gd name="T4" fmla="*/ 147 w 568"/>
                <a:gd name="T5" fmla="*/ 522 h 801"/>
                <a:gd name="T6" fmla="*/ 123 w 568"/>
                <a:gd name="T7" fmla="*/ 581 h 801"/>
                <a:gd name="T8" fmla="*/ 123 w 568"/>
                <a:gd name="T9" fmla="*/ 648 h 801"/>
                <a:gd name="T10" fmla="*/ 147 w 568"/>
                <a:gd name="T11" fmla="*/ 707 h 801"/>
                <a:gd name="T12" fmla="*/ 191 w 568"/>
                <a:gd name="T13" fmla="*/ 751 h 801"/>
                <a:gd name="T14" fmla="*/ 250 w 568"/>
                <a:gd name="T15" fmla="*/ 776 h 801"/>
                <a:gd name="T16" fmla="*/ 317 w 568"/>
                <a:gd name="T17" fmla="*/ 776 h 801"/>
                <a:gd name="T18" fmla="*/ 376 w 568"/>
                <a:gd name="T19" fmla="*/ 751 h 801"/>
                <a:gd name="T20" fmla="*/ 420 w 568"/>
                <a:gd name="T21" fmla="*/ 707 h 801"/>
                <a:gd name="T22" fmla="*/ 445 w 568"/>
                <a:gd name="T23" fmla="*/ 648 h 801"/>
                <a:gd name="T24" fmla="*/ 445 w 568"/>
                <a:gd name="T25" fmla="*/ 581 h 801"/>
                <a:gd name="T26" fmla="*/ 420 w 568"/>
                <a:gd name="T27" fmla="*/ 522 h 801"/>
                <a:gd name="T28" fmla="*/ 376 w 568"/>
                <a:gd name="T29" fmla="*/ 478 h 801"/>
                <a:gd name="T30" fmla="*/ 317 w 568"/>
                <a:gd name="T31" fmla="*/ 453 h 801"/>
                <a:gd name="T32" fmla="*/ 41 w 568"/>
                <a:gd name="T33" fmla="*/ 22 h 801"/>
                <a:gd name="T34" fmla="*/ 30 w 568"/>
                <a:gd name="T35" fmla="*/ 26 h 801"/>
                <a:gd name="T36" fmla="*/ 22 w 568"/>
                <a:gd name="T37" fmla="*/ 35 h 801"/>
                <a:gd name="T38" fmla="*/ 22 w 568"/>
                <a:gd name="T39" fmla="*/ 695 h 801"/>
                <a:gd name="T40" fmla="*/ 25 w 568"/>
                <a:gd name="T41" fmla="*/ 707 h 801"/>
                <a:gd name="T42" fmla="*/ 36 w 568"/>
                <a:gd name="T43" fmla="*/ 713 h 801"/>
                <a:gd name="T44" fmla="*/ 126 w 568"/>
                <a:gd name="T45" fmla="*/ 715 h 801"/>
                <a:gd name="T46" fmla="*/ 101 w 568"/>
                <a:gd name="T47" fmla="*/ 651 h 801"/>
                <a:gd name="T48" fmla="*/ 101 w 568"/>
                <a:gd name="T49" fmla="*/ 577 h 801"/>
                <a:gd name="T50" fmla="*/ 129 w 568"/>
                <a:gd name="T51" fmla="*/ 510 h 801"/>
                <a:gd name="T52" fmla="*/ 180 w 568"/>
                <a:gd name="T53" fmla="*/ 459 h 801"/>
                <a:gd name="T54" fmla="*/ 246 w 568"/>
                <a:gd name="T55" fmla="*/ 432 h 801"/>
                <a:gd name="T56" fmla="*/ 322 w 568"/>
                <a:gd name="T57" fmla="*/ 432 h 801"/>
                <a:gd name="T58" fmla="*/ 389 w 568"/>
                <a:gd name="T59" fmla="*/ 459 h 801"/>
                <a:gd name="T60" fmla="*/ 439 w 568"/>
                <a:gd name="T61" fmla="*/ 510 h 801"/>
                <a:gd name="T62" fmla="*/ 468 w 568"/>
                <a:gd name="T63" fmla="*/ 577 h 801"/>
                <a:gd name="T64" fmla="*/ 468 w 568"/>
                <a:gd name="T65" fmla="*/ 651 h 801"/>
                <a:gd name="T66" fmla="*/ 441 w 568"/>
                <a:gd name="T67" fmla="*/ 715 h 801"/>
                <a:gd name="T68" fmla="*/ 533 w 568"/>
                <a:gd name="T69" fmla="*/ 713 h 801"/>
                <a:gd name="T70" fmla="*/ 542 w 568"/>
                <a:gd name="T71" fmla="*/ 707 h 801"/>
                <a:gd name="T72" fmla="*/ 546 w 568"/>
                <a:gd name="T73" fmla="*/ 695 h 801"/>
                <a:gd name="T74" fmla="*/ 545 w 568"/>
                <a:gd name="T75" fmla="*/ 35 h 801"/>
                <a:gd name="T76" fmla="*/ 538 w 568"/>
                <a:gd name="T77" fmla="*/ 26 h 801"/>
                <a:gd name="T78" fmla="*/ 526 w 568"/>
                <a:gd name="T79" fmla="*/ 22 h 801"/>
                <a:gd name="T80" fmla="*/ 41 w 568"/>
                <a:gd name="T81" fmla="*/ 0 h 801"/>
                <a:gd name="T82" fmla="*/ 544 w 568"/>
                <a:gd name="T83" fmla="*/ 4 h 801"/>
                <a:gd name="T84" fmla="*/ 564 w 568"/>
                <a:gd name="T85" fmla="*/ 25 h 801"/>
                <a:gd name="T86" fmla="*/ 568 w 568"/>
                <a:gd name="T87" fmla="*/ 695 h 801"/>
                <a:gd name="T88" fmla="*/ 557 w 568"/>
                <a:gd name="T89" fmla="*/ 725 h 801"/>
                <a:gd name="T90" fmla="*/ 526 w 568"/>
                <a:gd name="T91" fmla="*/ 737 h 801"/>
                <a:gd name="T92" fmla="*/ 402 w 568"/>
                <a:gd name="T93" fmla="*/ 759 h 801"/>
                <a:gd name="T94" fmla="*/ 348 w 568"/>
                <a:gd name="T95" fmla="*/ 791 h 801"/>
                <a:gd name="T96" fmla="*/ 284 w 568"/>
                <a:gd name="T97" fmla="*/ 801 h 801"/>
                <a:gd name="T98" fmla="*/ 220 w 568"/>
                <a:gd name="T99" fmla="*/ 791 h 801"/>
                <a:gd name="T100" fmla="*/ 165 w 568"/>
                <a:gd name="T101" fmla="*/ 759 h 801"/>
                <a:gd name="T102" fmla="*/ 41 w 568"/>
                <a:gd name="T103" fmla="*/ 737 h 801"/>
                <a:gd name="T104" fmla="*/ 12 w 568"/>
                <a:gd name="T105" fmla="*/ 725 h 801"/>
                <a:gd name="T106" fmla="*/ 0 w 568"/>
                <a:gd name="T107" fmla="*/ 695 h 801"/>
                <a:gd name="T108" fmla="*/ 3 w 568"/>
                <a:gd name="T109" fmla="*/ 25 h 801"/>
                <a:gd name="T110" fmla="*/ 25 w 568"/>
                <a:gd name="T111" fmla="*/ 4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68" h="801">
                  <a:moveTo>
                    <a:pt x="284" y="450"/>
                  </a:moveTo>
                  <a:lnTo>
                    <a:pt x="250" y="453"/>
                  </a:lnTo>
                  <a:lnTo>
                    <a:pt x="220" y="463"/>
                  </a:lnTo>
                  <a:lnTo>
                    <a:pt x="191" y="478"/>
                  </a:lnTo>
                  <a:lnTo>
                    <a:pt x="168" y="499"/>
                  </a:lnTo>
                  <a:lnTo>
                    <a:pt x="147" y="522"/>
                  </a:lnTo>
                  <a:lnTo>
                    <a:pt x="132" y="551"/>
                  </a:lnTo>
                  <a:lnTo>
                    <a:pt x="123" y="581"/>
                  </a:lnTo>
                  <a:lnTo>
                    <a:pt x="119" y="615"/>
                  </a:lnTo>
                  <a:lnTo>
                    <a:pt x="123" y="648"/>
                  </a:lnTo>
                  <a:lnTo>
                    <a:pt x="132" y="679"/>
                  </a:lnTo>
                  <a:lnTo>
                    <a:pt x="147" y="707"/>
                  </a:lnTo>
                  <a:lnTo>
                    <a:pt x="168" y="732"/>
                  </a:lnTo>
                  <a:lnTo>
                    <a:pt x="191" y="751"/>
                  </a:lnTo>
                  <a:lnTo>
                    <a:pt x="220" y="767"/>
                  </a:lnTo>
                  <a:lnTo>
                    <a:pt x="250" y="776"/>
                  </a:lnTo>
                  <a:lnTo>
                    <a:pt x="284" y="779"/>
                  </a:lnTo>
                  <a:lnTo>
                    <a:pt x="317" y="776"/>
                  </a:lnTo>
                  <a:lnTo>
                    <a:pt x="348" y="767"/>
                  </a:lnTo>
                  <a:lnTo>
                    <a:pt x="376" y="751"/>
                  </a:lnTo>
                  <a:lnTo>
                    <a:pt x="401" y="732"/>
                  </a:lnTo>
                  <a:lnTo>
                    <a:pt x="420" y="707"/>
                  </a:lnTo>
                  <a:lnTo>
                    <a:pt x="436" y="679"/>
                  </a:lnTo>
                  <a:lnTo>
                    <a:pt x="445" y="648"/>
                  </a:lnTo>
                  <a:lnTo>
                    <a:pt x="449" y="615"/>
                  </a:lnTo>
                  <a:lnTo>
                    <a:pt x="445" y="581"/>
                  </a:lnTo>
                  <a:lnTo>
                    <a:pt x="436" y="551"/>
                  </a:lnTo>
                  <a:lnTo>
                    <a:pt x="420" y="522"/>
                  </a:lnTo>
                  <a:lnTo>
                    <a:pt x="401" y="499"/>
                  </a:lnTo>
                  <a:lnTo>
                    <a:pt x="376" y="478"/>
                  </a:lnTo>
                  <a:lnTo>
                    <a:pt x="348" y="463"/>
                  </a:lnTo>
                  <a:lnTo>
                    <a:pt x="317" y="453"/>
                  </a:lnTo>
                  <a:lnTo>
                    <a:pt x="284" y="450"/>
                  </a:lnTo>
                  <a:close/>
                  <a:moveTo>
                    <a:pt x="41" y="22"/>
                  </a:moveTo>
                  <a:lnTo>
                    <a:pt x="36" y="23"/>
                  </a:lnTo>
                  <a:lnTo>
                    <a:pt x="30" y="26"/>
                  </a:lnTo>
                  <a:lnTo>
                    <a:pt x="25" y="30"/>
                  </a:lnTo>
                  <a:lnTo>
                    <a:pt x="22" y="35"/>
                  </a:lnTo>
                  <a:lnTo>
                    <a:pt x="22" y="42"/>
                  </a:lnTo>
                  <a:lnTo>
                    <a:pt x="22" y="695"/>
                  </a:lnTo>
                  <a:lnTo>
                    <a:pt x="22" y="702"/>
                  </a:lnTo>
                  <a:lnTo>
                    <a:pt x="25" y="707"/>
                  </a:lnTo>
                  <a:lnTo>
                    <a:pt x="30" y="711"/>
                  </a:lnTo>
                  <a:lnTo>
                    <a:pt x="36" y="713"/>
                  </a:lnTo>
                  <a:lnTo>
                    <a:pt x="41" y="715"/>
                  </a:lnTo>
                  <a:lnTo>
                    <a:pt x="126" y="715"/>
                  </a:lnTo>
                  <a:lnTo>
                    <a:pt x="110" y="685"/>
                  </a:lnTo>
                  <a:lnTo>
                    <a:pt x="101" y="651"/>
                  </a:lnTo>
                  <a:lnTo>
                    <a:pt x="97" y="615"/>
                  </a:lnTo>
                  <a:lnTo>
                    <a:pt x="101" y="577"/>
                  </a:lnTo>
                  <a:lnTo>
                    <a:pt x="112" y="542"/>
                  </a:lnTo>
                  <a:lnTo>
                    <a:pt x="129" y="510"/>
                  </a:lnTo>
                  <a:lnTo>
                    <a:pt x="152" y="483"/>
                  </a:lnTo>
                  <a:lnTo>
                    <a:pt x="180" y="459"/>
                  </a:lnTo>
                  <a:lnTo>
                    <a:pt x="211" y="442"/>
                  </a:lnTo>
                  <a:lnTo>
                    <a:pt x="246" y="432"/>
                  </a:lnTo>
                  <a:lnTo>
                    <a:pt x="284" y="428"/>
                  </a:lnTo>
                  <a:lnTo>
                    <a:pt x="322" y="432"/>
                  </a:lnTo>
                  <a:lnTo>
                    <a:pt x="356" y="442"/>
                  </a:lnTo>
                  <a:lnTo>
                    <a:pt x="389" y="459"/>
                  </a:lnTo>
                  <a:lnTo>
                    <a:pt x="417" y="483"/>
                  </a:lnTo>
                  <a:lnTo>
                    <a:pt x="439" y="510"/>
                  </a:lnTo>
                  <a:lnTo>
                    <a:pt x="456" y="542"/>
                  </a:lnTo>
                  <a:lnTo>
                    <a:pt x="468" y="577"/>
                  </a:lnTo>
                  <a:lnTo>
                    <a:pt x="472" y="615"/>
                  </a:lnTo>
                  <a:lnTo>
                    <a:pt x="468" y="651"/>
                  </a:lnTo>
                  <a:lnTo>
                    <a:pt x="457" y="685"/>
                  </a:lnTo>
                  <a:lnTo>
                    <a:pt x="441" y="715"/>
                  </a:lnTo>
                  <a:lnTo>
                    <a:pt x="526" y="715"/>
                  </a:lnTo>
                  <a:lnTo>
                    <a:pt x="533" y="713"/>
                  </a:lnTo>
                  <a:lnTo>
                    <a:pt x="538" y="711"/>
                  </a:lnTo>
                  <a:lnTo>
                    <a:pt x="542" y="707"/>
                  </a:lnTo>
                  <a:lnTo>
                    <a:pt x="545" y="702"/>
                  </a:lnTo>
                  <a:lnTo>
                    <a:pt x="546" y="695"/>
                  </a:lnTo>
                  <a:lnTo>
                    <a:pt x="546" y="42"/>
                  </a:lnTo>
                  <a:lnTo>
                    <a:pt x="545" y="35"/>
                  </a:lnTo>
                  <a:lnTo>
                    <a:pt x="542" y="30"/>
                  </a:lnTo>
                  <a:lnTo>
                    <a:pt x="538" y="26"/>
                  </a:lnTo>
                  <a:lnTo>
                    <a:pt x="533" y="23"/>
                  </a:lnTo>
                  <a:lnTo>
                    <a:pt x="526" y="22"/>
                  </a:lnTo>
                  <a:lnTo>
                    <a:pt x="41" y="22"/>
                  </a:lnTo>
                  <a:close/>
                  <a:moveTo>
                    <a:pt x="41" y="0"/>
                  </a:moveTo>
                  <a:lnTo>
                    <a:pt x="526" y="0"/>
                  </a:lnTo>
                  <a:lnTo>
                    <a:pt x="544" y="4"/>
                  </a:lnTo>
                  <a:lnTo>
                    <a:pt x="557" y="12"/>
                  </a:lnTo>
                  <a:lnTo>
                    <a:pt x="564" y="25"/>
                  </a:lnTo>
                  <a:lnTo>
                    <a:pt x="568" y="42"/>
                  </a:lnTo>
                  <a:lnTo>
                    <a:pt x="568" y="695"/>
                  </a:lnTo>
                  <a:lnTo>
                    <a:pt x="564" y="712"/>
                  </a:lnTo>
                  <a:lnTo>
                    <a:pt x="557" y="725"/>
                  </a:lnTo>
                  <a:lnTo>
                    <a:pt x="544" y="734"/>
                  </a:lnTo>
                  <a:lnTo>
                    <a:pt x="526" y="737"/>
                  </a:lnTo>
                  <a:lnTo>
                    <a:pt x="426" y="737"/>
                  </a:lnTo>
                  <a:lnTo>
                    <a:pt x="402" y="759"/>
                  </a:lnTo>
                  <a:lnTo>
                    <a:pt x="377" y="776"/>
                  </a:lnTo>
                  <a:lnTo>
                    <a:pt x="348" y="791"/>
                  </a:lnTo>
                  <a:lnTo>
                    <a:pt x="317" y="798"/>
                  </a:lnTo>
                  <a:lnTo>
                    <a:pt x="284" y="801"/>
                  </a:lnTo>
                  <a:lnTo>
                    <a:pt x="252" y="798"/>
                  </a:lnTo>
                  <a:lnTo>
                    <a:pt x="220" y="791"/>
                  </a:lnTo>
                  <a:lnTo>
                    <a:pt x="191" y="776"/>
                  </a:lnTo>
                  <a:lnTo>
                    <a:pt x="165" y="759"/>
                  </a:lnTo>
                  <a:lnTo>
                    <a:pt x="143" y="737"/>
                  </a:lnTo>
                  <a:lnTo>
                    <a:pt x="41" y="737"/>
                  </a:lnTo>
                  <a:lnTo>
                    <a:pt x="25" y="734"/>
                  </a:lnTo>
                  <a:lnTo>
                    <a:pt x="12" y="725"/>
                  </a:lnTo>
                  <a:lnTo>
                    <a:pt x="3" y="712"/>
                  </a:lnTo>
                  <a:lnTo>
                    <a:pt x="0" y="695"/>
                  </a:lnTo>
                  <a:lnTo>
                    <a:pt x="0" y="42"/>
                  </a:lnTo>
                  <a:lnTo>
                    <a:pt x="3" y="25"/>
                  </a:lnTo>
                  <a:lnTo>
                    <a:pt x="12" y="12"/>
                  </a:lnTo>
                  <a:lnTo>
                    <a:pt x="25" y="4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" name="Freeform 8313"/>
            <p:cNvSpPr>
              <a:spLocks noEditPoints="1"/>
            </p:cNvSpPr>
            <p:nvPr/>
          </p:nvSpPr>
          <p:spPr bwMode="auto">
            <a:xfrm>
              <a:off x="1491289" y="2537361"/>
              <a:ext cx="94021" cy="84935"/>
            </a:xfrm>
            <a:custGeom>
              <a:avLst/>
              <a:gdLst>
                <a:gd name="T0" fmla="*/ 196 w 238"/>
                <a:gd name="T1" fmla="*/ 22 h 215"/>
                <a:gd name="T2" fmla="*/ 191 w 238"/>
                <a:gd name="T3" fmla="*/ 22 h 215"/>
                <a:gd name="T4" fmla="*/ 186 w 238"/>
                <a:gd name="T5" fmla="*/ 25 h 215"/>
                <a:gd name="T6" fmla="*/ 182 w 238"/>
                <a:gd name="T7" fmla="*/ 28 h 215"/>
                <a:gd name="T8" fmla="*/ 178 w 238"/>
                <a:gd name="T9" fmla="*/ 32 h 215"/>
                <a:gd name="T10" fmla="*/ 124 w 238"/>
                <a:gd name="T11" fmla="*/ 118 h 215"/>
                <a:gd name="T12" fmla="*/ 122 w 238"/>
                <a:gd name="T13" fmla="*/ 121 h 215"/>
                <a:gd name="T14" fmla="*/ 119 w 238"/>
                <a:gd name="T15" fmla="*/ 123 h 215"/>
                <a:gd name="T16" fmla="*/ 115 w 238"/>
                <a:gd name="T17" fmla="*/ 123 h 215"/>
                <a:gd name="T18" fmla="*/ 111 w 238"/>
                <a:gd name="T19" fmla="*/ 123 h 215"/>
                <a:gd name="T20" fmla="*/ 107 w 238"/>
                <a:gd name="T21" fmla="*/ 121 h 215"/>
                <a:gd name="T22" fmla="*/ 106 w 238"/>
                <a:gd name="T23" fmla="*/ 118 h 215"/>
                <a:gd name="T24" fmla="*/ 80 w 238"/>
                <a:gd name="T25" fmla="*/ 77 h 215"/>
                <a:gd name="T26" fmla="*/ 32 w 238"/>
                <a:gd name="T27" fmla="*/ 77 h 215"/>
                <a:gd name="T28" fmla="*/ 97 w 238"/>
                <a:gd name="T29" fmla="*/ 183 h 215"/>
                <a:gd name="T30" fmla="*/ 101 w 238"/>
                <a:gd name="T31" fmla="*/ 187 h 215"/>
                <a:gd name="T32" fmla="*/ 105 w 238"/>
                <a:gd name="T33" fmla="*/ 190 h 215"/>
                <a:gd name="T34" fmla="*/ 110 w 238"/>
                <a:gd name="T35" fmla="*/ 193 h 215"/>
                <a:gd name="T36" fmla="*/ 115 w 238"/>
                <a:gd name="T37" fmla="*/ 193 h 215"/>
                <a:gd name="T38" fmla="*/ 121 w 238"/>
                <a:gd name="T39" fmla="*/ 193 h 215"/>
                <a:gd name="T40" fmla="*/ 124 w 238"/>
                <a:gd name="T41" fmla="*/ 190 h 215"/>
                <a:gd name="T42" fmla="*/ 130 w 238"/>
                <a:gd name="T43" fmla="*/ 187 h 215"/>
                <a:gd name="T44" fmla="*/ 132 w 238"/>
                <a:gd name="T45" fmla="*/ 183 h 215"/>
                <a:gd name="T46" fmla="*/ 213 w 238"/>
                <a:gd name="T47" fmla="*/ 54 h 215"/>
                <a:gd name="T48" fmla="*/ 216 w 238"/>
                <a:gd name="T49" fmla="*/ 49 h 215"/>
                <a:gd name="T50" fmla="*/ 216 w 238"/>
                <a:gd name="T51" fmla="*/ 43 h 215"/>
                <a:gd name="T52" fmla="*/ 216 w 238"/>
                <a:gd name="T53" fmla="*/ 38 h 215"/>
                <a:gd name="T54" fmla="*/ 213 w 238"/>
                <a:gd name="T55" fmla="*/ 33 h 215"/>
                <a:gd name="T56" fmla="*/ 211 w 238"/>
                <a:gd name="T57" fmla="*/ 29 h 215"/>
                <a:gd name="T58" fmla="*/ 207 w 238"/>
                <a:gd name="T59" fmla="*/ 25 h 215"/>
                <a:gd name="T60" fmla="*/ 202 w 238"/>
                <a:gd name="T61" fmla="*/ 22 h 215"/>
                <a:gd name="T62" fmla="*/ 196 w 238"/>
                <a:gd name="T63" fmla="*/ 22 h 215"/>
                <a:gd name="T64" fmla="*/ 196 w 238"/>
                <a:gd name="T65" fmla="*/ 0 h 215"/>
                <a:gd name="T66" fmla="*/ 208 w 238"/>
                <a:gd name="T67" fmla="*/ 1 h 215"/>
                <a:gd name="T68" fmla="*/ 219 w 238"/>
                <a:gd name="T69" fmla="*/ 7 h 215"/>
                <a:gd name="T70" fmla="*/ 231 w 238"/>
                <a:gd name="T71" fmla="*/ 18 h 215"/>
                <a:gd name="T72" fmla="*/ 237 w 238"/>
                <a:gd name="T73" fmla="*/ 33 h 215"/>
                <a:gd name="T74" fmla="*/ 238 w 238"/>
                <a:gd name="T75" fmla="*/ 50 h 215"/>
                <a:gd name="T76" fmla="*/ 232 w 238"/>
                <a:gd name="T77" fmla="*/ 66 h 215"/>
                <a:gd name="T78" fmla="*/ 152 w 238"/>
                <a:gd name="T79" fmla="*/ 195 h 215"/>
                <a:gd name="T80" fmla="*/ 141 w 238"/>
                <a:gd name="T81" fmla="*/ 206 h 215"/>
                <a:gd name="T82" fmla="*/ 130 w 238"/>
                <a:gd name="T83" fmla="*/ 212 h 215"/>
                <a:gd name="T84" fmla="*/ 115 w 238"/>
                <a:gd name="T85" fmla="*/ 215 h 215"/>
                <a:gd name="T86" fmla="*/ 101 w 238"/>
                <a:gd name="T87" fmla="*/ 212 h 215"/>
                <a:gd name="T88" fmla="*/ 88 w 238"/>
                <a:gd name="T89" fmla="*/ 206 h 215"/>
                <a:gd name="T90" fmla="*/ 79 w 238"/>
                <a:gd name="T91" fmla="*/ 195 h 215"/>
                <a:gd name="T92" fmla="*/ 1 w 238"/>
                <a:gd name="T93" fmla="*/ 72 h 215"/>
                <a:gd name="T94" fmla="*/ 0 w 238"/>
                <a:gd name="T95" fmla="*/ 68 h 215"/>
                <a:gd name="T96" fmla="*/ 0 w 238"/>
                <a:gd name="T97" fmla="*/ 64 h 215"/>
                <a:gd name="T98" fmla="*/ 1 w 238"/>
                <a:gd name="T99" fmla="*/ 60 h 215"/>
                <a:gd name="T100" fmla="*/ 4 w 238"/>
                <a:gd name="T101" fmla="*/ 58 h 215"/>
                <a:gd name="T102" fmla="*/ 8 w 238"/>
                <a:gd name="T103" fmla="*/ 55 h 215"/>
                <a:gd name="T104" fmla="*/ 11 w 238"/>
                <a:gd name="T105" fmla="*/ 55 h 215"/>
                <a:gd name="T106" fmla="*/ 87 w 238"/>
                <a:gd name="T107" fmla="*/ 55 h 215"/>
                <a:gd name="T108" fmla="*/ 90 w 238"/>
                <a:gd name="T109" fmla="*/ 55 h 215"/>
                <a:gd name="T110" fmla="*/ 93 w 238"/>
                <a:gd name="T111" fmla="*/ 58 h 215"/>
                <a:gd name="T112" fmla="*/ 96 w 238"/>
                <a:gd name="T113" fmla="*/ 60 h 215"/>
                <a:gd name="T114" fmla="*/ 115 w 238"/>
                <a:gd name="T115" fmla="*/ 92 h 215"/>
                <a:gd name="T116" fmla="*/ 160 w 238"/>
                <a:gd name="T117" fmla="*/ 20 h 215"/>
                <a:gd name="T118" fmla="*/ 169 w 238"/>
                <a:gd name="T119" fmla="*/ 9 h 215"/>
                <a:gd name="T120" fmla="*/ 182 w 238"/>
                <a:gd name="T121" fmla="*/ 3 h 215"/>
                <a:gd name="T122" fmla="*/ 196 w 238"/>
                <a:gd name="T12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8" h="215">
                  <a:moveTo>
                    <a:pt x="196" y="22"/>
                  </a:moveTo>
                  <a:lnTo>
                    <a:pt x="191" y="22"/>
                  </a:lnTo>
                  <a:lnTo>
                    <a:pt x="186" y="25"/>
                  </a:lnTo>
                  <a:lnTo>
                    <a:pt x="182" y="28"/>
                  </a:lnTo>
                  <a:lnTo>
                    <a:pt x="178" y="32"/>
                  </a:lnTo>
                  <a:lnTo>
                    <a:pt x="124" y="118"/>
                  </a:lnTo>
                  <a:lnTo>
                    <a:pt x="122" y="121"/>
                  </a:lnTo>
                  <a:lnTo>
                    <a:pt x="119" y="123"/>
                  </a:lnTo>
                  <a:lnTo>
                    <a:pt x="115" y="123"/>
                  </a:lnTo>
                  <a:lnTo>
                    <a:pt x="111" y="123"/>
                  </a:lnTo>
                  <a:lnTo>
                    <a:pt x="107" y="121"/>
                  </a:lnTo>
                  <a:lnTo>
                    <a:pt x="106" y="118"/>
                  </a:lnTo>
                  <a:lnTo>
                    <a:pt x="80" y="77"/>
                  </a:lnTo>
                  <a:lnTo>
                    <a:pt x="32" y="77"/>
                  </a:lnTo>
                  <a:lnTo>
                    <a:pt x="97" y="183"/>
                  </a:lnTo>
                  <a:lnTo>
                    <a:pt x="101" y="187"/>
                  </a:lnTo>
                  <a:lnTo>
                    <a:pt x="105" y="190"/>
                  </a:lnTo>
                  <a:lnTo>
                    <a:pt x="110" y="193"/>
                  </a:lnTo>
                  <a:lnTo>
                    <a:pt x="115" y="193"/>
                  </a:lnTo>
                  <a:lnTo>
                    <a:pt x="121" y="193"/>
                  </a:lnTo>
                  <a:lnTo>
                    <a:pt x="124" y="190"/>
                  </a:lnTo>
                  <a:lnTo>
                    <a:pt x="130" y="187"/>
                  </a:lnTo>
                  <a:lnTo>
                    <a:pt x="132" y="183"/>
                  </a:lnTo>
                  <a:lnTo>
                    <a:pt x="213" y="54"/>
                  </a:lnTo>
                  <a:lnTo>
                    <a:pt x="216" y="49"/>
                  </a:lnTo>
                  <a:lnTo>
                    <a:pt x="216" y="43"/>
                  </a:lnTo>
                  <a:lnTo>
                    <a:pt x="216" y="38"/>
                  </a:lnTo>
                  <a:lnTo>
                    <a:pt x="213" y="33"/>
                  </a:lnTo>
                  <a:lnTo>
                    <a:pt x="211" y="29"/>
                  </a:lnTo>
                  <a:lnTo>
                    <a:pt x="207" y="25"/>
                  </a:lnTo>
                  <a:lnTo>
                    <a:pt x="202" y="22"/>
                  </a:lnTo>
                  <a:lnTo>
                    <a:pt x="196" y="22"/>
                  </a:lnTo>
                  <a:close/>
                  <a:moveTo>
                    <a:pt x="196" y="0"/>
                  </a:moveTo>
                  <a:lnTo>
                    <a:pt x="208" y="1"/>
                  </a:lnTo>
                  <a:lnTo>
                    <a:pt x="219" y="7"/>
                  </a:lnTo>
                  <a:lnTo>
                    <a:pt x="231" y="18"/>
                  </a:lnTo>
                  <a:lnTo>
                    <a:pt x="237" y="33"/>
                  </a:lnTo>
                  <a:lnTo>
                    <a:pt x="238" y="50"/>
                  </a:lnTo>
                  <a:lnTo>
                    <a:pt x="232" y="66"/>
                  </a:lnTo>
                  <a:lnTo>
                    <a:pt x="152" y="195"/>
                  </a:lnTo>
                  <a:lnTo>
                    <a:pt x="141" y="206"/>
                  </a:lnTo>
                  <a:lnTo>
                    <a:pt x="130" y="212"/>
                  </a:lnTo>
                  <a:lnTo>
                    <a:pt x="115" y="215"/>
                  </a:lnTo>
                  <a:lnTo>
                    <a:pt x="101" y="212"/>
                  </a:lnTo>
                  <a:lnTo>
                    <a:pt x="88" y="206"/>
                  </a:lnTo>
                  <a:lnTo>
                    <a:pt x="79" y="195"/>
                  </a:lnTo>
                  <a:lnTo>
                    <a:pt x="1" y="72"/>
                  </a:lnTo>
                  <a:lnTo>
                    <a:pt x="0" y="68"/>
                  </a:lnTo>
                  <a:lnTo>
                    <a:pt x="0" y="64"/>
                  </a:lnTo>
                  <a:lnTo>
                    <a:pt x="1" y="60"/>
                  </a:lnTo>
                  <a:lnTo>
                    <a:pt x="4" y="58"/>
                  </a:lnTo>
                  <a:lnTo>
                    <a:pt x="8" y="55"/>
                  </a:lnTo>
                  <a:lnTo>
                    <a:pt x="11" y="55"/>
                  </a:lnTo>
                  <a:lnTo>
                    <a:pt x="87" y="55"/>
                  </a:lnTo>
                  <a:lnTo>
                    <a:pt x="90" y="55"/>
                  </a:lnTo>
                  <a:lnTo>
                    <a:pt x="93" y="58"/>
                  </a:lnTo>
                  <a:lnTo>
                    <a:pt x="96" y="60"/>
                  </a:lnTo>
                  <a:lnTo>
                    <a:pt x="115" y="92"/>
                  </a:lnTo>
                  <a:lnTo>
                    <a:pt x="160" y="20"/>
                  </a:lnTo>
                  <a:lnTo>
                    <a:pt x="169" y="9"/>
                  </a:lnTo>
                  <a:lnTo>
                    <a:pt x="182" y="3"/>
                  </a:lnTo>
                  <a:lnTo>
                    <a:pt x="1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Freeform 8314"/>
            <p:cNvSpPr>
              <a:spLocks/>
            </p:cNvSpPr>
            <p:nvPr/>
          </p:nvSpPr>
          <p:spPr bwMode="auto">
            <a:xfrm>
              <a:off x="1471142" y="2380133"/>
              <a:ext cx="16987" cy="16592"/>
            </a:xfrm>
            <a:custGeom>
              <a:avLst/>
              <a:gdLst>
                <a:gd name="T0" fmla="*/ 21 w 43"/>
                <a:gd name="T1" fmla="*/ 0 h 42"/>
                <a:gd name="T2" fmla="*/ 33 w 43"/>
                <a:gd name="T3" fmla="*/ 3 h 42"/>
                <a:gd name="T4" fmla="*/ 39 w 43"/>
                <a:gd name="T5" fmla="*/ 11 h 42"/>
                <a:gd name="T6" fmla="*/ 43 w 43"/>
                <a:gd name="T7" fmla="*/ 21 h 42"/>
                <a:gd name="T8" fmla="*/ 39 w 43"/>
                <a:gd name="T9" fmla="*/ 32 h 42"/>
                <a:gd name="T10" fmla="*/ 33 w 43"/>
                <a:gd name="T11" fmla="*/ 39 h 42"/>
                <a:gd name="T12" fmla="*/ 21 w 43"/>
                <a:gd name="T13" fmla="*/ 42 h 42"/>
                <a:gd name="T14" fmla="*/ 11 w 43"/>
                <a:gd name="T15" fmla="*/ 39 h 42"/>
                <a:gd name="T16" fmla="*/ 4 w 43"/>
                <a:gd name="T17" fmla="*/ 32 h 42"/>
                <a:gd name="T18" fmla="*/ 0 w 43"/>
                <a:gd name="T19" fmla="*/ 21 h 42"/>
                <a:gd name="T20" fmla="*/ 4 w 43"/>
                <a:gd name="T21" fmla="*/ 11 h 42"/>
                <a:gd name="T22" fmla="*/ 11 w 43"/>
                <a:gd name="T23" fmla="*/ 3 h 42"/>
                <a:gd name="T24" fmla="*/ 21 w 43"/>
                <a:gd name="T2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2">
                  <a:moveTo>
                    <a:pt x="21" y="0"/>
                  </a:moveTo>
                  <a:lnTo>
                    <a:pt x="33" y="3"/>
                  </a:lnTo>
                  <a:lnTo>
                    <a:pt x="39" y="11"/>
                  </a:lnTo>
                  <a:lnTo>
                    <a:pt x="43" y="21"/>
                  </a:lnTo>
                  <a:lnTo>
                    <a:pt x="39" y="32"/>
                  </a:lnTo>
                  <a:lnTo>
                    <a:pt x="33" y="39"/>
                  </a:lnTo>
                  <a:lnTo>
                    <a:pt x="21" y="42"/>
                  </a:lnTo>
                  <a:lnTo>
                    <a:pt x="11" y="39"/>
                  </a:lnTo>
                  <a:lnTo>
                    <a:pt x="4" y="32"/>
                  </a:lnTo>
                  <a:lnTo>
                    <a:pt x="0" y="21"/>
                  </a:lnTo>
                  <a:lnTo>
                    <a:pt x="4" y="11"/>
                  </a:lnTo>
                  <a:lnTo>
                    <a:pt x="11" y="3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8315"/>
            <p:cNvSpPr>
              <a:spLocks/>
            </p:cNvSpPr>
            <p:nvPr/>
          </p:nvSpPr>
          <p:spPr bwMode="auto">
            <a:xfrm>
              <a:off x="1502745" y="2383688"/>
              <a:ext cx="99157" cy="9086"/>
            </a:xfrm>
            <a:custGeom>
              <a:avLst/>
              <a:gdLst>
                <a:gd name="T0" fmla="*/ 12 w 251"/>
                <a:gd name="T1" fmla="*/ 0 h 23"/>
                <a:gd name="T2" fmla="*/ 241 w 251"/>
                <a:gd name="T3" fmla="*/ 0 h 23"/>
                <a:gd name="T4" fmla="*/ 245 w 251"/>
                <a:gd name="T5" fmla="*/ 2 h 23"/>
                <a:gd name="T6" fmla="*/ 249 w 251"/>
                <a:gd name="T7" fmla="*/ 4 h 23"/>
                <a:gd name="T8" fmla="*/ 250 w 251"/>
                <a:gd name="T9" fmla="*/ 8 h 23"/>
                <a:gd name="T10" fmla="*/ 251 w 251"/>
                <a:gd name="T11" fmla="*/ 12 h 23"/>
                <a:gd name="T12" fmla="*/ 250 w 251"/>
                <a:gd name="T13" fmla="*/ 16 h 23"/>
                <a:gd name="T14" fmla="*/ 249 w 251"/>
                <a:gd name="T15" fmla="*/ 20 h 23"/>
                <a:gd name="T16" fmla="*/ 245 w 251"/>
                <a:gd name="T17" fmla="*/ 23 h 23"/>
                <a:gd name="T18" fmla="*/ 241 w 251"/>
                <a:gd name="T19" fmla="*/ 23 h 23"/>
                <a:gd name="T20" fmla="*/ 12 w 251"/>
                <a:gd name="T21" fmla="*/ 23 h 23"/>
                <a:gd name="T22" fmla="*/ 8 w 251"/>
                <a:gd name="T23" fmla="*/ 23 h 23"/>
                <a:gd name="T24" fmla="*/ 4 w 251"/>
                <a:gd name="T25" fmla="*/ 20 h 23"/>
                <a:gd name="T26" fmla="*/ 1 w 251"/>
                <a:gd name="T27" fmla="*/ 16 h 23"/>
                <a:gd name="T28" fmla="*/ 0 w 251"/>
                <a:gd name="T29" fmla="*/ 12 h 23"/>
                <a:gd name="T30" fmla="*/ 1 w 251"/>
                <a:gd name="T31" fmla="*/ 8 h 23"/>
                <a:gd name="T32" fmla="*/ 4 w 251"/>
                <a:gd name="T33" fmla="*/ 4 h 23"/>
                <a:gd name="T34" fmla="*/ 8 w 251"/>
                <a:gd name="T35" fmla="*/ 2 h 23"/>
                <a:gd name="T36" fmla="*/ 12 w 251"/>
                <a:gd name="T3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1" h="23">
                  <a:moveTo>
                    <a:pt x="12" y="0"/>
                  </a:moveTo>
                  <a:lnTo>
                    <a:pt x="241" y="0"/>
                  </a:lnTo>
                  <a:lnTo>
                    <a:pt x="245" y="2"/>
                  </a:lnTo>
                  <a:lnTo>
                    <a:pt x="249" y="4"/>
                  </a:lnTo>
                  <a:lnTo>
                    <a:pt x="250" y="8"/>
                  </a:lnTo>
                  <a:lnTo>
                    <a:pt x="251" y="12"/>
                  </a:lnTo>
                  <a:lnTo>
                    <a:pt x="250" y="16"/>
                  </a:lnTo>
                  <a:lnTo>
                    <a:pt x="249" y="20"/>
                  </a:lnTo>
                  <a:lnTo>
                    <a:pt x="245" y="23"/>
                  </a:lnTo>
                  <a:lnTo>
                    <a:pt x="241" y="23"/>
                  </a:lnTo>
                  <a:lnTo>
                    <a:pt x="12" y="23"/>
                  </a:lnTo>
                  <a:lnTo>
                    <a:pt x="8" y="23"/>
                  </a:lnTo>
                  <a:lnTo>
                    <a:pt x="4" y="20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Freeform 8316"/>
            <p:cNvSpPr>
              <a:spLocks/>
            </p:cNvSpPr>
            <p:nvPr/>
          </p:nvSpPr>
          <p:spPr bwMode="auto">
            <a:xfrm>
              <a:off x="1471142" y="2412132"/>
              <a:ext cx="16987" cy="16592"/>
            </a:xfrm>
            <a:custGeom>
              <a:avLst/>
              <a:gdLst>
                <a:gd name="T0" fmla="*/ 21 w 43"/>
                <a:gd name="T1" fmla="*/ 0 h 42"/>
                <a:gd name="T2" fmla="*/ 33 w 43"/>
                <a:gd name="T3" fmla="*/ 3 h 42"/>
                <a:gd name="T4" fmla="*/ 39 w 43"/>
                <a:gd name="T5" fmla="*/ 11 h 42"/>
                <a:gd name="T6" fmla="*/ 43 w 43"/>
                <a:gd name="T7" fmla="*/ 21 h 42"/>
                <a:gd name="T8" fmla="*/ 39 w 43"/>
                <a:gd name="T9" fmla="*/ 32 h 42"/>
                <a:gd name="T10" fmla="*/ 33 w 43"/>
                <a:gd name="T11" fmla="*/ 40 h 42"/>
                <a:gd name="T12" fmla="*/ 21 w 43"/>
                <a:gd name="T13" fmla="*/ 42 h 42"/>
                <a:gd name="T14" fmla="*/ 11 w 43"/>
                <a:gd name="T15" fmla="*/ 40 h 42"/>
                <a:gd name="T16" fmla="*/ 4 w 43"/>
                <a:gd name="T17" fmla="*/ 32 h 42"/>
                <a:gd name="T18" fmla="*/ 0 w 43"/>
                <a:gd name="T19" fmla="*/ 21 h 42"/>
                <a:gd name="T20" fmla="*/ 4 w 43"/>
                <a:gd name="T21" fmla="*/ 11 h 42"/>
                <a:gd name="T22" fmla="*/ 11 w 43"/>
                <a:gd name="T23" fmla="*/ 3 h 42"/>
                <a:gd name="T24" fmla="*/ 21 w 43"/>
                <a:gd name="T2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2">
                  <a:moveTo>
                    <a:pt x="21" y="0"/>
                  </a:moveTo>
                  <a:lnTo>
                    <a:pt x="33" y="3"/>
                  </a:lnTo>
                  <a:lnTo>
                    <a:pt x="39" y="11"/>
                  </a:lnTo>
                  <a:lnTo>
                    <a:pt x="43" y="21"/>
                  </a:lnTo>
                  <a:lnTo>
                    <a:pt x="39" y="32"/>
                  </a:lnTo>
                  <a:lnTo>
                    <a:pt x="33" y="40"/>
                  </a:lnTo>
                  <a:lnTo>
                    <a:pt x="21" y="42"/>
                  </a:lnTo>
                  <a:lnTo>
                    <a:pt x="11" y="40"/>
                  </a:lnTo>
                  <a:lnTo>
                    <a:pt x="4" y="32"/>
                  </a:lnTo>
                  <a:lnTo>
                    <a:pt x="0" y="21"/>
                  </a:lnTo>
                  <a:lnTo>
                    <a:pt x="4" y="11"/>
                  </a:lnTo>
                  <a:lnTo>
                    <a:pt x="11" y="3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Freeform 8317"/>
            <p:cNvSpPr>
              <a:spLocks/>
            </p:cNvSpPr>
            <p:nvPr/>
          </p:nvSpPr>
          <p:spPr bwMode="auto">
            <a:xfrm>
              <a:off x="1502745" y="2416477"/>
              <a:ext cx="99157" cy="8691"/>
            </a:xfrm>
            <a:custGeom>
              <a:avLst/>
              <a:gdLst>
                <a:gd name="T0" fmla="*/ 12 w 251"/>
                <a:gd name="T1" fmla="*/ 0 h 22"/>
                <a:gd name="T2" fmla="*/ 241 w 251"/>
                <a:gd name="T3" fmla="*/ 0 h 22"/>
                <a:gd name="T4" fmla="*/ 245 w 251"/>
                <a:gd name="T5" fmla="*/ 0 h 22"/>
                <a:gd name="T6" fmla="*/ 249 w 251"/>
                <a:gd name="T7" fmla="*/ 2 h 22"/>
                <a:gd name="T8" fmla="*/ 250 w 251"/>
                <a:gd name="T9" fmla="*/ 6 h 22"/>
                <a:gd name="T10" fmla="*/ 251 w 251"/>
                <a:gd name="T11" fmla="*/ 10 h 22"/>
                <a:gd name="T12" fmla="*/ 250 w 251"/>
                <a:gd name="T13" fmla="*/ 14 h 22"/>
                <a:gd name="T14" fmla="*/ 249 w 251"/>
                <a:gd name="T15" fmla="*/ 18 h 22"/>
                <a:gd name="T16" fmla="*/ 245 w 251"/>
                <a:gd name="T17" fmla="*/ 21 h 22"/>
                <a:gd name="T18" fmla="*/ 241 w 251"/>
                <a:gd name="T19" fmla="*/ 22 h 22"/>
                <a:gd name="T20" fmla="*/ 12 w 251"/>
                <a:gd name="T21" fmla="*/ 22 h 22"/>
                <a:gd name="T22" fmla="*/ 8 w 251"/>
                <a:gd name="T23" fmla="*/ 21 h 22"/>
                <a:gd name="T24" fmla="*/ 4 w 251"/>
                <a:gd name="T25" fmla="*/ 18 h 22"/>
                <a:gd name="T26" fmla="*/ 1 w 251"/>
                <a:gd name="T27" fmla="*/ 14 h 22"/>
                <a:gd name="T28" fmla="*/ 0 w 251"/>
                <a:gd name="T29" fmla="*/ 10 h 22"/>
                <a:gd name="T30" fmla="*/ 1 w 251"/>
                <a:gd name="T31" fmla="*/ 6 h 22"/>
                <a:gd name="T32" fmla="*/ 4 w 251"/>
                <a:gd name="T33" fmla="*/ 2 h 22"/>
                <a:gd name="T34" fmla="*/ 8 w 251"/>
                <a:gd name="T35" fmla="*/ 0 h 22"/>
                <a:gd name="T36" fmla="*/ 12 w 251"/>
                <a:gd name="T3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1" h="22">
                  <a:moveTo>
                    <a:pt x="12" y="0"/>
                  </a:moveTo>
                  <a:lnTo>
                    <a:pt x="241" y="0"/>
                  </a:lnTo>
                  <a:lnTo>
                    <a:pt x="245" y="0"/>
                  </a:lnTo>
                  <a:lnTo>
                    <a:pt x="249" y="2"/>
                  </a:lnTo>
                  <a:lnTo>
                    <a:pt x="250" y="6"/>
                  </a:lnTo>
                  <a:lnTo>
                    <a:pt x="251" y="10"/>
                  </a:lnTo>
                  <a:lnTo>
                    <a:pt x="250" y="14"/>
                  </a:lnTo>
                  <a:lnTo>
                    <a:pt x="249" y="18"/>
                  </a:lnTo>
                  <a:lnTo>
                    <a:pt x="245" y="21"/>
                  </a:lnTo>
                  <a:lnTo>
                    <a:pt x="241" y="22"/>
                  </a:lnTo>
                  <a:lnTo>
                    <a:pt x="12" y="22"/>
                  </a:lnTo>
                  <a:lnTo>
                    <a:pt x="8" y="21"/>
                  </a:lnTo>
                  <a:lnTo>
                    <a:pt x="4" y="18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1" y="6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Freeform 8318"/>
            <p:cNvSpPr>
              <a:spLocks/>
            </p:cNvSpPr>
            <p:nvPr/>
          </p:nvSpPr>
          <p:spPr bwMode="auto">
            <a:xfrm>
              <a:off x="1471142" y="2444525"/>
              <a:ext cx="16987" cy="16197"/>
            </a:xfrm>
            <a:custGeom>
              <a:avLst/>
              <a:gdLst>
                <a:gd name="T0" fmla="*/ 21 w 43"/>
                <a:gd name="T1" fmla="*/ 0 h 41"/>
                <a:gd name="T2" fmla="*/ 33 w 43"/>
                <a:gd name="T3" fmla="*/ 2 h 41"/>
                <a:gd name="T4" fmla="*/ 39 w 43"/>
                <a:gd name="T5" fmla="*/ 10 h 41"/>
                <a:gd name="T6" fmla="*/ 43 w 43"/>
                <a:gd name="T7" fmla="*/ 20 h 41"/>
                <a:gd name="T8" fmla="*/ 39 w 43"/>
                <a:gd name="T9" fmla="*/ 31 h 41"/>
                <a:gd name="T10" fmla="*/ 33 w 43"/>
                <a:gd name="T11" fmla="*/ 39 h 41"/>
                <a:gd name="T12" fmla="*/ 21 w 43"/>
                <a:gd name="T13" fmla="*/ 41 h 41"/>
                <a:gd name="T14" fmla="*/ 11 w 43"/>
                <a:gd name="T15" fmla="*/ 39 h 41"/>
                <a:gd name="T16" fmla="*/ 4 w 43"/>
                <a:gd name="T17" fmla="*/ 31 h 41"/>
                <a:gd name="T18" fmla="*/ 0 w 43"/>
                <a:gd name="T19" fmla="*/ 20 h 41"/>
                <a:gd name="T20" fmla="*/ 4 w 43"/>
                <a:gd name="T21" fmla="*/ 10 h 41"/>
                <a:gd name="T22" fmla="*/ 11 w 43"/>
                <a:gd name="T23" fmla="*/ 2 h 41"/>
                <a:gd name="T24" fmla="*/ 21 w 43"/>
                <a:gd name="T2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1">
                  <a:moveTo>
                    <a:pt x="21" y="0"/>
                  </a:moveTo>
                  <a:lnTo>
                    <a:pt x="33" y="2"/>
                  </a:lnTo>
                  <a:lnTo>
                    <a:pt x="39" y="10"/>
                  </a:lnTo>
                  <a:lnTo>
                    <a:pt x="43" y="20"/>
                  </a:lnTo>
                  <a:lnTo>
                    <a:pt x="39" y="31"/>
                  </a:lnTo>
                  <a:lnTo>
                    <a:pt x="33" y="39"/>
                  </a:lnTo>
                  <a:lnTo>
                    <a:pt x="21" y="41"/>
                  </a:lnTo>
                  <a:lnTo>
                    <a:pt x="11" y="39"/>
                  </a:lnTo>
                  <a:lnTo>
                    <a:pt x="4" y="31"/>
                  </a:lnTo>
                  <a:lnTo>
                    <a:pt x="0" y="20"/>
                  </a:lnTo>
                  <a:lnTo>
                    <a:pt x="4" y="10"/>
                  </a:lnTo>
                  <a:lnTo>
                    <a:pt x="11" y="2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Freeform 8319"/>
            <p:cNvSpPr>
              <a:spLocks/>
            </p:cNvSpPr>
            <p:nvPr/>
          </p:nvSpPr>
          <p:spPr bwMode="auto">
            <a:xfrm>
              <a:off x="1502745" y="2448476"/>
              <a:ext cx="99157" cy="8691"/>
            </a:xfrm>
            <a:custGeom>
              <a:avLst/>
              <a:gdLst>
                <a:gd name="T0" fmla="*/ 12 w 251"/>
                <a:gd name="T1" fmla="*/ 0 h 22"/>
                <a:gd name="T2" fmla="*/ 241 w 251"/>
                <a:gd name="T3" fmla="*/ 0 h 22"/>
                <a:gd name="T4" fmla="*/ 245 w 251"/>
                <a:gd name="T5" fmla="*/ 0 h 22"/>
                <a:gd name="T6" fmla="*/ 249 w 251"/>
                <a:gd name="T7" fmla="*/ 3 h 22"/>
                <a:gd name="T8" fmla="*/ 250 w 251"/>
                <a:gd name="T9" fmla="*/ 7 h 22"/>
                <a:gd name="T10" fmla="*/ 251 w 251"/>
                <a:gd name="T11" fmla="*/ 10 h 22"/>
                <a:gd name="T12" fmla="*/ 250 w 251"/>
                <a:gd name="T13" fmla="*/ 14 h 22"/>
                <a:gd name="T14" fmla="*/ 249 w 251"/>
                <a:gd name="T15" fmla="*/ 18 h 22"/>
                <a:gd name="T16" fmla="*/ 245 w 251"/>
                <a:gd name="T17" fmla="*/ 21 h 22"/>
                <a:gd name="T18" fmla="*/ 241 w 251"/>
                <a:gd name="T19" fmla="*/ 22 h 22"/>
                <a:gd name="T20" fmla="*/ 12 w 251"/>
                <a:gd name="T21" fmla="*/ 22 h 22"/>
                <a:gd name="T22" fmla="*/ 8 w 251"/>
                <a:gd name="T23" fmla="*/ 21 h 22"/>
                <a:gd name="T24" fmla="*/ 4 w 251"/>
                <a:gd name="T25" fmla="*/ 18 h 22"/>
                <a:gd name="T26" fmla="*/ 1 w 251"/>
                <a:gd name="T27" fmla="*/ 14 h 22"/>
                <a:gd name="T28" fmla="*/ 0 w 251"/>
                <a:gd name="T29" fmla="*/ 10 h 22"/>
                <a:gd name="T30" fmla="*/ 1 w 251"/>
                <a:gd name="T31" fmla="*/ 7 h 22"/>
                <a:gd name="T32" fmla="*/ 4 w 251"/>
                <a:gd name="T33" fmla="*/ 3 h 22"/>
                <a:gd name="T34" fmla="*/ 8 w 251"/>
                <a:gd name="T35" fmla="*/ 0 h 22"/>
                <a:gd name="T36" fmla="*/ 12 w 251"/>
                <a:gd name="T3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1" h="22">
                  <a:moveTo>
                    <a:pt x="12" y="0"/>
                  </a:moveTo>
                  <a:lnTo>
                    <a:pt x="241" y="0"/>
                  </a:lnTo>
                  <a:lnTo>
                    <a:pt x="245" y="0"/>
                  </a:lnTo>
                  <a:lnTo>
                    <a:pt x="249" y="3"/>
                  </a:lnTo>
                  <a:lnTo>
                    <a:pt x="250" y="7"/>
                  </a:lnTo>
                  <a:lnTo>
                    <a:pt x="251" y="10"/>
                  </a:lnTo>
                  <a:lnTo>
                    <a:pt x="250" y="14"/>
                  </a:lnTo>
                  <a:lnTo>
                    <a:pt x="249" y="18"/>
                  </a:lnTo>
                  <a:lnTo>
                    <a:pt x="245" y="21"/>
                  </a:lnTo>
                  <a:lnTo>
                    <a:pt x="241" y="22"/>
                  </a:lnTo>
                  <a:lnTo>
                    <a:pt x="12" y="22"/>
                  </a:lnTo>
                  <a:lnTo>
                    <a:pt x="8" y="21"/>
                  </a:lnTo>
                  <a:lnTo>
                    <a:pt x="4" y="18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1" y="7"/>
                  </a:lnTo>
                  <a:lnTo>
                    <a:pt x="4" y="3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39" name="Prostokąt 38"/>
          <p:cNvSpPr/>
          <p:nvPr/>
        </p:nvSpPr>
        <p:spPr>
          <a:xfrm>
            <a:off x="1509179" y="5144044"/>
            <a:ext cx="7236996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33375">
              <a:spcBef>
                <a:spcPct val="0"/>
              </a:spcBef>
              <a:spcAft>
                <a:spcPct val="35000"/>
              </a:spcAft>
              <a:buClr>
                <a:srgbClr val="D7294D"/>
              </a:buClr>
            </a:pPr>
            <a:r>
              <a:rPr lang="pl-PL" sz="1600" b="1" dirty="0">
                <a:solidFill>
                  <a:srgbClr val="CF002B"/>
                </a:solidFill>
              </a:rPr>
              <a:t>Wysokość dofinansowania: </a:t>
            </a:r>
          </a:p>
          <a:p>
            <a:pPr defTabSz="333375">
              <a:spcBef>
                <a:spcPct val="0"/>
              </a:spcBef>
              <a:spcAft>
                <a:spcPct val="35000"/>
              </a:spcAft>
              <a:buClr>
                <a:srgbClr val="D7294D"/>
              </a:buClr>
            </a:pPr>
            <a:r>
              <a:rPr lang="pl-PL" sz="1200" b="1" dirty="0" smtClean="0">
                <a:solidFill>
                  <a:srgbClr val="545454"/>
                </a:solidFill>
              </a:rPr>
              <a:t>Do </a:t>
            </a:r>
            <a:r>
              <a:rPr lang="pl-PL" sz="1200" b="1" dirty="0">
                <a:solidFill>
                  <a:srgbClr val="545454"/>
                </a:solidFill>
              </a:rPr>
              <a:t>6 mln zł w formie premii technologicznej</a:t>
            </a:r>
            <a:r>
              <a:rPr lang="pl-PL" sz="1200" dirty="0">
                <a:solidFill>
                  <a:srgbClr val="545454"/>
                </a:solidFill>
              </a:rPr>
              <a:t> (dotacji) </a:t>
            </a:r>
            <a:r>
              <a:rPr lang="pl-PL" sz="1200" dirty="0" smtClean="0">
                <a:solidFill>
                  <a:srgbClr val="545454"/>
                </a:solidFill>
              </a:rPr>
              <a:t>przeznaczonej na </a:t>
            </a:r>
            <a:r>
              <a:rPr lang="pl-PL" sz="1200" dirty="0">
                <a:solidFill>
                  <a:srgbClr val="545454"/>
                </a:solidFill>
              </a:rPr>
              <a:t>spłatę kredytu technologicznego w banku </a:t>
            </a:r>
            <a:r>
              <a:rPr lang="pl-PL" sz="1200" dirty="0" smtClean="0">
                <a:solidFill>
                  <a:srgbClr val="545454"/>
                </a:solidFill>
              </a:rPr>
              <a:t>komercyjnym.</a:t>
            </a:r>
            <a:endParaRPr lang="pl-PL" sz="1200" dirty="0">
              <a:solidFill>
                <a:srgbClr val="545454"/>
              </a:solidFill>
            </a:endParaRPr>
          </a:p>
        </p:txBody>
      </p:sp>
      <p:grpSp>
        <p:nvGrpSpPr>
          <p:cNvPr id="42" name="Grupa 41"/>
          <p:cNvGrpSpPr/>
          <p:nvPr/>
        </p:nvGrpSpPr>
        <p:grpSpPr>
          <a:xfrm>
            <a:off x="715613" y="5330167"/>
            <a:ext cx="314325" cy="307181"/>
            <a:chOff x="16192500" y="1981200"/>
            <a:chExt cx="558800" cy="546100"/>
          </a:xfrm>
          <a:solidFill>
            <a:srgbClr val="CF002B"/>
          </a:solidFill>
        </p:grpSpPr>
        <p:sp>
          <p:nvSpPr>
            <p:cNvPr id="43" name="Freeform 166"/>
            <p:cNvSpPr>
              <a:spLocks noEditPoints="1"/>
            </p:cNvSpPr>
            <p:nvPr/>
          </p:nvSpPr>
          <p:spPr bwMode="auto">
            <a:xfrm>
              <a:off x="16246475" y="2057400"/>
              <a:ext cx="449263" cy="393700"/>
            </a:xfrm>
            <a:custGeom>
              <a:avLst/>
              <a:gdLst>
                <a:gd name="T0" fmla="*/ 262 w 283"/>
                <a:gd name="T1" fmla="*/ 248 h 248"/>
                <a:gd name="T2" fmla="*/ 22 w 283"/>
                <a:gd name="T3" fmla="*/ 248 h 248"/>
                <a:gd name="T4" fmla="*/ 18 w 283"/>
                <a:gd name="T5" fmla="*/ 248 h 248"/>
                <a:gd name="T6" fmla="*/ 13 w 283"/>
                <a:gd name="T7" fmla="*/ 246 h 248"/>
                <a:gd name="T8" fmla="*/ 9 w 283"/>
                <a:gd name="T9" fmla="*/ 244 h 248"/>
                <a:gd name="T10" fmla="*/ 6 w 283"/>
                <a:gd name="T11" fmla="*/ 240 h 248"/>
                <a:gd name="T12" fmla="*/ 1 w 283"/>
                <a:gd name="T13" fmla="*/ 232 h 248"/>
                <a:gd name="T14" fmla="*/ 0 w 283"/>
                <a:gd name="T15" fmla="*/ 223 h 248"/>
                <a:gd name="T16" fmla="*/ 36 w 283"/>
                <a:gd name="T17" fmla="*/ 22 h 248"/>
                <a:gd name="T18" fmla="*/ 40 w 283"/>
                <a:gd name="T19" fmla="*/ 11 h 248"/>
                <a:gd name="T20" fmla="*/ 50 w 283"/>
                <a:gd name="T21" fmla="*/ 3 h 248"/>
                <a:gd name="T22" fmla="*/ 62 w 283"/>
                <a:gd name="T23" fmla="*/ 0 h 248"/>
                <a:gd name="T24" fmla="*/ 222 w 283"/>
                <a:gd name="T25" fmla="*/ 0 h 248"/>
                <a:gd name="T26" fmla="*/ 234 w 283"/>
                <a:gd name="T27" fmla="*/ 3 h 248"/>
                <a:gd name="T28" fmla="*/ 244 w 283"/>
                <a:gd name="T29" fmla="*/ 11 h 248"/>
                <a:gd name="T30" fmla="*/ 249 w 283"/>
                <a:gd name="T31" fmla="*/ 22 h 248"/>
                <a:gd name="T32" fmla="*/ 283 w 283"/>
                <a:gd name="T33" fmla="*/ 223 h 248"/>
                <a:gd name="T34" fmla="*/ 282 w 283"/>
                <a:gd name="T35" fmla="*/ 232 h 248"/>
                <a:gd name="T36" fmla="*/ 279 w 283"/>
                <a:gd name="T37" fmla="*/ 240 h 248"/>
                <a:gd name="T38" fmla="*/ 275 w 283"/>
                <a:gd name="T39" fmla="*/ 244 h 248"/>
                <a:gd name="T40" fmla="*/ 272 w 283"/>
                <a:gd name="T41" fmla="*/ 246 h 248"/>
                <a:gd name="T42" fmla="*/ 267 w 283"/>
                <a:gd name="T43" fmla="*/ 248 h 248"/>
                <a:gd name="T44" fmla="*/ 262 w 283"/>
                <a:gd name="T45" fmla="*/ 248 h 248"/>
                <a:gd name="T46" fmla="*/ 62 w 283"/>
                <a:gd name="T47" fmla="*/ 16 h 248"/>
                <a:gd name="T48" fmla="*/ 58 w 283"/>
                <a:gd name="T49" fmla="*/ 17 h 248"/>
                <a:gd name="T50" fmla="*/ 55 w 283"/>
                <a:gd name="T51" fmla="*/ 19 h 248"/>
                <a:gd name="T52" fmla="*/ 52 w 283"/>
                <a:gd name="T53" fmla="*/ 22 h 248"/>
                <a:gd name="T54" fmla="*/ 51 w 283"/>
                <a:gd name="T55" fmla="*/ 25 h 248"/>
                <a:gd name="T56" fmla="*/ 17 w 283"/>
                <a:gd name="T57" fmla="*/ 225 h 248"/>
                <a:gd name="T58" fmla="*/ 17 w 283"/>
                <a:gd name="T59" fmla="*/ 229 h 248"/>
                <a:gd name="T60" fmla="*/ 18 w 283"/>
                <a:gd name="T61" fmla="*/ 230 h 248"/>
                <a:gd name="T62" fmla="*/ 20 w 283"/>
                <a:gd name="T63" fmla="*/ 232 h 248"/>
                <a:gd name="T64" fmla="*/ 22 w 283"/>
                <a:gd name="T65" fmla="*/ 232 h 248"/>
                <a:gd name="T66" fmla="*/ 262 w 283"/>
                <a:gd name="T67" fmla="*/ 232 h 248"/>
                <a:gd name="T68" fmla="*/ 264 w 283"/>
                <a:gd name="T69" fmla="*/ 232 h 248"/>
                <a:gd name="T70" fmla="*/ 266 w 283"/>
                <a:gd name="T71" fmla="*/ 230 h 248"/>
                <a:gd name="T72" fmla="*/ 267 w 283"/>
                <a:gd name="T73" fmla="*/ 229 h 248"/>
                <a:gd name="T74" fmla="*/ 267 w 283"/>
                <a:gd name="T75" fmla="*/ 225 h 248"/>
                <a:gd name="T76" fmla="*/ 233 w 283"/>
                <a:gd name="T77" fmla="*/ 25 h 248"/>
                <a:gd name="T78" fmla="*/ 232 w 283"/>
                <a:gd name="T79" fmla="*/ 22 h 248"/>
                <a:gd name="T80" fmla="*/ 229 w 283"/>
                <a:gd name="T81" fmla="*/ 19 h 248"/>
                <a:gd name="T82" fmla="*/ 225 w 283"/>
                <a:gd name="T83" fmla="*/ 17 h 248"/>
                <a:gd name="T84" fmla="*/ 222 w 283"/>
                <a:gd name="T85" fmla="*/ 16 h 248"/>
                <a:gd name="T86" fmla="*/ 62 w 283"/>
                <a:gd name="T87" fmla="*/ 16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3" h="248">
                  <a:moveTo>
                    <a:pt x="262" y="248"/>
                  </a:moveTo>
                  <a:lnTo>
                    <a:pt x="22" y="248"/>
                  </a:lnTo>
                  <a:lnTo>
                    <a:pt x="18" y="248"/>
                  </a:lnTo>
                  <a:lnTo>
                    <a:pt x="13" y="246"/>
                  </a:lnTo>
                  <a:lnTo>
                    <a:pt x="9" y="244"/>
                  </a:lnTo>
                  <a:lnTo>
                    <a:pt x="6" y="240"/>
                  </a:lnTo>
                  <a:lnTo>
                    <a:pt x="1" y="232"/>
                  </a:lnTo>
                  <a:lnTo>
                    <a:pt x="0" y="223"/>
                  </a:lnTo>
                  <a:lnTo>
                    <a:pt x="36" y="22"/>
                  </a:lnTo>
                  <a:lnTo>
                    <a:pt x="40" y="11"/>
                  </a:lnTo>
                  <a:lnTo>
                    <a:pt x="50" y="3"/>
                  </a:lnTo>
                  <a:lnTo>
                    <a:pt x="62" y="0"/>
                  </a:lnTo>
                  <a:lnTo>
                    <a:pt x="222" y="0"/>
                  </a:lnTo>
                  <a:lnTo>
                    <a:pt x="234" y="3"/>
                  </a:lnTo>
                  <a:lnTo>
                    <a:pt x="244" y="11"/>
                  </a:lnTo>
                  <a:lnTo>
                    <a:pt x="249" y="22"/>
                  </a:lnTo>
                  <a:lnTo>
                    <a:pt x="283" y="223"/>
                  </a:lnTo>
                  <a:lnTo>
                    <a:pt x="282" y="232"/>
                  </a:lnTo>
                  <a:lnTo>
                    <a:pt x="279" y="240"/>
                  </a:lnTo>
                  <a:lnTo>
                    <a:pt x="275" y="244"/>
                  </a:lnTo>
                  <a:lnTo>
                    <a:pt x="272" y="246"/>
                  </a:lnTo>
                  <a:lnTo>
                    <a:pt x="267" y="248"/>
                  </a:lnTo>
                  <a:lnTo>
                    <a:pt x="262" y="248"/>
                  </a:lnTo>
                  <a:close/>
                  <a:moveTo>
                    <a:pt x="62" y="16"/>
                  </a:moveTo>
                  <a:lnTo>
                    <a:pt x="58" y="17"/>
                  </a:lnTo>
                  <a:lnTo>
                    <a:pt x="55" y="19"/>
                  </a:lnTo>
                  <a:lnTo>
                    <a:pt x="52" y="22"/>
                  </a:lnTo>
                  <a:lnTo>
                    <a:pt x="51" y="25"/>
                  </a:lnTo>
                  <a:lnTo>
                    <a:pt x="17" y="225"/>
                  </a:lnTo>
                  <a:lnTo>
                    <a:pt x="17" y="229"/>
                  </a:lnTo>
                  <a:lnTo>
                    <a:pt x="18" y="230"/>
                  </a:lnTo>
                  <a:lnTo>
                    <a:pt x="20" y="232"/>
                  </a:lnTo>
                  <a:lnTo>
                    <a:pt x="22" y="232"/>
                  </a:lnTo>
                  <a:lnTo>
                    <a:pt x="262" y="232"/>
                  </a:lnTo>
                  <a:lnTo>
                    <a:pt x="264" y="232"/>
                  </a:lnTo>
                  <a:lnTo>
                    <a:pt x="266" y="230"/>
                  </a:lnTo>
                  <a:lnTo>
                    <a:pt x="267" y="229"/>
                  </a:lnTo>
                  <a:lnTo>
                    <a:pt x="267" y="225"/>
                  </a:lnTo>
                  <a:lnTo>
                    <a:pt x="233" y="25"/>
                  </a:lnTo>
                  <a:lnTo>
                    <a:pt x="232" y="22"/>
                  </a:lnTo>
                  <a:lnTo>
                    <a:pt x="229" y="19"/>
                  </a:lnTo>
                  <a:lnTo>
                    <a:pt x="225" y="17"/>
                  </a:lnTo>
                  <a:lnTo>
                    <a:pt x="222" y="16"/>
                  </a:lnTo>
                  <a:lnTo>
                    <a:pt x="62" y="1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" name="Freeform 167"/>
            <p:cNvSpPr>
              <a:spLocks/>
            </p:cNvSpPr>
            <p:nvPr/>
          </p:nvSpPr>
          <p:spPr bwMode="auto">
            <a:xfrm>
              <a:off x="16319500" y="2120900"/>
              <a:ext cx="304800" cy="279400"/>
            </a:xfrm>
            <a:custGeom>
              <a:avLst/>
              <a:gdLst>
                <a:gd name="T0" fmla="*/ 144 w 192"/>
                <a:gd name="T1" fmla="*/ 176 h 176"/>
                <a:gd name="T2" fmla="*/ 48 w 192"/>
                <a:gd name="T3" fmla="*/ 176 h 176"/>
                <a:gd name="T4" fmla="*/ 45 w 192"/>
                <a:gd name="T5" fmla="*/ 176 h 176"/>
                <a:gd name="T6" fmla="*/ 42 w 192"/>
                <a:gd name="T7" fmla="*/ 174 h 176"/>
                <a:gd name="T8" fmla="*/ 40 w 192"/>
                <a:gd name="T9" fmla="*/ 170 h 176"/>
                <a:gd name="T10" fmla="*/ 36 w 192"/>
                <a:gd name="T11" fmla="*/ 165 h 176"/>
                <a:gd name="T12" fmla="*/ 30 w 192"/>
                <a:gd name="T13" fmla="*/ 158 h 176"/>
                <a:gd name="T14" fmla="*/ 19 w 192"/>
                <a:gd name="T15" fmla="*/ 154 h 176"/>
                <a:gd name="T16" fmla="*/ 7 w 192"/>
                <a:gd name="T17" fmla="*/ 152 h 176"/>
                <a:gd name="T18" fmla="*/ 4 w 192"/>
                <a:gd name="T19" fmla="*/ 151 h 176"/>
                <a:gd name="T20" fmla="*/ 2 w 192"/>
                <a:gd name="T21" fmla="*/ 149 h 176"/>
                <a:gd name="T22" fmla="*/ 1 w 192"/>
                <a:gd name="T23" fmla="*/ 147 h 176"/>
                <a:gd name="T24" fmla="*/ 0 w 192"/>
                <a:gd name="T25" fmla="*/ 143 h 176"/>
                <a:gd name="T26" fmla="*/ 16 w 192"/>
                <a:gd name="T27" fmla="*/ 7 h 176"/>
                <a:gd name="T28" fmla="*/ 17 w 192"/>
                <a:gd name="T29" fmla="*/ 5 h 176"/>
                <a:gd name="T30" fmla="*/ 19 w 192"/>
                <a:gd name="T31" fmla="*/ 1 h 176"/>
                <a:gd name="T32" fmla="*/ 22 w 192"/>
                <a:gd name="T33" fmla="*/ 0 h 176"/>
                <a:gd name="T34" fmla="*/ 25 w 192"/>
                <a:gd name="T35" fmla="*/ 0 h 176"/>
                <a:gd name="T36" fmla="*/ 28 w 192"/>
                <a:gd name="T37" fmla="*/ 1 h 176"/>
                <a:gd name="T38" fmla="*/ 31 w 192"/>
                <a:gd name="T39" fmla="*/ 3 h 176"/>
                <a:gd name="T40" fmla="*/ 32 w 192"/>
                <a:gd name="T41" fmla="*/ 6 h 176"/>
                <a:gd name="T42" fmla="*/ 32 w 192"/>
                <a:gd name="T43" fmla="*/ 9 h 176"/>
                <a:gd name="T44" fmla="*/ 17 w 192"/>
                <a:gd name="T45" fmla="*/ 137 h 176"/>
                <a:gd name="T46" fmla="*/ 32 w 192"/>
                <a:gd name="T47" fmla="*/ 142 h 176"/>
                <a:gd name="T48" fmla="*/ 45 w 192"/>
                <a:gd name="T49" fmla="*/ 150 h 176"/>
                <a:gd name="T50" fmla="*/ 53 w 192"/>
                <a:gd name="T51" fmla="*/ 160 h 176"/>
                <a:gd name="T52" fmla="*/ 138 w 192"/>
                <a:gd name="T53" fmla="*/ 160 h 176"/>
                <a:gd name="T54" fmla="*/ 147 w 192"/>
                <a:gd name="T55" fmla="*/ 150 h 176"/>
                <a:gd name="T56" fmla="*/ 160 w 192"/>
                <a:gd name="T57" fmla="*/ 142 h 176"/>
                <a:gd name="T58" fmla="*/ 175 w 192"/>
                <a:gd name="T59" fmla="*/ 137 h 176"/>
                <a:gd name="T60" fmla="*/ 160 w 192"/>
                <a:gd name="T61" fmla="*/ 9 h 176"/>
                <a:gd name="T62" fmla="*/ 160 w 192"/>
                <a:gd name="T63" fmla="*/ 6 h 176"/>
                <a:gd name="T64" fmla="*/ 162 w 192"/>
                <a:gd name="T65" fmla="*/ 3 h 176"/>
                <a:gd name="T66" fmla="*/ 164 w 192"/>
                <a:gd name="T67" fmla="*/ 1 h 176"/>
                <a:gd name="T68" fmla="*/ 167 w 192"/>
                <a:gd name="T69" fmla="*/ 0 h 176"/>
                <a:gd name="T70" fmla="*/ 171 w 192"/>
                <a:gd name="T71" fmla="*/ 0 h 176"/>
                <a:gd name="T72" fmla="*/ 173 w 192"/>
                <a:gd name="T73" fmla="*/ 1 h 176"/>
                <a:gd name="T74" fmla="*/ 175 w 192"/>
                <a:gd name="T75" fmla="*/ 5 h 176"/>
                <a:gd name="T76" fmla="*/ 176 w 192"/>
                <a:gd name="T77" fmla="*/ 7 h 176"/>
                <a:gd name="T78" fmla="*/ 192 w 192"/>
                <a:gd name="T79" fmla="*/ 143 h 176"/>
                <a:gd name="T80" fmla="*/ 191 w 192"/>
                <a:gd name="T81" fmla="*/ 147 h 176"/>
                <a:gd name="T82" fmla="*/ 190 w 192"/>
                <a:gd name="T83" fmla="*/ 149 h 176"/>
                <a:gd name="T84" fmla="*/ 188 w 192"/>
                <a:gd name="T85" fmla="*/ 151 h 176"/>
                <a:gd name="T86" fmla="*/ 185 w 192"/>
                <a:gd name="T87" fmla="*/ 152 h 176"/>
                <a:gd name="T88" fmla="*/ 173 w 192"/>
                <a:gd name="T89" fmla="*/ 154 h 176"/>
                <a:gd name="T90" fmla="*/ 163 w 192"/>
                <a:gd name="T91" fmla="*/ 158 h 176"/>
                <a:gd name="T92" fmla="*/ 156 w 192"/>
                <a:gd name="T93" fmla="*/ 165 h 176"/>
                <a:gd name="T94" fmla="*/ 151 w 192"/>
                <a:gd name="T95" fmla="*/ 170 h 176"/>
                <a:gd name="T96" fmla="*/ 150 w 192"/>
                <a:gd name="T97" fmla="*/ 174 h 176"/>
                <a:gd name="T98" fmla="*/ 147 w 192"/>
                <a:gd name="T99" fmla="*/ 176 h 176"/>
                <a:gd name="T100" fmla="*/ 144 w 192"/>
                <a:gd name="T101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2" h="176">
                  <a:moveTo>
                    <a:pt x="144" y="176"/>
                  </a:moveTo>
                  <a:lnTo>
                    <a:pt x="48" y="176"/>
                  </a:lnTo>
                  <a:lnTo>
                    <a:pt x="45" y="176"/>
                  </a:lnTo>
                  <a:lnTo>
                    <a:pt x="42" y="174"/>
                  </a:lnTo>
                  <a:lnTo>
                    <a:pt x="40" y="170"/>
                  </a:lnTo>
                  <a:lnTo>
                    <a:pt x="36" y="165"/>
                  </a:lnTo>
                  <a:lnTo>
                    <a:pt x="30" y="158"/>
                  </a:lnTo>
                  <a:lnTo>
                    <a:pt x="19" y="154"/>
                  </a:lnTo>
                  <a:lnTo>
                    <a:pt x="7" y="152"/>
                  </a:lnTo>
                  <a:lnTo>
                    <a:pt x="4" y="151"/>
                  </a:lnTo>
                  <a:lnTo>
                    <a:pt x="2" y="149"/>
                  </a:lnTo>
                  <a:lnTo>
                    <a:pt x="1" y="147"/>
                  </a:lnTo>
                  <a:lnTo>
                    <a:pt x="0" y="143"/>
                  </a:lnTo>
                  <a:lnTo>
                    <a:pt x="16" y="7"/>
                  </a:lnTo>
                  <a:lnTo>
                    <a:pt x="17" y="5"/>
                  </a:lnTo>
                  <a:lnTo>
                    <a:pt x="19" y="1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8" y="1"/>
                  </a:lnTo>
                  <a:lnTo>
                    <a:pt x="31" y="3"/>
                  </a:lnTo>
                  <a:lnTo>
                    <a:pt x="32" y="6"/>
                  </a:lnTo>
                  <a:lnTo>
                    <a:pt x="32" y="9"/>
                  </a:lnTo>
                  <a:lnTo>
                    <a:pt x="17" y="137"/>
                  </a:lnTo>
                  <a:lnTo>
                    <a:pt x="32" y="142"/>
                  </a:lnTo>
                  <a:lnTo>
                    <a:pt x="45" y="150"/>
                  </a:lnTo>
                  <a:lnTo>
                    <a:pt x="53" y="160"/>
                  </a:lnTo>
                  <a:lnTo>
                    <a:pt x="138" y="160"/>
                  </a:lnTo>
                  <a:lnTo>
                    <a:pt x="147" y="150"/>
                  </a:lnTo>
                  <a:lnTo>
                    <a:pt x="160" y="142"/>
                  </a:lnTo>
                  <a:lnTo>
                    <a:pt x="175" y="137"/>
                  </a:lnTo>
                  <a:lnTo>
                    <a:pt x="160" y="9"/>
                  </a:lnTo>
                  <a:lnTo>
                    <a:pt x="160" y="6"/>
                  </a:lnTo>
                  <a:lnTo>
                    <a:pt x="162" y="3"/>
                  </a:lnTo>
                  <a:lnTo>
                    <a:pt x="164" y="1"/>
                  </a:lnTo>
                  <a:lnTo>
                    <a:pt x="167" y="0"/>
                  </a:lnTo>
                  <a:lnTo>
                    <a:pt x="171" y="0"/>
                  </a:lnTo>
                  <a:lnTo>
                    <a:pt x="173" y="1"/>
                  </a:lnTo>
                  <a:lnTo>
                    <a:pt x="175" y="5"/>
                  </a:lnTo>
                  <a:lnTo>
                    <a:pt x="176" y="7"/>
                  </a:lnTo>
                  <a:lnTo>
                    <a:pt x="192" y="143"/>
                  </a:lnTo>
                  <a:lnTo>
                    <a:pt x="191" y="147"/>
                  </a:lnTo>
                  <a:lnTo>
                    <a:pt x="190" y="149"/>
                  </a:lnTo>
                  <a:lnTo>
                    <a:pt x="188" y="151"/>
                  </a:lnTo>
                  <a:lnTo>
                    <a:pt x="185" y="152"/>
                  </a:lnTo>
                  <a:lnTo>
                    <a:pt x="173" y="154"/>
                  </a:lnTo>
                  <a:lnTo>
                    <a:pt x="163" y="158"/>
                  </a:lnTo>
                  <a:lnTo>
                    <a:pt x="156" y="165"/>
                  </a:lnTo>
                  <a:lnTo>
                    <a:pt x="151" y="170"/>
                  </a:lnTo>
                  <a:lnTo>
                    <a:pt x="150" y="174"/>
                  </a:lnTo>
                  <a:lnTo>
                    <a:pt x="147" y="176"/>
                  </a:lnTo>
                  <a:lnTo>
                    <a:pt x="144" y="17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" name="Freeform 168"/>
            <p:cNvSpPr>
              <a:spLocks noEditPoints="1"/>
            </p:cNvSpPr>
            <p:nvPr/>
          </p:nvSpPr>
          <p:spPr bwMode="auto">
            <a:xfrm>
              <a:off x="16383000" y="2146300"/>
              <a:ext cx="177800" cy="127000"/>
            </a:xfrm>
            <a:custGeom>
              <a:avLst/>
              <a:gdLst>
                <a:gd name="T0" fmla="*/ 56 w 112"/>
                <a:gd name="T1" fmla="*/ 80 h 80"/>
                <a:gd name="T2" fmla="*/ 38 w 112"/>
                <a:gd name="T3" fmla="*/ 78 h 80"/>
                <a:gd name="T4" fmla="*/ 23 w 112"/>
                <a:gd name="T5" fmla="*/ 73 h 80"/>
                <a:gd name="T6" fmla="*/ 10 w 112"/>
                <a:gd name="T7" fmla="*/ 64 h 80"/>
                <a:gd name="T8" fmla="*/ 3 w 112"/>
                <a:gd name="T9" fmla="*/ 53 h 80"/>
                <a:gd name="T10" fmla="*/ 0 w 112"/>
                <a:gd name="T11" fmla="*/ 40 h 80"/>
                <a:gd name="T12" fmla="*/ 3 w 112"/>
                <a:gd name="T13" fmla="*/ 27 h 80"/>
                <a:gd name="T14" fmla="*/ 10 w 112"/>
                <a:gd name="T15" fmla="*/ 17 h 80"/>
                <a:gd name="T16" fmla="*/ 23 w 112"/>
                <a:gd name="T17" fmla="*/ 8 h 80"/>
                <a:gd name="T18" fmla="*/ 38 w 112"/>
                <a:gd name="T19" fmla="*/ 1 h 80"/>
                <a:gd name="T20" fmla="*/ 56 w 112"/>
                <a:gd name="T21" fmla="*/ 0 h 80"/>
                <a:gd name="T22" fmla="*/ 74 w 112"/>
                <a:gd name="T23" fmla="*/ 1 h 80"/>
                <a:gd name="T24" fmla="*/ 90 w 112"/>
                <a:gd name="T25" fmla="*/ 8 h 80"/>
                <a:gd name="T26" fmla="*/ 102 w 112"/>
                <a:gd name="T27" fmla="*/ 17 h 80"/>
                <a:gd name="T28" fmla="*/ 109 w 112"/>
                <a:gd name="T29" fmla="*/ 27 h 80"/>
                <a:gd name="T30" fmla="*/ 112 w 112"/>
                <a:gd name="T31" fmla="*/ 40 h 80"/>
                <a:gd name="T32" fmla="*/ 109 w 112"/>
                <a:gd name="T33" fmla="*/ 53 h 80"/>
                <a:gd name="T34" fmla="*/ 102 w 112"/>
                <a:gd name="T35" fmla="*/ 64 h 80"/>
                <a:gd name="T36" fmla="*/ 90 w 112"/>
                <a:gd name="T37" fmla="*/ 73 h 80"/>
                <a:gd name="T38" fmla="*/ 74 w 112"/>
                <a:gd name="T39" fmla="*/ 78 h 80"/>
                <a:gd name="T40" fmla="*/ 56 w 112"/>
                <a:gd name="T41" fmla="*/ 80 h 80"/>
                <a:gd name="T42" fmla="*/ 56 w 112"/>
                <a:gd name="T43" fmla="*/ 15 h 80"/>
                <a:gd name="T44" fmla="*/ 40 w 112"/>
                <a:gd name="T45" fmla="*/ 18 h 80"/>
                <a:gd name="T46" fmla="*/ 27 w 112"/>
                <a:gd name="T47" fmla="*/ 23 h 80"/>
                <a:gd name="T48" fmla="*/ 19 w 112"/>
                <a:gd name="T49" fmla="*/ 31 h 80"/>
                <a:gd name="T50" fmla="*/ 16 w 112"/>
                <a:gd name="T51" fmla="*/ 40 h 80"/>
                <a:gd name="T52" fmla="*/ 19 w 112"/>
                <a:gd name="T53" fmla="*/ 49 h 80"/>
                <a:gd name="T54" fmla="*/ 27 w 112"/>
                <a:gd name="T55" fmla="*/ 56 h 80"/>
                <a:gd name="T56" fmla="*/ 40 w 112"/>
                <a:gd name="T57" fmla="*/ 62 h 80"/>
                <a:gd name="T58" fmla="*/ 56 w 112"/>
                <a:gd name="T59" fmla="*/ 64 h 80"/>
                <a:gd name="T60" fmla="*/ 72 w 112"/>
                <a:gd name="T61" fmla="*/ 62 h 80"/>
                <a:gd name="T62" fmla="*/ 84 w 112"/>
                <a:gd name="T63" fmla="*/ 56 h 80"/>
                <a:gd name="T64" fmla="*/ 93 w 112"/>
                <a:gd name="T65" fmla="*/ 49 h 80"/>
                <a:gd name="T66" fmla="*/ 96 w 112"/>
                <a:gd name="T67" fmla="*/ 40 h 80"/>
                <a:gd name="T68" fmla="*/ 93 w 112"/>
                <a:gd name="T69" fmla="*/ 31 h 80"/>
                <a:gd name="T70" fmla="*/ 84 w 112"/>
                <a:gd name="T71" fmla="*/ 23 h 80"/>
                <a:gd name="T72" fmla="*/ 72 w 112"/>
                <a:gd name="T73" fmla="*/ 18 h 80"/>
                <a:gd name="T74" fmla="*/ 56 w 112"/>
                <a:gd name="T75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80">
                  <a:moveTo>
                    <a:pt x="56" y="80"/>
                  </a:moveTo>
                  <a:lnTo>
                    <a:pt x="38" y="78"/>
                  </a:lnTo>
                  <a:lnTo>
                    <a:pt x="23" y="73"/>
                  </a:lnTo>
                  <a:lnTo>
                    <a:pt x="10" y="64"/>
                  </a:lnTo>
                  <a:lnTo>
                    <a:pt x="3" y="53"/>
                  </a:lnTo>
                  <a:lnTo>
                    <a:pt x="0" y="40"/>
                  </a:lnTo>
                  <a:lnTo>
                    <a:pt x="3" y="27"/>
                  </a:lnTo>
                  <a:lnTo>
                    <a:pt x="10" y="17"/>
                  </a:lnTo>
                  <a:lnTo>
                    <a:pt x="23" y="8"/>
                  </a:lnTo>
                  <a:lnTo>
                    <a:pt x="38" y="1"/>
                  </a:lnTo>
                  <a:lnTo>
                    <a:pt x="56" y="0"/>
                  </a:lnTo>
                  <a:lnTo>
                    <a:pt x="74" y="1"/>
                  </a:lnTo>
                  <a:lnTo>
                    <a:pt x="90" y="8"/>
                  </a:lnTo>
                  <a:lnTo>
                    <a:pt x="102" y="17"/>
                  </a:lnTo>
                  <a:lnTo>
                    <a:pt x="109" y="27"/>
                  </a:lnTo>
                  <a:lnTo>
                    <a:pt x="112" y="40"/>
                  </a:lnTo>
                  <a:lnTo>
                    <a:pt x="109" y="53"/>
                  </a:lnTo>
                  <a:lnTo>
                    <a:pt x="102" y="64"/>
                  </a:lnTo>
                  <a:lnTo>
                    <a:pt x="90" y="73"/>
                  </a:lnTo>
                  <a:lnTo>
                    <a:pt x="74" y="78"/>
                  </a:lnTo>
                  <a:lnTo>
                    <a:pt x="56" y="80"/>
                  </a:lnTo>
                  <a:close/>
                  <a:moveTo>
                    <a:pt x="56" y="15"/>
                  </a:moveTo>
                  <a:lnTo>
                    <a:pt x="40" y="18"/>
                  </a:lnTo>
                  <a:lnTo>
                    <a:pt x="27" y="23"/>
                  </a:lnTo>
                  <a:lnTo>
                    <a:pt x="19" y="31"/>
                  </a:lnTo>
                  <a:lnTo>
                    <a:pt x="16" y="40"/>
                  </a:lnTo>
                  <a:lnTo>
                    <a:pt x="19" y="49"/>
                  </a:lnTo>
                  <a:lnTo>
                    <a:pt x="27" y="56"/>
                  </a:lnTo>
                  <a:lnTo>
                    <a:pt x="40" y="62"/>
                  </a:lnTo>
                  <a:lnTo>
                    <a:pt x="56" y="64"/>
                  </a:lnTo>
                  <a:lnTo>
                    <a:pt x="72" y="62"/>
                  </a:lnTo>
                  <a:lnTo>
                    <a:pt x="84" y="56"/>
                  </a:lnTo>
                  <a:lnTo>
                    <a:pt x="93" y="49"/>
                  </a:lnTo>
                  <a:lnTo>
                    <a:pt x="96" y="40"/>
                  </a:lnTo>
                  <a:lnTo>
                    <a:pt x="93" y="31"/>
                  </a:lnTo>
                  <a:lnTo>
                    <a:pt x="84" y="23"/>
                  </a:lnTo>
                  <a:lnTo>
                    <a:pt x="72" y="18"/>
                  </a:lnTo>
                  <a:lnTo>
                    <a:pt x="56" y="1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9" name="Freeform 169"/>
            <p:cNvSpPr>
              <a:spLocks/>
            </p:cNvSpPr>
            <p:nvPr/>
          </p:nvSpPr>
          <p:spPr bwMode="auto">
            <a:xfrm>
              <a:off x="16192500" y="1981200"/>
              <a:ext cx="558800" cy="203200"/>
            </a:xfrm>
            <a:custGeom>
              <a:avLst/>
              <a:gdLst>
                <a:gd name="T0" fmla="*/ 312 w 352"/>
                <a:gd name="T1" fmla="*/ 0 h 128"/>
                <a:gd name="T2" fmla="*/ 40 w 352"/>
                <a:gd name="T3" fmla="*/ 0 h 128"/>
                <a:gd name="T4" fmla="*/ 25 w 352"/>
                <a:gd name="T5" fmla="*/ 3 h 128"/>
                <a:gd name="T6" fmla="*/ 12 w 352"/>
                <a:gd name="T7" fmla="*/ 12 h 128"/>
                <a:gd name="T8" fmla="*/ 3 w 352"/>
                <a:gd name="T9" fmla="*/ 25 h 128"/>
                <a:gd name="T10" fmla="*/ 0 w 352"/>
                <a:gd name="T11" fmla="*/ 40 h 128"/>
                <a:gd name="T12" fmla="*/ 0 w 352"/>
                <a:gd name="T13" fmla="*/ 88 h 128"/>
                <a:gd name="T14" fmla="*/ 3 w 352"/>
                <a:gd name="T15" fmla="*/ 103 h 128"/>
                <a:gd name="T16" fmla="*/ 12 w 352"/>
                <a:gd name="T17" fmla="*/ 116 h 128"/>
                <a:gd name="T18" fmla="*/ 25 w 352"/>
                <a:gd name="T19" fmla="*/ 125 h 128"/>
                <a:gd name="T20" fmla="*/ 40 w 352"/>
                <a:gd name="T21" fmla="*/ 128 h 128"/>
                <a:gd name="T22" fmla="*/ 68 w 352"/>
                <a:gd name="T23" fmla="*/ 128 h 128"/>
                <a:gd name="T24" fmla="*/ 70 w 352"/>
                <a:gd name="T25" fmla="*/ 112 h 128"/>
                <a:gd name="T26" fmla="*/ 40 w 352"/>
                <a:gd name="T27" fmla="*/ 112 h 128"/>
                <a:gd name="T28" fmla="*/ 31 w 352"/>
                <a:gd name="T29" fmla="*/ 110 h 128"/>
                <a:gd name="T30" fmla="*/ 23 w 352"/>
                <a:gd name="T31" fmla="*/ 105 h 128"/>
                <a:gd name="T32" fmla="*/ 18 w 352"/>
                <a:gd name="T33" fmla="*/ 97 h 128"/>
                <a:gd name="T34" fmla="*/ 16 w 352"/>
                <a:gd name="T35" fmla="*/ 88 h 128"/>
                <a:gd name="T36" fmla="*/ 16 w 352"/>
                <a:gd name="T37" fmla="*/ 40 h 128"/>
                <a:gd name="T38" fmla="*/ 18 w 352"/>
                <a:gd name="T39" fmla="*/ 30 h 128"/>
                <a:gd name="T40" fmla="*/ 23 w 352"/>
                <a:gd name="T41" fmla="*/ 23 h 128"/>
                <a:gd name="T42" fmla="*/ 31 w 352"/>
                <a:gd name="T43" fmla="*/ 18 h 128"/>
                <a:gd name="T44" fmla="*/ 40 w 352"/>
                <a:gd name="T45" fmla="*/ 16 h 128"/>
                <a:gd name="T46" fmla="*/ 312 w 352"/>
                <a:gd name="T47" fmla="*/ 16 h 128"/>
                <a:gd name="T48" fmla="*/ 322 w 352"/>
                <a:gd name="T49" fmla="*/ 18 h 128"/>
                <a:gd name="T50" fmla="*/ 329 w 352"/>
                <a:gd name="T51" fmla="*/ 23 h 128"/>
                <a:gd name="T52" fmla="*/ 334 w 352"/>
                <a:gd name="T53" fmla="*/ 30 h 128"/>
                <a:gd name="T54" fmla="*/ 336 w 352"/>
                <a:gd name="T55" fmla="*/ 40 h 128"/>
                <a:gd name="T56" fmla="*/ 336 w 352"/>
                <a:gd name="T57" fmla="*/ 88 h 128"/>
                <a:gd name="T58" fmla="*/ 334 w 352"/>
                <a:gd name="T59" fmla="*/ 97 h 128"/>
                <a:gd name="T60" fmla="*/ 329 w 352"/>
                <a:gd name="T61" fmla="*/ 105 h 128"/>
                <a:gd name="T62" fmla="*/ 322 w 352"/>
                <a:gd name="T63" fmla="*/ 110 h 128"/>
                <a:gd name="T64" fmla="*/ 312 w 352"/>
                <a:gd name="T65" fmla="*/ 112 h 128"/>
                <a:gd name="T66" fmla="*/ 282 w 352"/>
                <a:gd name="T67" fmla="*/ 112 h 128"/>
                <a:gd name="T68" fmla="*/ 284 w 352"/>
                <a:gd name="T69" fmla="*/ 128 h 128"/>
                <a:gd name="T70" fmla="*/ 312 w 352"/>
                <a:gd name="T71" fmla="*/ 128 h 128"/>
                <a:gd name="T72" fmla="*/ 327 w 352"/>
                <a:gd name="T73" fmla="*/ 125 h 128"/>
                <a:gd name="T74" fmla="*/ 340 w 352"/>
                <a:gd name="T75" fmla="*/ 116 h 128"/>
                <a:gd name="T76" fmla="*/ 349 w 352"/>
                <a:gd name="T77" fmla="*/ 103 h 128"/>
                <a:gd name="T78" fmla="*/ 352 w 352"/>
                <a:gd name="T79" fmla="*/ 88 h 128"/>
                <a:gd name="T80" fmla="*/ 352 w 352"/>
                <a:gd name="T81" fmla="*/ 40 h 128"/>
                <a:gd name="T82" fmla="*/ 349 w 352"/>
                <a:gd name="T83" fmla="*/ 25 h 128"/>
                <a:gd name="T84" fmla="*/ 340 w 352"/>
                <a:gd name="T85" fmla="*/ 12 h 128"/>
                <a:gd name="T86" fmla="*/ 327 w 352"/>
                <a:gd name="T87" fmla="*/ 3 h 128"/>
                <a:gd name="T88" fmla="*/ 312 w 352"/>
                <a:gd name="T8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52" h="128">
                  <a:moveTo>
                    <a:pt x="312" y="0"/>
                  </a:moveTo>
                  <a:lnTo>
                    <a:pt x="40" y="0"/>
                  </a:lnTo>
                  <a:lnTo>
                    <a:pt x="25" y="3"/>
                  </a:lnTo>
                  <a:lnTo>
                    <a:pt x="12" y="12"/>
                  </a:lnTo>
                  <a:lnTo>
                    <a:pt x="3" y="25"/>
                  </a:lnTo>
                  <a:lnTo>
                    <a:pt x="0" y="40"/>
                  </a:lnTo>
                  <a:lnTo>
                    <a:pt x="0" y="88"/>
                  </a:lnTo>
                  <a:lnTo>
                    <a:pt x="3" y="103"/>
                  </a:lnTo>
                  <a:lnTo>
                    <a:pt x="12" y="116"/>
                  </a:lnTo>
                  <a:lnTo>
                    <a:pt x="25" y="125"/>
                  </a:lnTo>
                  <a:lnTo>
                    <a:pt x="40" y="128"/>
                  </a:lnTo>
                  <a:lnTo>
                    <a:pt x="68" y="128"/>
                  </a:lnTo>
                  <a:lnTo>
                    <a:pt x="70" y="112"/>
                  </a:lnTo>
                  <a:lnTo>
                    <a:pt x="40" y="112"/>
                  </a:lnTo>
                  <a:lnTo>
                    <a:pt x="31" y="110"/>
                  </a:lnTo>
                  <a:lnTo>
                    <a:pt x="23" y="105"/>
                  </a:lnTo>
                  <a:lnTo>
                    <a:pt x="18" y="97"/>
                  </a:lnTo>
                  <a:lnTo>
                    <a:pt x="16" y="88"/>
                  </a:lnTo>
                  <a:lnTo>
                    <a:pt x="16" y="40"/>
                  </a:lnTo>
                  <a:lnTo>
                    <a:pt x="18" y="30"/>
                  </a:lnTo>
                  <a:lnTo>
                    <a:pt x="23" y="23"/>
                  </a:lnTo>
                  <a:lnTo>
                    <a:pt x="31" y="18"/>
                  </a:lnTo>
                  <a:lnTo>
                    <a:pt x="40" y="16"/>
                  </a:lnTo>
                  <a:lnTo>
                    <a:pt x="312" y="16"/>
                  </a:lnTo>
                  <a:lnTo>
                    <a:pt x="322" y="18"/>
                  </a:lnTo>
                  <a:lnTo>
                    <a:pt x="329" y="23"/>
                  </a:lnTo>
                  <a:lnTo>
                    <a:pt x="334" y="30"/>
                  </a:lnTo>
                  <a:lnTo>
                    <a:pt x="336" y="40"/>
                  </a:lnTo>
                  <a:lnTo>
                    <a:pt x="336" y="88"/>
                  </a:lnTo>
                  <a:lnTo>
                    <a:pt x="334" y="97"/>
                  </a:lnTo>
                  <a:lnTo>
                    <a:pt x="329" y="105"/>
                  </a:lnTo>
                  <a:lnTo>
                    <a:pt x="322" y="110"/>
                  </a:lnTo>
                  <a:lnTo>
                    <a:pt x="312" y="112"/>
                  </a:lnTo>
                  <a:lnTo>
                    <a:pt x="282" y="112"/>
                  </a:lnTo>
                  <a:lnTo>
                    <a:pt x="284" y="128"/>
                  </a:lnTo>
                  <a:lnTo>
                    <a:pt x="312" y="128"/>
                  </a:lnTo>
                  <a:lnTo>
                    <a:pt x="327" y="125"/>
                  </a:lnTo>
                  <a:lnTo>
                    <a:pt x="340" y="116"/>
                  </a:lnTo>
                  <a:lnTo>
                    <a:pt x="349" y="103"/>
                  </a:lnTo>
                  <a:lnTo>
                    <a:pt x="352" y="88"/>
                  </a:lnTo>
                  <a:lnTo>
                    <a:pt x="352" y="40"/>
                  </a:lnTo>
                  <a:lnTo>
                    <a:pt x="349" y="25"/>
                  </a:lnTo>
                  <a:lnTo>
                    <a:pt x="340" y="12"/>
                  </a:lnTo>
                  <a:lnTo>
                    <a:pt x="327" y="3"/>
                  </a:lnTo>
                  <a:lnTo>
                    <a:pt x="3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0" name="Freeform 170"/>
            <p:cNvSpPr>
              <a:spLocks/>
            </p:cNvSpPr>
            <p:nvPr/>
          </p:nvSpPr>
          <p:spPr bwMode="auto">
            <a:xfrm>
              <a:off x="16246475" y="2425700"/>
              <a:ext cx="449263" cy="63500"/>
            </a:xfrm>
            <a:custGeom>
              <a:avLst/>
              <a:gdLst>
                <a:gd name="T0" fmla="*/ 280 w 283"/>
                <a:gd name="T1" fmla="*/ 0 h 40"/>
                <a:gd name="T2" fmla="*/ 275 w 283"/>
                <a:gd name="T3" fmla="*/ 0 h 40"/>
                <a:gd name="T4" fmla="*/ 273 w 283"/>
                <a:gd name="T5" fmla="*/ 3 h 40"/>
                <a:gd name="T6" fmla="*/ 269 w 283"/>
                <a:gd name="T7" fmla="*/ 6 h 40"/>
                <a:gd name="T8" fmla="*/ 265 w 283"/>
                <a:gd name="T9" fmla="*/ 7 h 40"/>
                <a:gd name="T10" fmla="*/ 267 w 283"/>
                <a:gd name="T11" fmla="*/ 17 h 40"/>
                <a:gd name="T12" fmla="*/ 267 w 283"/>
                <a:gd name="T13" fmla="*/ 20 h 40"/>
                <a:gd name="T14" fmla="*/ 266 w 283"/>
                <a:gd name="T15" fmla="*/ 22 h 40"/>
                <a:gd name="T16" fmla="*/ 264 w 283"/>
                <a:gd name="T17" fmla="*/ 24 h 40"/>
                <a:gd name="T18" fmla="*/ 262 w 283"/>
                <a:gd name="T19" fmla="*/ 24 h 40"/>
                <a:gd name="T20" fmla="*/ 22 w 283"/>
                <a:gd name="T21" fmla="*/ 24 h 40"/>
                <a:gd name="T22" fmla="*/ 20 w 283"/>
                <a:gd name="T23" fmla="*/ 24 h 40"/>
                <a:gd name="T24" fmla="*/ 18 w 283"/>
                <a:gd name="T25" fmla="*/ 22 h 40"/>
                <a:gd name="T26" fmla="*/ 17 w 283"/>
                <a:gd name="T27" fmla="*/ 20 h 40"/>
                <a:gd name="T28" fmla="*/ 17 w 283"/>
                <a:gd name="T29" fmla="*/ 17 h 40"/>
                <a:gd name="T30" fmla="*/ 19 w 283"/>
                <a:gd name="T31" fmla="*/ 7 h 40"/>
                <a:gd name="T32" fmla="*/ 14 w 283"/>
                <a:gd name="T33" fmla="*/ 6 h 40"/>
                <a:gd name="T34" fmla="*/ 11 w 283"/>
                <a:gd name="T35" fmla="*/ 3 h 40"/>
                <a:gd name="T36" fmla="*/ 9 w 283"/>
                <a:gd name="T37" fmla="*/ 0 h 40"/>
                <a:gd name="T38" fmla="*/ 4 w 283"/>
                <a:gd name="T39" fmla="*/ 0 h 40"/>
                <a:gd name="T40" fmla="*/ 0 w 283"/>
                <a:gd name="T41" fmla="*/ 15 h 40"/>
                <a:gd name="T42" fmla="*/ 1 w 283"/>
                <a:gd name="T43" fmla="*/ 25 h 40"/>
                <a:gd name="T44" fmla="*/ 6 w 283"/>
                <a:gd name="T45" fmla="*/ 32 h 40"/>
                <a:gd name="T46" fmla="*/ 9 w 283"/>
                <a:gd name="T47" fmla="*/ 35 h 40"/>
                <a:gd name="T48" fmla="*/ 13 w 283"/>
                <a:gd name="T49" fmla="*/ 38 h 40"/>
                <a:gd name="T50" fmla="*/ 18 w 283"/>
                <a:gd name="T51" fmla="*/ 40 h 40"/>
                <a:gd name="T52" fmla="*/ 22 w 283"/>
                <a:gd name="T53" fmla="*/ 40 h 40"/>
                <a:gd name="T54" fmla="*/ 262 w 283"/>
                <a:gd name="T55" fmla="*/ 40 h 40"/>
                <a:gd name="T56" fmla="*/ 267 w 283"/>
                <a:gd name="T57" fmla="*/ 40 h 40"/>
                <a:gd name="T58" fmla="*/ 272 w 283"/>
                <a:gd name="T59" fmla="*/ 38 h 40"/>
                <a:gd name="T60" fmla="*/ 275 w 283"/>
                <a:gd name="T61" fmla="*/ 35 h 40"/>
                <a:gd name="T62" fmla="*/ 279 w 283"/>
                <a:gd name="T63" fmla="*/ 32 h 40"/>
                <a:gd name="T64" fmla="*/ 282 w 283"/>
                <a:gd name="T65" fmla="*/ 25 h 40"/>
                <a:gd name="T66" fmla="*/ 283 w 283"/>
                <a:gd name="T67" fmla="*/ 15 h 40"/>
                <a:gd name="T68" fmla="*/ 280 w 283"/>
                <a:gd name="T6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3" h="40">
                  <a:moveTo>
                    <a:pt x="280" y="0"/>
                  </a:moveTo>
                  <a:lnTo>
                    <a:pt x="275" y="0"/>
                  </a:lnTo>
                  <a:lnTo>
                    <a:pt x="273" y="3"/>
                  </a:lnTo>
                  <a:lnTo>
                    <a:pt x="269" y="6"/>
                  </a:lnTo>
                  <a:lnTo>
                    <a:pt x="265" y="7"/>
                  </a:lnTo>
                  <a:lnTo>
                    <a:pt x="267" y="17"/>
                  </a:lnTo>
                  <a:lnTo>
                    <a:pt x="267" y="20"/>
                  </a:lnTo>
                  <a:lnTo>
                    <a:pt x="266" y="22"/>
                  </a:lnTo>
                  <a:lnTo>
                    <a:pt x="264" y="24"/>
                  </a:lnTo>
                  <a:lnTo>
                    <a:pt x="262" y="24"/>
                  </a:lnTo>
                  <a:lnTo>
                    <a:pt x="22" y="24"/>
                  </a:lnTo>
                  <a:lnTo>
                    <a:pt x="20" y="24"/>
                  </a:lnTo>
                  <a:lnTo>
                    <a:pt x="18" y="22"/>
                  </a:lnTo>
                  <a:lnTo>
                    <a:pt x="17" y="20"/>
                  </a:lnTo>
                  <a:lnTo>
                    <a:pt x="17" y="17"/>
                  </a:lnTo>
                  <a:lnTo>
                    <a:pt x="19" y="7"/>
                  </a:lnTo>
                  <a:lnTo>
                    <a:pt x="14" y="6"/>
                  </a:lnTo>
                  <a:lnTo>
                    <a:pt x="11" y="3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15"/>
                  </a:lnTo>
                  <a:lnTo>
                    <a:pt x="1" y="25"/>
                  </a:lnTo>
                  <a:lnTo>
                    <a:pt x="6" y="32"/>
                  </a:lnTo>
                  <a:lnTo>
                    <a:pt x="9" y="35"/>
                  </a:lnTo>
                  <a:lnTo>
                    <a:pt x="13" y="38"/>
                  </a:lnTo>
                  <a:lnTo>
                    <a:pt x="18" y="40"/>
                  </a:lnTo>
                  <a:lnTo>
                    <a:pt x="22" y="40"/>
                  </a:lnTo>
                  <a:lnTo>
                    <a:pt x="262" y="40"/>
                  </a:lnTo>
                  <a:lnTo>
                    <a:pt x="267" y="40"/>
                  </a:lnTo>
                  <a:lnTo>
                    <a:pt x="272" y="38"/>
                  </a:lnTo>
                  <a:lnTo>
                    <a:pt x="275" y="35"/>
                  </a:lnTo>
                  <a:lnTo>
                    <a:pt x="279" y="32"/>
                  </a:lnTo>
                  <a:lnTo>
                    <a:pt x="282" y="25"/>
                  </a:lnTo>
                  <a:lnTo>
                    <a:pt x="283" y="15"/>
                  </a:lnTo>
                  <a:lnTo>
                    <a:pt x="2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1" name="Freeform 171"/>
            <p:cNvSpPr>
              <a:spLocks/>
            </p:cNvSpPr>
            <p:nvPr/>
          </p:nvSpPr>
          <p:spPr bwMode="auto">
            <a:xfrm>
              <a:off x="16246475" y="2463800"/>
              <a:ext cx="449263" cy="63500"/>
            </a:xfrm>
            <a:custGeom>
              <a:avLst/>
              <a:gdLst>
                <a:gd name="T0" fmla="*/ 280 w 283"/>
                <a:gd name="T1" fmla="*/ 0 h 40"/>
                <a:gd name="T2" fmla="*/ 275 w 283"/>
                <a:gd name="T3" fmla="*/ 0 h 40"/>
                <a:gd name="T4" fmla="*/ 273 w 283"/>
                <a:gd name="T5" fmla="*/ 4 h 40"/>
                <a:gd name="T6" fmla="*/ 269 w 283"/>
                <a:gd name="T7" fmla="*/ 6 h 40"/>
                <a:gd name="T8" fmla="*/ 265 w 283"/>
                <a:gd name="T9" fmla="*/ 7 h 40"/>
                <a:gd name="T10" fmla="*/ 267 w 283"/>
                <a:gd name="T11" fmla="*/ 18 h 40"/>
                <a:gd name="T12" fmla="*/ 267 w 283"/>
                <a:gd name="T13" fmla="*/ 20 h 40"/>
                <a:gd name="T14" fmla="*/ 266 w 283"/>
                <a:gd name="T15" fmla="*/ 22 h 40"/>
                <a:gd name="T16" fmla="*/ 264 w 283"/>
                <a:gd name="T17" fmla="*/ 23 h 40"/>
                <a:gd name="T18" fmla="*/ 262 w 283"/>
                <a:gd name="T19" fmla="*/ 24 h 40"/>
                <a:gd name="T20" fmla="*/ 22 w 283"/>
                <a:gd name="T21" fmla="*/ 24 h 40"/>
                <a:gd name="T22" fmla="*/ 20 w 283"/>
                <a:gd name="T23" fmla="*/ 23 h 40"/>
                <a:gd name="T24" fmla="*/ 18 w 283"/>
                <a:gd name="T25" fmla="*/ 22 h 40"/>
                <a:gd name="T26" fmla="*/ 17 w 283"/>
                <a:gd name="T27" fmla="*/ 20 h 40"/>
                <a:gd name="T28" fmla="*/ 17 w 283"/>
                <a:gd name="T29" fmla="*/ 18 h 40"/>
                <a:gd name="T30" fmla="*/ 19 w 283"/>
                <a:gd name="T31" fmla="*/ 7 h 40"/>
                <a:gd name="T32" fmla="*/ 14 w 283"/>
                <a:gd name="T33" fmla="*/ 6 h 40"/>
                <a:gd name="T34" fmla="*/ 11 w 283"/>
                <a:gd name="T35" fmla="*/ 4 h 40"/>
                <a:gd name="T36" fmla="*/ 9 w 283"/>
                <a:gd name="T37" fmla="*/ 0 h 40"/>
                <a:gd name="T38" fmla="*/ 4 w 283"/>
                <a:gd name="T39" fmla="*/ 0 h 40"/>
                <a:gd name="T40" fmla="*/ 0 w 283"/>
                <a:gd name="T41" fmla="*/ 15 h 40"/>
                <a:gd name="T42" fmla="*/ 1 w 283"/>
                <a:gd name="T43" fmla="*/ 24 h 40"/>
                <a:gd name="T44" fmla="*/ 6 w 283"/>
                <a:gd name="T45" fmla="*/ 33 h 40"/>
                <a:gd name="T46" fmla="*/ 9 w 283"/>
                <a:gd name="T47" fmla="*/ 36 h 40"/>
                <a:gd name="T48" fmla="*/ 13 w 283"/>
                <a:gd name="T49" fmla="*/ 38 h 40"/>
                <a:gd name="T50" fmla="*/ 18 w 283"/>
                <a:gd name="T51" fmla="*/ 39 h 40"/>
                <a:gd name="T52" fmla="*/ 22 w 283"/>
                <a:gd name="T53" fmla="*/ 40 h 40"/>
                <a:gd name="T54" fmla="*/ 262 w 283"/>
                <a:gd name="T55" fmla="*/ 40 h 40"/>
                <a:gd name="T56" fmla="*/ 267 w 283"/>
                <a:gd name="T57" fmla="*/ 39 h 40"/>
                <a:gd name="T58" fmla="*/ 272 w 283"/>
                <a:gd name="T59" fmla="*/ 38 h 40"/>
                <a:gd name="T60" fmla="*/ 275 w 283"/>
                <a:gd name="T61" fmla="*/ 36 h 40"/>
                <a:gd name="T62" fmla="*/ 279 w 283"/>
                <a:gd name="T63" fmla="*/ 33 h 40"/>
                <a:gd name="T64" fmla="*/ 282 w 283"/>
                <a:gd name="T65" fmla="*/ 24 h 40"/>
                <a:gd name="T66" fmla="*/ 283 w 283"/>
                <a:gd name="T67" fmla="*/ 15 h 40"/>
                <a:gd name="T68" fmla="*/ 280 w 283"/>
                <a:gd name="T6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3" h="40">
                  <a:moveTo>
                    <a:pt x="280" y="0"/>
                  </a:moveTo>
                  <a:lnTo>
                    <a:pt x="275" y="0"/>
                  </a:lnTo>
                  <a:lnTo>
                    <a:pt x="273" y="4"/>
                  </a:lnTo>
                  <a:lnTo>
                    <a:pt x="269" y="6"/>
                  </a:lnTo>
                  <a:lnTo>
                    <a:pt x="265" y="7"/>
                  </a:lnTo>
                  <a:lnTo>
                    <a:pt x="267" y="18"/>
                  </a:lnTo>
                  <a:lnTo>
                    <a:pt x="267" y="20"/>
                  </a:lnTo>
                  <a:lnTo>
                    <a:pt x="266" y="22"/>
                  </a:lnTo>
                  <a:lnTo>
                    <a:pt x="264" y="23"/>
                  </a:lnTo>
                  <a:lnTo>
                    <a:pt x="262" y="24"/>
                  </a:lnTo>
                  <a:lnTo>
                    <a:pt x="22" y="24"/>
                  </a:lnTo>
                  <a:lnTo>
                    <a:pt x="20" y="23"/>
                  </a:lnTo>
                  <a:lnTo>
                    <a:pt x="18" y="22"/>
                  </a:lnTo>
                  <a:lnTo>
                    <a:pt x="17" y="20"/>
                  </a:lnTo>
                  <a:lnTo>
                    <a:pt x="17" y="18"/>
                  </a:lnTo>
                  <a:lnTo>
                    <a:pt x="19" y="7"/>
                  </a:lnTo>
                  <a:lnTo>
                    <a:pt x="14" y="6"/>
                  </a:lnTo>
                  <a:lnTo>
                    <a:pt x="11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15"/>
                  </a:lnTo>
                  <a:lnTo>
                    <a:pt x="1" y="24"/>
                  </a:lnTo>
                  <a:lnTo>
                    <a:pt x="6" y="33"/>
                  </a:lnTo>
                  <a:lnTo>
                    <a:pt x="9" y="36"/>
                  </a:lnTo>
                  <a:lnTo>
                    <a:pt x="13" y="38"/>
                  </a:lnTo>
                  <a:lnTo>
                    <a:pt x="18" y="39"/>
                  </a:lnTo>
                  <a:lnTo>
                    <a:pt x="22" y="40"/>
                  </a:lnTo>
                  <a:lnTo>
                    <a:pt x="262" y="40"/>
                  </a:lnTo>
                  <a:lnTo>
                    <a:pt x="267" y="39"/>
                  </a:lnTo>
                  <a:lnTo>
                    <a:pt x="272" y="38"/>
                  </a:lnTo>
                  <a:lnTo>
                    <a:pt x="275" y="36"/>
                  </a:lnTo>
                  <a:lnTo>
                    <a:pt x="279" y="33"/>
                  </a:lnTo>
                  <a:lnTo>
                    <a:pt x="282" y="24"/>
                  </a:lnTo>
                  <a:lnTo>
                    <a:pt x="283" y="15"/>
                  </a:lnTo>
                  <a:lnTo>
                    <a:pt x="2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1435388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877" y="113228"/>
            <a:ext cx="1809148" cy="416859"/>
          </a:xfrm>
          <a:prstGeom prst="rect">
            <a:avLst/>
          </a:prstGeom>
        </p:spPr>
      </p:pic>
      <p:grpSp>
        <p:nvGrpSpPr>
          <p:cNvPr id="3" name="Grupa 2"/>
          <p:cNvGrpSpPr/>
          <p:nvPr/>
        </p:nvGrpSpPr>
        <p:grpSpPr>
          <a:xfrm>
            <a:off x="525259" y="1427726"/>
            <a:ext cx="1612526" cy="1022199"/>
            <a:chOff x="401577" y="1467699"/>
            <a:chExt cx="3125164" cy="2493202"/>
          </a:xfrm>
          <a:solidFill>
            <a:srgbClr val="DA0029"/>
          </a:solidFill>
        </p:grpSpPr>
        <p:sp>
          <p:nvSpPr>
            <p:cNvPr id="4" name="Prostokąt 3"/>
            <p:cNvSpPr/>
            <p:nvPr/>
          </p:nvSpPr>
          <p:spPr>
            <a:xfrm>
              <a:off x="401577" y="1467699"/>
              <a:ext cx="3125164" cy="2359076"/>
            </a:xfrm>
            <a:prstGeom prst="rect">
              <a:avLst/>
            </a:prstGeom>
            <a:grpFill/>
            <a:ln w="12700" cap="flat" cmpd="sng" algn="ctr">
              <a:noFill/>
              <a:prstDash val="solid"/>
            </a:ln>
            <a:effectLst/>
          </p:spPr>
          <p:txBody>
            <a:bodyPr lIns="27000" tIns="27000" rIns="27000" bIns="27000" rtlCol="0" anchor="ctr"/>
            <a:lstStyle/>
            <a:p>
              <a:pPr algn="ctr" defTabSz="685800">
                <a:defRPr/>
              </a:pPr>
              <a:endParaRPr lang="pl-PL" sz="1200" b="1" kern="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5" name="pole tekstowe 4"/>
            <p:cNvSpPr txBox="1"/>
            <p:nvPr/>
          </p:nvSpPr>
          <p:spPr>
            <a:xfrm>
              <a:off x="535500" y="1467699"/>
              <a:ext cx="2879758" cy="2493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pl-PL" sz="1200" b="1" dirty="0">
                  <a:solidFill>
                    <a:prstClr val="white"/>
                  </a:solidFill>
                  <a:latin typeface="Calibri" panose="020F0502020204030204"/>
                </a:rPr>
                <a:t>Alokacja środków </a:t>
              </a:r>
              <a:br>
                <a:rPr lang="pl-PL" sz="1200" b="1" dirty="0">
                  <a:solidFill>
                    <a:prstClr val="white"/>
                  </a:solidFill>
                  <a:latin typeface="Calibri" panose="020F0502020204030204"/>
                </a:rPr>
              </a:br>
              <a:r>
                <a:rPr lang="pl-PL" sz="1200" b="1" dirty="0">
                  <a:solidFill>
                    <a:prstClr val="white"/>
                  </a:solidFill>
                  <a:latin typeface="Calibri" panose="020F0502020204030204"/>
                </a:rPr>
                <a:t>na Projekt</a:t>
              </a:r>
            </a:p>
          </p:txBody>
        </p:sp>
      </p:grpSp>
      <p:sp>
        <p:nvSpPr>
          <p:cNvPr id="6" name="Dowolny kształt 5">
            <a:hlinkClick r:id="" action="ppaction://noaction"/>
          </p:cNvPr>
          <p:cNvSpPr/>
          <p:nvPr/>
        </p:nvSpPr>
        <p:spPr>
          <a:xfrm>
            <a:off x="2686742" y="1730163"/>
            <a:ext cx="4123502" cy="441091"/>
          </a:xfrm>
          <a:custGeom>
            <a:avLst/>
            <a:gdLst>
              <a:gd name="connsiteX0" fmla="*/ 0 w 2228782"/>
              <a:gd name="connsiteY0" fmla="*/ 0 h 749630"/>
              <a:gd name="connsiteX1" fmla="*/ 2228782 w 2228782"/>
              <a:gd name="connsiteY1" fmla="*/ 0 h 749630"/>
              <a:gd name="connsiteX2" fmla="*/ 2228782 w 2228782"/>
              <a:gd name="connsiteY2" fmla="*/ 749630 h 749630"/>
              <a:gd name="connsiteX3" fmla="*/ 0 w 2228782"/>
              <a:gd name="connsiteY3" fmla="*/ 749630 h 749630"/>
              <a:gd name="connsiteX4" fmla="*/ 0 w 2228782"/>
              <a:gd name="connsiteY4" fmla="*/ 0 h 74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8782" h="749630">
                <a:moveTo>
                  <a:pt x="0" y="0"/>
                </a:moveTo>
                <a:lnTo>
                  <a:pt x="2228782" y="0"/>
                </a:lnTo>
                <a:lnTo>
                  <a:pt x="2228782" y="749630"/>
                </a:lnTo>
                <a:lnTo>
                  <a:pt x="0" y="749630"/>
                </a:lnTo>
                <a:lnTo>
                  <a:pt x="0" y="0"/>
                </a:lnTo>
                <a:close/>
              </a:path>
            </a:pathLst>
          </a:custGeom>
          <a:noFill/>
          <a:ln w="25400" cap="flat" cmpd="sng" algn="ctr">
            <a:noFill/>
            <a:prstDash val="solid"/>
          </a:ln>
          <a:effectLst/>
        </p:spPr>
        <p:txBody>
          <a:bodyPr spcFirstLastPara="0" vert="horz" wrap="square" lIns="26670" tIns="20003" rIns="26670" bIns="20003" numCol="1" spcCol="1270" anchor="ctr" anchorCtr="0">
            <a:noAutofit/>
          </a:bodyPr>
          <a:lstStyle/>
          <a:p>
            <a:pPr defTabSz="466725" eaLnBrk="0" fontAlgn="base" hangingPunct="0">
              <a:lnSpc>
                <a:spcPct val="90000"/>
              </a:lnSpc>
              <a:spcBef>
                <a:spcPts val="450"/>
              </a:spcBef>
              <a:defRPr/>
            </a:pPr>
            <a:r>
              <a:rPr lang="pl-PL" altLang="pl-PL" sz="1200" b="1" kern="0" dirty="0">
                <a:solidFill>
                  <a:schemeClr val="bg1">
                    <a:lumMod val="50000"/>
                  </a:schemeClr>
                </a:solidFill>
              </a:rPr>
              <a:t>425 858 110,77 zł</a:t>
            </a:r>
            <a:r>
              <a:rPr lang="pl-PL" altLang="pl-PL" sz="1200" b="1" kern="0" dirty="0" smtClean="0">
                <a:solidFill>
                  <a:schemeClr val="bg1">
                    <a:lumMod val="50000"/>
                  </a:schemeClr>
                </a:solidFill>
              </a:rPr>
              <a:t>,</a:t>
            </a:r>
          </a:p>
          <a:p>
            <a:pPr defTabSz="466725" eaLnBrk="0" fontAlgn="base" hangingPunct="0">
              <a:lnSpc>
                <a:spcPct val="90000"/>
              </a:lnSpc>
              <a:spcBef>
                <a:spcPts val="450"/>
              </a:spcBef>
              <a:defRPr/>
            </a:pPr>
            <a:r>
              <a:rPr lang="pl-PL" altLang="pl-PL" sz="1200" b="1" kern="0" dirty="0">
                <a:solidFill>
                  <a:schemeClr val="bg1">
                    <a:lumMod val="50000"/>
                  </a:schemeClr>
                </a:solidFill>
              </a:rPr>
              <a:t>wkład UE: 361,98 mln zł</a:t>
            </a:r>
          </a:p>
          <a:p>
            <a:pPr defTabSz="466725" eaLnBrk="0" fontAlgn="base" hangingPunct="0">
              <a:lnSpc>
                <a:spcPct val="90000"/>
              </a:lnSpc>
              <a:spcBef>
                <a:spcPts val="450"/>
              </a:spcBef>
              <a:defRPr/>
            </a:pPr>
            <a:r>
              <a:rPr lang="pl-PL" altLang="pl-PL" sz="1200" b="1" kern="0" dirty="0">
                <a:solidFill>
                  <a:schemeClr val="bg1">
                    <a:lumMod val="50000"/>
                  </a:schemeClr>
                </a:solidFill>
              </a:rPr>
              <a:t>wkład krajowy: 63,88 mln zł</a:t>
            </a:r>
            <a:endParaRPr lang="pl-PL" altLang="pl-PL" sz="1200" b="1" kern="0" dirty="0">
              <a:solidFill>
                <a:schemeClr val="bg1">
                  <a:lumMod val="50000"/>
                </a:schemeClr>
              </a:solidFill>
              <a:latin typeface="Calibri" panose="020F0502020204030204"/>
            </a:endParaRPr>
          </a:p>
        </p:txBody>
      </p:sp>
      <p:cxnSp>
        <p:nvCxnSpPr>
          <p:cNvPr id="7" name="Łącznik prosty 6"/>
          <p:cNvCxnSpPr/>
          <p:nvPr/>
        </p:nvCxnSpPr>
        <p:spPr>
          <a:xfrm>
            <a:off x="525259" y="2512039"/>
            <a:ext cx="7289792" cy="0"/>
          </a:xfrm>
          <a:prstGeom prst="line">
            <a:avLst/>
          </a:prstGeom>
          <a:noFill/>
          <a:ln w="6350" cap="rnd" cmpd="sng" algn="ctr">
            <a:solidFill>
              <a:srgbClr val="CCCCCC"/>
            </a:solidFill>
            <a:prstDash val="solid"/>
            <a:headEnd type="none"/>
            <a:tailEnd type="none"/>
          </a:ln>
          <a:effectLst/>
        </p:spPr>
      </p:cxnSp>
      <p:sp>
        <p:nvSpPr>
          <p:cNvPr id="8" name="Tytuł 1"/>
          <p:cNvSpPr txBox="1">
            <a:spLocks/>
          </p:cNvSpPr>
          <p:nvPr/>
        </p:nvSpPr>
        <p:spPr>
          <a:xfrm>
            <a:off x="594360" y="514631"/>
            <a:ext cx="5623560" cy="583574"/>
          </a:xfrm>
          <a:prstGeom prst="rect">
            <a:avLst/>
          </a:prstGeom>
        </p:spPr>
        <p:txBody>
          <a:bodyPr vert="horz" lIns="0" tIns="34290" rIns="68580" bIns="3429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CF002B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342900">
              <a:defRPr/>
            </a:pPr>
            <a:r>
              <a:rPr lang="pl-PL" sz="1800" b="1" dirty="0">
                <a:latin typeface="Calibri" panose="020F0502020204030204"/>
              </a:rPr>
              <a:t>Pożyczki unijne</a:t>
            </a:r>
            <a:r>
              <a:rPr lang="pl-PL" sz="1800" b="1" dirty="0">
                <a:latin typeface="Calibri Light" panose="020F0302020204030204"/>
              </a:rPr>
              <a:t/>
            </a:r>
            <a:br>
              <a:rPr lang="pl-PL" sz="1800" b="1" dirty="0">
                <a:latin typeface="Calibri Light" panose="020F0302020204030204"/>
              </a:rPr>
            </a:br>
            <a:r>
              <a:rPr lang="pl-PL" sz="1350" b="1" dirty="0">
                <a:solidFill>
                  <a:srgbClr val="595959"/>
                </a:solidFill>
                <a:latin typeface="Calibri Light" panose="020F0302020204030204"/>
              </a:rPr>
              <a:t>Projekt Przedsiębiorcze lubelskie </a:t>
            </a:r>
          </a:p>
        </p:txBody>
      </p:sp>
      <p:grpSp>
        <p:nvGrpSpPr>
          <p:cNvPr id="9" name="Grupa 8"/>
          <p:cNvGrpSpPr/>
          <p:nvPr/>
        </p:nvGrpSpPr>
        <p:grpSpPr>
          <a:xfrm>
            <a:off x="525259" y="2619196"/>
            <a:ext cx="1612526" cy="1017764"/>
            <a:chOff x="401577" y="1467699"/>
            <a:chExt cx="3125164" cy="2359076"/>
          </a:xfrm>
          <a:solidFill>
            <a:srgbClr val="DA0029"/>
          </a:solidFill>
        </p:grpSpPr>
        <p:sp>
          <p:nvSpPr>
            <p:cNvPr id="11" name="Prostokąt 10"/>
            <p:cNvSpPr/>
            <p:nvPr/>
          </p:nvSpPr>
          <p:spPr>
            <a:xfrm>
              <a:off x="401577" y="1467699"/>
              <a:ext cx="3125164" cy="2359076"/>
            </a:xfrm>
            <a:prstGeom prst="rect">
              <a:avLst/>
            </a:prstGeom>
            <a:grpFill/>
            <a:ln w="12700" cap="flat" cmpd="sng" algn="ctr">
              <a:noFill/>
              <a:prstDash val="solid"/>
            </a:ln>
            <a:effectLst/>
          </p:spPr>
          <p:txBody>
            <a:bodyPr lIns="27000" tIns="27000" rIns="27000" bIns="27000" rtlCol="0" anchor="ctr"/>
            <a:lstStyle/>
            <a:p>
              <a:pPr algn="ctr" defTabSz="685800">
                <a:defRPr/>
              </a:pPr>
              <a:endParaRPr lang="pl-PL" sz="1200" b="1" kern="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535500" y="1467699"/>
              <a:ext cx="2879758" cy="1495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pl-PL" sz="1200" b="1" dirty="0" smtClean="0">
                  <a:solidFill>
                    <a:prstClr val="white"/>
                  </a:solidFill>
                  <a:latin typeface="Calibri" panose="020F0502020204030204"/>
                </a:rPr>
                <a:t>Dla kogo?</a:t>
              </a:r>
              <a:endParaRPr lang="pl-PL" sz="12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3" name="Grupa 12"/>
          <p:cNvGrpSpPr/>
          <p:nvPr/>
        </p:nvGrpSpPr>
        <p:grpSpPr>
          <a:xfrm>
            <a:off x="525258" y="3840733"/>
            <a:ext cx="1612527" cy="2273482"/>
            <a:chOff x="401577" y="1467699"/>
            <a:chExt cx="3125164" cy="2359076"/>
          </a:xfrm>
          <a:solidFill>
            <a:srgbClr val="DA0029"/>
          </a:solidFill>
        </p:grpSpPr>
        <p:sp>
          <p:nvSpPr>
            <p:cNvPr id="14" name="Prostokąt 13"/>
            <p:cNvSpPr/>
            <p:nvPr/>
          </p:nvSpPr>
          <p:spPr>
            <a:xfrm>
              <a:off x="401577" y="1467699"/>
              <a:ext cx="3125164" cy="2359076"/>
            </a:xfrm>
            <a:prstGeom prst="rect">
              <a:avLst/>
            </a:prstGeom>
            <a:grpFill/>
            <a:ln w="12700" cap="flat" cmpd="sng" algn="ctr">
              <a:noFill/>
              <a:prstDash val="solid"/>
            </a:ln>
            <a:effectLst/>
          </p:spPr>
          <p:txBody>
            <a:bodyPr lIns="27000" tIns="27000" rIns="27000" bIns="27000" rtlCol="0" anchor="ctr"/>
            <a:lstStyle/>
            <a:p>
              <a:pPr algn="ctr" defTabSz="685800">
                <a:defRPr/>
              </a:pPr>
              <a:endParaRPr lang="pl-PL" sz="1200" b="1" kern="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535500" y="1775664"/>
              <a:ext cx="2879758" cy="514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pl-PL" sz="1200" b="1" dirty="0">
                  <a:solidFill>
                    <a:prstClr val="white"/>
                  </a:solidFill>
                  <a:latin typeface="Calibri" panose="020F0502020204030204"/>
                </a:rPr>
                <a:t>Forma wsparcia</a:t>
              </a:r>
            </a:p>
          </p:txBody>
        </p:sp>
      </p:grpSp>
      <p:grpSp>
        <p:nvGrpSpPr>
          <p:cNvPr id="26" name="Grupa 25"/>
          <p:cNvGrpSpPr/>
          <p:nvPr/>
        </p:nvGrpSpPr>
        <p:grpSpPr>
          <a:xfrm>
            <a:off x="2231674" y="1864073"/>
            <a:ext cx="357188" cy="314325"/>
            <a:chOff x="15151100" y="1955800"/>
            <a:chExt cx="635000" cy="558800"/>
          </a:xfrm>
          <a:solidFill>
            <a:srgbClr val="CF002B"/>
          </a:solidFill>
        </p:grpSpPr>
        <p:sp>
          <p:nvSpPr>
            <p:cNvPr id="27" name="Freeform 151"/>
            <p:cNvSpPr>
              <a:spLocks/>
            </p:cNvSpPr>
            <p:nvPr/>
          </p:nvSpPr>
          <p:spPr bwMode="auto">
            <a:xfrm>
              <a:off x="15443200" y="2341563"/>
              <a:ext cx="128588" cy="46038"/>
            </a:xfrm>
            <a:custGeom>
              <a:avLst/>
              <a:gdLst>
                <a:gd name="T0" fmla="*/ 0 w 81"/>
                <a:gd name="T1" fmla="*/ 21 h 29"/>
                <a:gd name="T2" fmla="*/ 0 w 81"/>
                <a:gd name="T3" fmla="*/ 24 h 29"/>
                <a:gd name="T4" fmla="*/ 3 w 81"/>
                <a:gd name="T5" fmla="*/ 27 h 29"/>
                <a:gd name="T6" fmla="*/ 5 w 81"/>
                <a:gd name="T7" fmla="*/ 28 h 29"/>
                <a:gd name="T8" fmla="*/ 8 w 81"/>
                <a:gd name="T9" fmla="*/ 29 h 29"/>
                <a:gd name="T10" fmla="*/ 34 w 81"/>
                <a:gd name="T11" fmla="*/ 28 h 29"/>
                <a:gd name="T12" fmla="*/ 59 w 81"/>
                <a:gd name="T13" fmla="*/ 24 h 29"/>
                <a:gd name="T14" fmla="*/ 80 w 81"/>
                <a:gd name="T15" fmla="*/ 18 h 29"/>
                <a:gd name="T16" fmla="*/ 80 w 81"/>
                <a:gd name="T17" fmla="*/ 5 h 29"/>
                <a:gd name="T18" fmla="*/ 80 w 81"/>
                <a:gd name="T19" fmla="*/ 2 h 29"/>
                <a:gd name="T20" fmla="*/ 81 w 81"/>
                <a:gd name="T21" fmla="*/ 0 h 29"/>
                <a:gd name="T22" fmla="*/ 68 w 81"/>
                <a:gd name="T23" fmla="*/ 5 h 29"/>
                <a:gd name="T24" fmla="*/ 51 w 81"/>
                <a:gd name="T25" fmla="*/ 9 h 29"/>
                <a:gd name="T26" fmla="*/ 32 w 81"/>
                <a:gd name="T27" fmla="*/ 12 h 29"/>
                <a:gd name="T28" fmla="*/ 8 w 81"/>
                <a:gd name="T29" fmla="*/ 13 h 29"/>
                <a:gd name="T30" fmla="*/ 5 w 81"/>
                <a:gd name="T31" fmla="*/ 14 h 29"/>
                <a:gd name="T32" fmla="*/ 3 w 81"/>
                <a:gd name="T33" fmla="*/ 15 h 29"/>
                <a:gd name="T34" fmla="*/ 0 w 81"/>
                <a:gd name="T35" fmla="*/ 18 h 29"/>
                <a:gd name="T36" fmla="*/ 0 w 81"/>
                <a:gd name="T37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1" h="29">
                  <a:moveTo>
                    <a:pt x="0" y="21"/>
                  </a:moveTo>
                  <a:lnTo>
                    <a:pt x="0" y="24"/>
                  </a:lnTo>
                  <a:lnTo>
                    <a:pt x="3" y="27"/>
                  </a:lnTo>
                  <a:lnTo>
                    <a:pt x="5" y="28"/>
                  </a:lnTo>
                  <a:lnTo>
                    <a:pt x="8" y="29"/>
                  </a:lnTo>
                  <a:lnTo>
                    <a:pt x="34" y="28"/>
                  </a:lnTo>
                  <a:lnTo>
                    <a:pt x="59" y="24"/>
                  </a:lnTo>
                  <a:lnTo>
                    <a:pt x="80" y="18"/>
                  </a:lnTo>
                  <a:lnTo>
                    <a:pt x="80" y="5"/>
                  </a:lnTo>
                  <a:lnTo>
                    <a:pt x="80" y="2"/>
                  </a:lnTo>
                  <a:lnTo>
                    <a:pt x="81" y="0"/>
                  </a:lnTo>
                  <a:lnTo>
                    <a:pt x="68" y="5"/>
                  </a:lnTo>
                  <a:lnTo>
                    <a:pt x="51" y="9"/>
                  </a:lnTo>
                  <a:lnTo>
                    <a:pt x="32" y="12"/>
                  </a:lnTo>
                  <a:lnTo>
                    <a:pt x="8" y="13"/>
                  </a:lnTo>
                  <a:lnTo>
                    <a:pt x="5" y="14"/>
                  </a:lnTo>
                  <a:lnTo>
                    <a:pt x="3" y="15"/>
                  </a:lnTo>
                  <a:lnTo>
                    <a:pt x="0" y="18"/>
                  </a:lnTo>
                  <a:lnTo>
                    <a:pt x="0" y="2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Freeform 152"/>
            <p:cNvSpPr>
              <a:spLocks/>
            </p:cNvSpPr>
            <p:nvPr/>
          </p:nvSpPr>
          <p:spPr bwMode="auto">
            <a:xfrm>
              <a:off x="15443200" y="2006600"/>
              <a:ext cx="177800" cy="76200"/>
            </a:xfrm>
            <a:custGeom>
              <a:avLst/>
              <a:gdLst>
                <a:gd name="T0" fmla="*/ 8 w 112"/>
                <a:gd name="T1" fmla="*/ 48 h 48"/>
                <a:gd name="T2" fmla="*/ 5 w 112"/>
                <a:gd name="T3" fmla="*/ 48 h 48"/>
                <a:gd name="T4" fmla="*/ 3 w 112"/>
                <a:gd name="T5" fmla="*/ 45 h 48"/>
                <a:gd name="T6" fmla="*/ 0 w 112"/>
                <a:gd name="T7" fmla="*/ 43 h 48"/>
                <a:gd name="T8" fmla="*/ 0 w 112"/>
                <a:gd name="T9" fmla="*/ 40 h 48"/>
                <a:gd name="T10" fmla="*/ 0 w 112"/>
                <a:gd name="T11" fmla="*/ 37 h 48"/>
                <a:gd name="T12" fmla="*/ 3 w 112"/>
                <a:gd name="T13" fmla="*/ 35 h 48"/>
                <a:gd name="T14" fmla="*/ 5 w 112"/>
                <a:gd name="T15" fmla="*/ 32 h 48"/>
                <a:gd name="T16" fmla="*/ 8 w 112"/>
                <a:gd name="T17" fmla="*/ 32 h 48"/>
                <a:gd name="T18" fmla="*/ 34 w 112"/>
                <a:gd name="T19" fmla="*/ 30 h 48"/>
                <a:gd name="T20" fmla="*/ 55 w 112"/>
                <a:gd name="T21" fmla="*/ 27 h 48"/>
                <a:gd name="T22" fmla="*/ 73 w 112"/>
                <a:gd name="T23" fmla="*/ 23 h 48"/>
                <a:gd name="T24" fmla="*/ 85 w 112"/>
                <a:gd name="T25" fmla="*/ 17 h 48"/>
                <a:gd name="T26" fmla="*/ 93 w 112"/>
                <a:gd name="T27" fmla="*/ 12 h 48"/>
                <a:gd name="T28" fmla="*/ 96 w 112"/>
                <a:gd name="T29" fmla="*/ 8 h 48"/>
                <a:gd name="T30" fmla="*/ 96 w 112"/>
                <a:gd name="T31" fmla="*/ 4 h 48"/>
                <a:gd name="T32" fmla="*/ 98 w 112"/>
                <a:gd name="T33" fmla="*/ 2 h 48"/>
                <a:gd name="T34" fmla="*/ 101 w 112"/>
                <a:gd name="T35" fmla="*/ 0 h 48"/>
                <a:gd name="T36" fmla="*/ 104 w 112"/>
                <a:gd name="T37" fmla="*/ 0 h 48"/>
                <a:gd name="T38" fmla="*/ 107 w 112"/>
                <a:gd name="T39" fmla="*/ 0 h 48"/>
                <a:gd name="T40" fmla="*/ 109 w 112"/>
                <a:gd name="T41" fmla="*/ 2 h 48"/>
                <a:gd name="T42" fmla="*/ 111 w 112"/>
                <a:gd name="T43" fmla="*/ 4 h 48"/>
                <a:gd name="T44" fmla="*/ 112 w 112"/>
                <a:gd name="T45" fmla="*/ 8 h 48"/>
                <a:gd name="T46" fmla="*/ 109 w 112"/>
                <a:gd name="T47" fmla="*/ 18 h 48"/>
                <a:gd name="T48" fmla="*/ 101 w 112"/>
                <a:gd name="T49" fmla="*/ 27 h 48"/>
                <a:gd name="T50" fmla="*/ 88 w 112"/>
                <a:gd name="T51" fmla="*/ 35 h 48"/>
                <a:gd name="T52" fmla="*/ 70 w 112"/>
                <a:gd name="T53" fmla="*/ 40 h 48"/>
                <a:gd name="T54" fmla="*/ 51 w 112"/>
                <a:gd name="T55" fmla="*/ 44 h 48"/>
                <a:gd name="T56" fmla="*/ 30 w 112"/>
                <a:gd name="T57" fmla="*/ 48 h 48"/>
                <a:gd name="T58" fmla="*/ 8 w 112"/>
                <a:gd name="T5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2" h="48">
                  <a:moveTo>
                    <a:pt x="8" y="48"/>
                  </a:moveTo>
                  <a:lnTo>
                    <a:pt x="5" y="48"/>
                  </a:lnTo>
                  <a:lnTo>
                    <a:pt x="3" y="45"/>
                  </a:lnTo>
                  <a:lnTo>
                    <a:pt x="0" y="43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3" y="35"/>
                  </a:lnTo>
                  <a:lnTo>
                    <a:pt x="5" y="32"/>
                  </a:lnTo>
                  <a:lnTo>
                    <a:pt x="8" y="32"/>
                  </a:lnTo>
                  <a:lnTo>
                    <a:pt x="34" y="30"/>
                  </a:lnTo>
                  <a:lnTo>
                    <a:pt x="55" y="27"/>
                  </a:lnTo>
                  <a:lnTo>
                    <a:pt x="73" y="23"/>
                  </a:lnTo>
                  <a:lnTo>
                    <a:pt x="85" y="17"/>
                  </a:lnTo>
                  <a:lnTo>
                    <a:pt x="93" y="12"/>
                  </a:lnTo>
                  <a:lnTo>
                    <a:pt x="96" y="8"/>
                  </a:lnTo>
                  <a:lnTo>
                    <a:pt x="96" y="4"/>
                  </a:lnTo>
                  <a:lnTo>
                    <a:pt x="98" y="2"/>
                  </a:lnTo>
                  <a:lnTo>
                    <a:pt x="101" y="0"/>
                  </a:lnTo>
                  <a:lnTo>
                    <a:pt x="104" y="0"/>
                  </a:lnTo>
                  <a:lnTo>
                    <a:pt x="107" y="0"/>
                  </a:lnTo>
                  <a:lnTo>
                    <a:pt x="109" y="2"/>
                  </a:lnTo>
                  <a:lnTo>
                    <a:pt x="111" y="4"/>
                  </a:lnTo>
                  <a:lnTo>
                    <a:pt x="112" y="8"/>
                  </a:lnTo>
                  <a:lnTo>
                    <a:pt x="109" y="18"/>
                  </a:lnTo>
                  <a:lnTo>
                    <a:pt x="101" y="27"/>
                  </a:lnTo>
                  <a:lnTo>
                    <a:pt x="88" y="35"/>
                  </a:lnTo>
                  <a:lnTo>
                    <a:pt x="70" y="40"/>
                  </a:lnTo>
                  <a:lnTo>
                    <a:pt x="51" y="44"/>
                  </a:lnTo>
                  <a:lnTo>
                    <a:pt x="30" y="48"/>
                  </a:lnTo>
                  <a:lnTo>
                    <a:pt x="8" y="4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Freeform 153"/>
            <p:cNvSpPr>
              <a:spLocks/>
            </p:cNvSpPr>
            <p:nvPr/>
          </p:nvSpPr>
          <p:spPr bwMode="auto">
            <a:xfrm>
              <a:off x="15367000" y="2419350"/>
              <a:ext cx="203200" cy="44450"/>
            </a:xfrm>
            <a:custGeom>
              <a:avLst/>
              <a:gdLst>
                <a:gd name="T0" fmla="*/ 0 w 128"/>
                <a:gd name="T1" fmla="*/ 5 h 28"/>
                <a:gd name="T2" fmla="*/ 0 w 128"/>
                <a:gd name="T3" fmla="*/ 20 h 28"/>
                <a:gd name="T4" fmla="*/ 0 w 128"/>
                <a:gd name="T5" fmla="*/ 22 h 28"/>
                <a:gd name="T6" fmla="*/ 27 w 128"/>
                <a:gd name="T7" fmla="*/ 26 h 28"/>
                <a:gd name="T8" fmla="*/ 56 w 128"/>
                <a:gd name="T9" fmla="*/ 28 h 28"/>
                <a:gd name="T10" fmla="*/ 82 w 128"/>
                <a:gd name="T11" fmla="*/ 26 h 28"/>
                <a:gd name="T12" fmla="*/ 107 w 128"/>
                <a:gd name="T13" fmla="*/ 23 h 28"/>
                <a:gd name="T14" fmla="*/ 128 w 128"/>
                <a:gd name="T15" fmla="*/ 17 h 28"/>
                <a:gd name="T16" fmla="*/ 128 w 128"/>
                <a:gd name="T17" fmla="*/ 0 h 28"/>
                <a:gd name="T18" fmla="*/ 115 w 128"/>
                <a:gd name="T19" fmla="*/ 5 h 28"/>
                <a:gd name="T20" fmla="*/ 99 w 128"/>
                <a:gd name="T21" fmla="*/ 8 h 28"/>
                <a:gd name="T22" fmla="*/ 79 w 128"/>
                <a:gd name="T23" fmla="*/ 11 h 28"/>
                <a:gd name="T24" fmla="*/ 56 w 128"/>
                <a:gd name="T25" fmla="*/ 12 h 28"/>
                <a:gd name="T26" fmla="*/ 34 w 128"/>
                <a:gd name="T27" fmla="*/ 11 h 28"/>
                <a:gd name="T28" fmla="*/ 16 w 128"/>
                <a:gd name="T29" fmla="*/ 9 h 28"/>
                <a:gd name="T30" fmla="*/ 0 w 128"/>
                <a:gd name="T31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8" h="28">
                  <a:moveTo>
                    <a:pt x="0" y="5"/>
                  </a:moveTo>
                  <a:lnTo>
                    <a:pt x="0" y="20"/>
                  </a:lnTo>
                  <a:lnTo>
                    <a:pt x="0" y="22"/>
                  </a:lnTo>
                  <a:lnTo>
                    <a:pt x="27" y="26"/>
                  </a:lnTo>
                  <a:lnTo>
                    <a:pt x="56" y="28"/>
                  </a:lnTo>
                  <a:lnTo>
                    <a:pt x="82" y="26"/>
                  </a:lnTo>
                  <a:lnTo>
                    <a:pt x="107" y="23"/>
                  </a:lnTo>
                  <a:lnTo>
                    <a:pt x="128" y="17"/>
                  </a:lnTo>
                  <a:lnTo>
                    <a:pt x="128" y="0"/>
                  </a:lnTo>
                  <a:lnTo>
                    <a:pt x="115" y="5"/>
                  </a:lnTo>
                  <a:lnTo>
                    <a:pt x="99" y="8"/>
                  </a:lnTo>
                  <a:lnTo>
                    <a:pt x="79" y="11"/>
                  </a:lnTo>
                  <a:lnTo>
                    <a:pt x="56" y="12"/>
                  </a:lnTo>
                  <a:lnTo>
                    <a:pt x="34" y="11"/>
                  </a:lnTo>
                  <a:lnTo>
                    <a:pt x="16" y="9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Freeform 154"/>
            <p:cNvSpPr>
              <a:spLocks/>
            </p:cNvSpPr>
            <p:nvPr/>
          </p:nvSpPr>
          <p:spPr bwMode="auto">
            <a:xfrm>
              <a:off x="15290800" y="1955800"/>
              <a:ext cx="330200" cy="368300"/>
            </a:xfrm>
            <a:custGeom>
              <a:avLst/>
              <a:gdLst>
                <a:gd name="T0" fmla="*/ 205 w 208"/>
                <a:gd name="T1" fmla="*/ 30 h 232"/>
                <a:gd name="T2" fmla="*/ 184 w 208"/>
                <a:gd name="T3" fmla="*/ 14 h 232"/>
                <a:gd name="T4" fmla="*/ 147 w 208"/>
                <a:gd name="T5" fmla="*/ 3 h 232"/>
                <a:gd name="T6" fmla="*/ 104 w 208"/>
                <a:gd name="T7" fmla="*/ 0 h 232"/>
                <a:gd name="T8" fmla="*/ 61 w 208"/>
                <a:gd name="T9" fmla="*/ 3 h 232"/>
                <a:gd name="T10" fmla="*/ 24 w 208"/>
                <a:gd name="T11" fmla="*/ 14 h 232"/>
                <a:gd name="T12" fmla="*/ 3 w 208"/>
                <a:gd name="T13" fmla="*/ 30 h 232"/>
                <a:gd name="T14" fmla="*/ 0 w 208"/>
                <a:gd name="T15" fmla="*/ 88 h 232"/>
                <a:gd name="T16" fmla="*/ 2 w 208"/>
                <a:gd name="T17" fmla="*/ 96 h 232"/>
                <a:gd name="T18" fmla="*/ 0 w 208"/>
                <a:gd name="T19" fmla="*/ 104 h 232"/>
                <a:gd name="T20" fmla="*/ 0 w 208"/>
                <a:gd name="T21" fmla="*/ 137 h 232"/>
                <a:gd name="T22" fmla="*/ 18 w 208"/>
                <a:gd name="T23" fmla="*/ 139 h 232"/>
                <a:gd name="T24" fmla="*/ 16 w 208"/>
                <a:gd name="T25" fmla="*/ 135 h 232"/>
                <a:gd name="T26" fmla="*/ 16 w 208"/>
                <a:gd name="T27" fmla="*/ 103 h 232"/>
                <a:gd name="T28" fmla="*/ 18 w 208"/>
                <a:gd name="T29" fmla="*/ 101 h 232"/>
                <a:gd name="T30" fmla="*/ 20 w 208"/>
                <a:gd name="T31" fmla="*/ 96 h 232"/>
                <a:gd name="T32" fmla="*/ 18 w 208"/>
                <a:gd name="T33" fmla="*/ 90 h 232"/>
                <a:gd name="T34" fmla="*/ 16 w 208"/>
                <a:gd name="T35" fmla="*/ 88 h 232"/>
                <a:gd name="T36" fmla="*/ 16 w 208"/>
                <a:gd name="T37" fmla="*/ 40 h 232"/>
                <a:gd name="T38" fmla="*/ 27 w 208"/>
                <a:gd name="T39" fmla="*/ 30 h 232"/>
                <a:gd name="T40" fmla="*/ 57 w 208"/>
                <a:gd name="T41" fmla="*/ 20 h 232"/>
                <a:gd name="T42" fmla="*/ 104 w 208"/>
                <a:gd name="T43" fmla="*/ 16 h 232"/>
                <a:gd name="T44" fmla="*/ 151 w 208"/>
                <a:gd name="T45" fmla="*/ 20 h 232"/>
                <a:gd name="T46" fmla="*/ 181 w 208"/>
                <a:gd name="T47" fmla="*/ 30 h 232"/>
                <a:gd name="T48" fmla="*/ 192 w 208"/>
                <a:gd name="T49" fmla="*/ 40 h 232"/>
                <a:gd name="T50" fmla="*/ 192 w 208"/>
                <a:gd name="T51" fmla="*/ 88 h 232"/>
                <a:gd name="T52" fmla="*/ 190 w 208"/>
                <a:gd name="T53" fmla="*/ 90 h 232"/>
                <a:gd name="T54" fmla="*/ 188 w 208"/>
                <a:gd name="T55" fmla="*/ 96 h 232"/>
                <a:gd name="T56" fmla="*/ 190 w 208"/>
                <a:gd name="T57" fmla="*/ 101 h 232"/>
                <a:gd name="T58" fmla="*/ 192 w 208"/>
                <a:gd name="T59" fmla="*/ 103 h 232"/>
                <a:gd name="T60" fmla="*/ 192 w 208"/>
                <a:gd name="T61" fmla="*/ 135 h 232"/>
                <a:gd name="T62" fmla="*/ 191 w 208"/>
                <a:gd name="T63" fmla="*/ 138 h 232"/>
                <a:gd name="T64" fmla="*/ 189 w 208"/>
                <a:gd name="T65" fmla="*/ 141 h 232"/>
                <a:gd name="T66" fmla="*/ 189 w 208"/>
                <a:gd name="T67" fmla="*/ 147 h 232"/>
                <a:gd name="T68" fmla="*/ 191 w 208"/>
                <a:gd name="T69" fmla="*/ 151 h 232"/>
                <a:gd name="T70" fmla="*/ 192 w 208"/>
                <a:gd name="T71" fmla="*/ 152 h 232"/>
                <a:gd name="T72" fmla="*/ 192 w 208"/>
                <a:gd name="T73" fmla="*/ 185 h 232"/>
                <a:gd name="T74" fmla="*/ 190 w 208"/>
                <a:gd name="T75" fmla="*/ 187 h 232"/>
                <a:gd name="T76" fmla="*/ 188 w 208"/>
                <a:gd name="T77" fmla="*/ 193 h 232"/>
                <a:gd name="T78" fmla="*/ 190 w 208"/>
                <a:gd name="T79" fmla="*/ 197 h 232"/>
                <a:gd name="T80" fmla="*/ 192 w 208"/>
                <a:gd name="T81" fmla="*/ 200 h 232"/>
                <a:gd name="T82" fmla="*/ 192 w 208"/>
                <a:gd name="T83" fmla="*/ 232 h 232"/>
                <a:gd name="T84" fmla="*/ 200 w 208"/>
                <a:gd name="T85" fmla="*/ 229 h 232"/>
                <a:gd name="T86" fmla="*/ 208 w 208"/>
                <a:gd name="T87" fmla="*/ 200 h 232"/>
                <a:gd name="T88" fmla="*/ 206 w 208"/>
                <a:gd name="T89" fmla="*/ 193 h 232"/>
                <a:gd name="T90" fmla="*/ 208 w 208"/>
                <a:gd name="T91" fmla="*/ 184 h 232"/>
                <a:gd name="T92" fmla="*/ 207 w 208"/>
                <a:gd name="T93" fmla="*/ 148 h 232"/>
                <a:gd name="T94" fmla="*/ 207 w 208"/>
                <a:gd name="T95" fmla="*/ 140 h 232"/>
                <a:gd name="T96" fmla="*/ 208 w 208"/>
                <a:gd name="T97" fmla="*/ 104 h 232"/>
                <a:gd name="T98" fmla="*/ 206 w 208"/>
                <a:gd name="T99" fmla="*/ 96 h 232"/>
                <a:gd name="T100" fmla="*/ 208 w 208"/>
                <a:gd name="T101" fmla="*/ 8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8" h="232">
                  <a:moveTo>
                    <a:pt x="208" y="40"/>
                  </a:moveTo>
                  <a:lnTo>
                    <a:pt x="205" y="30"/>
                  </a:lnTo>
                  <a:lnTo>
                    <a:pt x="197" y="21"/>
                  </a:lnTo>
                  <a:lnTo>
                    <a:pt x="184" y="14"/>
                  </a:lnTo>
                  <a:lnTo>
                    <a:pt x="166" y="7"/>
                  </a:lnTo>
                  <a:lnTo>
                    <a:pt x="147" y="3"/>
                  </a:lnTo>
                  <a:lnTo>
                    <a:pt x="126" y="1"/>
                  </a:lnTo>
                  <a:lnTo>
                    <a:pt x="104" y="0"/>
                  </a:lnTo>
                  <a:lnTo>
                    <a:pt x="82" y="1"/>
                  </a:lnTo>
                  <a:lnTo>
                    <a:pt x="61" y="3"/>
                  </a:lnTo>
                  <a:lnTo>
                    <a:pt x="42" y="7"/>
                  </a:lnTo>
                  <a:lnTo>
                    <a:pt x="24" y="14"/>
                  </a:lnTo>
                  <a:lnTo>
                    <a:pt x="11" y="21"/>
                  </a:lnTo>
                  <a:lnTo>
                    <a:pt x="3" y="30"/>
                  </a:lnTo>
                  <a:lnTo>
                    <a:pt x="0" y="40"/>
                  </a:lnTo>
                  <a:lnTo>
                    <a:pt x="0" y="88"/>
                  </a:lnTo>
                  <a:lnTo>
                    <a:pt x="1" y="92"/>
                  </a:lnTo>
                  <a:lnTo>
                    <a:pt x="2" y="96"/>
                  </a:lnTo>
                  <a:lnTo>
                    <a:pt x="1" y="100"/>
                  </a:lnTo>
                  <a:lnTo>
                    <a:pt x="0" y="104"/>
                  </a:lnTo>
                  <a:lnTo>
                    <a:pt x="0" y="135"/>
                  </a:lnTo>
                  <a:lnTo>
                    <a:pt x="0" y="137"/>
                  </a:lnTo>
                  <a:lnTo>
                    <a:pt x="18" y="140"/>
                  </a:lnTo>
                  <a:lnTo>
                    <a:pt x="18" y="139"/>
                  </a:lnTo>
                  <a:lnTo>
                    <a:pt x="17" y="137"/>
                  </a:lnTo>
                  <a:lnTo>
                    <a:pt x="16" y="135"/>
                  </a:lnTo>
                  <a:lnTo>
                    <a:pt x="16" y="104"/>
                  </a:lnTo>
                  <a:lnTo>
                    <a:pt x="16" y="103"/>
                  </a:lnTo>
                  <a:lnTo>
                    <a:pt x="17" y="102"/>
                  </a:lnTo>
                  <a:lnTo>
                    <a:pt x="18" y="101"/>
                  </a:lnTo>
                  <a:lnTo>
                    <a:pt x="19" y="99"/>
                  </a:lnTo>
                  <a:lnTo>
                    <a:pt x="20" y="96"/>
                  </a:lnTo>
                  <a:lnTo>
                    <a:pt x="19" y="93"/>
                  </a:lnTo>
                  <a:lnTo>
                    <a:pt x="18" y="90"/>
                  </a:lnTo>
                  <a:lnTo>
                    <a:pt x="17" y="89"/>
                  </a:lnTo>
                  <a:lnTo>
                    <a:pt x="16" y="88"/>
                  </a:lnTo>
                  <a:lnTo>
                    <a:pt x="16" y="88"/>
                  </a:lnTo>
                  <a:lnTo>
                    <a:pt x="16" y="40"/>
                  </a:lnTo>
                  <a:lnTo>
                    <a:pt x="19" y="35"/>
                  </a:lnTo>
                  <a:lnTo>
                    <a:pt x="27" y="30"/>
                  </a:lnTo>
                  <a:lnTo>
                    <a:pt x="39" y="26"/>
                  </a:lnTo>
                  <a:lnTo>
                    <a:pt x="57" y="20"/>
                  </a:lnTo>
                  <a:lnTo>
                    <a:pt x="78" y="17"/>
                  </a:lnTo>
                  <a:lnTo>
                    <a:pt x="104" y="16"/>
                  </a:lnTo>
                  <a:lnTo>
                    <a:pt x="130" y="17"/>
                  </a:lnTo>
                  <a:lnTo>
                    <a:pt x="151" y="20"/>
                  </a:lnTo>
                  <a:lnTo>
                    <a:pt x="169" y="26"/>
                  </a:lnTo>
                  <a:lnTo>
                    <a:pt x="181" y="30"/>
                  </a:lnTo>
                  <a:lnTo>
                    <a:pt x="189" y="35"/>
                  </a:lnTo>
                  <a:lnTo>
                    <a:pt x="192" y="40"/>
                  </a:lnTo>
                  <a:lnTo>
                    <a:pt x="192" y="88"/>
                  </a:lnTo>
                  <a:lnTo>
                    <a:pt x="192" y="88"/>
                  </a:lnTo>
                  <a:lnTo>
                    <a:pt x="191" y="89"/>
                  </a:lnTo>
                  <a:lnTo>
                    <a:pt x="190" y="90"/>
                  </a:lnTo>
                  <a:lnTo>
                    <a:pt x="189" y="93"/>
                  </a:lnTo>
                  <a:lnTo>
                    <a:pt x="188" y="96"/>
                  </a:lnTo>
                  <a:lnTo>
                    <a:pt x="189" y="99"/>
                  </a:lnTo>
                  <a:lnTo>
                    <a:pt x="190" y="101"/>
                  </a:lnTo>
                  <a:lnTo>
                    <a:pt x="191" y="102"/>
                  </a:lnTo>
                  <a:lnTo>
                    <a:pt x="192" y="103"/>
                  </a:lnTo>
                  <a:lnTo>
                    <a:pt x="192" y="104"/>
                  </a:lnTo>
                  <a:lnTo>
                    <a:pt x="192" y="135"/>
                  </a:lnTo>
                  <a:lnTo>
                    <a:pt x="192" y="137"/>
                  </a:lnTo>
                  <a:lnTo>
                    <a:pt x="191" y="138"/>
                  </a:lnTo>
                  <a:lnTo>
                    <a:pt x="190" y="139"/>
                  </a:lnTo>
                  <a:lnTo>
                    <a:pt x="189" y="141"/>
                  </a:lnTo>
                  <a:lnTo>
                    <a:pt x="188" y="144"/>
                  </a:lnTo>
                  <a:lnTo>
                    <a:pt x="189" y="147"/>
                  </a:lnTo>
                  <a:lnTo>
                    <a:pt x="190" y="149"/>
                  </a:lnTo>
                  <a:lnTo>
                    <a:pt x="191" y="151"/>
                  </a:lnTo>
                  <a:lnTo>
                    <a:pt x="192" y="152"/>
                  </a:lnTo>
                  <a:lnTo>
                    <a:pt x="192" y="152"/>
                  </a:lnTo>
                  <a:lnTo>
                    <a:pt x="192" y="184"/>
                  </a:lnTo>
                  <a:lnTo>
                    <a:pt x="192" y="185"/>
                  </a:lnTo>
                  <a:lnTo>
                    <a:pt x="191" y="185"/>
                  </a:lnTo>
                  <a:lnTo>
                    <a:pt x="190" y="187"/>
                  </a:lnTo>
                  <a:lnTo>
                    <a:pt x="189" y="189"/>
                  </a:lnTo>
                  <a:lnTo>
                    <a:pt x="188" y="193"/>
                  </a:lnTo>
                  <a:lnTo>
                    <a:pt x="189" y="195"/>
                  </a:lnTo>
                  <a:lnTo>
                    <a:pt x="190" y="197"/>
                  </a:lnTo>
                  <a:lnTo>
                    <a:pt x="191" y="199"/>
                  </a:lnTo>
                  <a:lnTo>
                    <a:pt x="192" y="200"/>
                  </a:lnTo>
                  <a:lnTo>
                    <a:pt x="192" y="200"/>
                  </a:lnTo>
                  <a:lnTo>
                    <a:pt x="192" y="232"/>
                  </a:lnTo>
                  <a:lnTo>
                    <a:pt x="192" y="232"/>
                  </a:lnTo>
                  <a:lnTo>
                    <a:pt x="200" y="229"/>
                  </a:lnTo>
                  <a:lnTo>
                    <a:pt x="208" y="227"/>
                  </a:lnTo>
                  <a:lnTo>
                    <a:pt x="208" y="200"/>
                  </a:lnTo>
                  <a:lnTo>
                    <a:pt x="207" y="196"/>
                  </a:lnTo>
                  <a:lnTo>
                    <a:pt x="206" y="193"/>
                  </a:lnTo>
                  <a:lnTo>
                    <a:pt x="207" y="188"/>
                  </a:lnTo>
                  <a:lnTo>
                    <a:pt x="208" y="184"/>
                  </a:lnTo>
                  <a:lnTo>
                    <a:pt x="208" y="152"/>
                  </a:lnTo>
                  <a:lnTo>
                    <a:pt x="207" y="148"/>
                  </a:lnTo>
                  <a:lnTo>
                    <a:pt x="206" y="144"/>
                  </a:lnTo>
                  <a:lnTo>
                    <a:pt x="207" y="140"/>
                  </a:lnTo>
                  <a:lnTo>
                    <a:pt x="208" y="135"/>
                  </a:lnTo>
                  <a:lnTo>
                    <a:pt x="208" y="104"/>
                  </a:lnTo>
                  <a:lnTo>
                    <a:pt x="207" y="100"/>
                  </a:lnTo>
                  <a:lnTo>
                    <a:pt x="206" y="96"/>
                  </a:lnTo>
                  <a:lnTo>
                    <a:pt x="207" y="92"/>
                  </a:lnTo>
                  <a:lnTo>
                    <a:pt x="208" y="88"/>
                  </a:lnTo>
                  <a:lnTo>
                    <a:pt x="208" y="4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Freeform 155"/>
            <p:cNvSpPr>
              <a:spLocks noEditPoints="1"/>
            </p:cNvSpPr>
            <p:nvPr/>
          </p:nvSpPr>
          <p:spPr bwMode="auto">
            <a:xfrm>
              <a:off x="15557500" y="2298700"/>
              <a:ext cx="228600" cy="215900"/>
            </a:xfrm>
            <a:custGeom>
              <a:avLst/>
              <a:gdLst>
                <a:gd name="T0" fmla="*/ 72 w 144"/>
                <a:gd name="T1" fmla="*/ 136 h 136"/>
                <a:gd name="T2" fmla="*/ 54 w 144"/>
                <a:gd name="T3" fmla="*/ 135 h 136"/>
                <a:gd name="T4" fmla="*/ 37 w 144"/>
                <a:gd name="T5" fmla="*/ 133 h 136"/>
                <a:gd name="T6" fmla="*/ 22 w 144"/>
                <a:gd name="T7" fmla="*/ 128 h 136"/>
                <a:gd name="T8" fmla="*/ 10 w 144"/>
                <a:gd name="T9" fmla="*/ 122 h 136"/>
                <a:gd name="T10" fmla="*/ 3 w 144"/>
                <a:gd name="T11" fmla="*/ 113 h 136"/>
                <a:gd name="T12" fmla="*/ 0 w 144"/>
                <a:gd name="T13" fmla="*/ 104 h 136"/>
                <a:gd name="T14" fmla="*/ 0 w 144"/>
                <a:gd name="T15" fmla="*/ 32 h 136"/>
                <a:gd name="T16" fmla="*/ 3 w 144"/>
                <a:gd name="T17" fmla="*/ 23 h 136"/>
                <a:gd name="T18" fmla="*/ 10 w 144"/>
                <a:gd name="T19" fmla="*/ 14 h 136"/>
                <a:gd name="T20" fmla="*/ 22 w 144"/>
                <a:gd name="T21" fmla="*/ 8 h 136"/>
                <a:gd name="T22" fmla="*/ 37 w 144"/>
                <a:gd name="T23" fmla="*/ 3 h 136"/>
                <a:gd name="T24" fmla="*/ 54 w 144"/>
                <a:gd name="T25" fmla="*/ 1 h 136"/>
                <a:gd name="T26" fmla="*/ 72 w 144"/>
                <a:gd name="T27" fmla="*/ 0 h 136"/>
                <a:gd name="T28" fmla="*/ 90 w 144"/>
                <a:gd name="T29" fmla="*/ 1 h 136"/>
                <a:gd name="T30" fmla="*/ 106 w 144"/>
                <a:gd name="T31" fmla="*/ 3 h 136"/>
                <a:gd name="T32" fmla="*/ 121 w 144"/>
                <a:gd name="T33" fmla="*/ 8 h 136"/>
                <a:gd name="T34" fmla="*/ 133 w 144"/>
                <a:gd name="T35" fmla="*/ 14 h 136"/>
                <a:gd name="T36" fmla="*/ 142 w 144"/>
                <a:gd name="T37" fmla="*/ 23 h 136"/>
                <a:gd name="T38" fmla="*/ 144 w 144"/>
                <a:gd name="T39" fmla="*/ 32 h 136"/>
                <a:gd name="T40" fmla="*/ 144 w 144"/>
                <a:gd name="T41" fmla="*/ 104 h 136"/>
                <a:gd name="T42" fmla="*/ 142 w 144"/>
                <a:gd name="T43" fmla="*/ 113 h 136"/>
                <a:gd name="T44" fmla="*/ 133 w 144"/>
                <a:gd name="T45" fmla="*/ 122 h 136"/>
                <a:gd name="T46" fmla="*/ 121 w 144"/>
                <a:gd name="T47" fmla="*/ 128 h 136"/>
                <a:gd name="T48" fmla="*/ 106 w 144"/>
                <a:gd name="T49" fmla="*/ 133 h 136"/>
                <a:gd name="T50" fmla="*/ 90 w 144"/>
                <a:gd name="T51" fmla="*/ 135 h 136"/>
                <a:gd name="T52" fmla="*/ 72 w 144"/>
                <a:gd name="T53" fmla="*/ 136 h 136"/>
                <a:gd name="T54" fmla="*/ 72 w 144"/>
                <a:gd name="T55" fmla="*/ 16 h 136"/>
                <a:gd name="T56" fmla="*/ 52 w 144"/>
                <a:gd name="T57" fmla="*/ 17 h 136"/>
                <a:gd name="T58" fmla="*/ 36 w 144"/>
                <a:gd name="T59" fmla="*/ 21 h 136"/>
                <a:gd name="T60" fmla="*/ 25 w 144"/>
                <a:gd name="T61" fmla="*/ 24 h 136"/>
                <a:gd name="T62" fmla="*/ 18 w 144"/>
                <a:gd name="T63" fmla="*/ 28 h 136"/>
                <a:gd name="T64" fmla="*/ 16 w 144"/>
                <a:gd name="T65" fmla="*/ 32 h 136"/>
                <a:gd name="T66" fmla="*/ 16 w 144"/>
                <a:gd name="T67" fmla="*/ 104 h 136"/>
                <a:gd name="T68" fmla="*/ 18 w 144"/>
                <a:gd name="T69" fmla="*/ 108 h 136"/>
                <a:gd name="T70" fmla="*/ 25 w 144"/>
                <a:gd name="T71" fmla="*/ 112 h 136"/>
                <a:gd name="T72" fmla="*/ 36 w 144"/>
                <a:gd name="T73" fmla="*/ 115 h 136"/>
                <a:gd name="T74" fmla="*/ 52 w 144"/>
                <a:gd name="T75" fmla="*/ 119 h 136"/>
                <a:gd name="T76" fmla="*/ 72 w 144"/>
                <a:gd name="T77" fmla="*/ 120 h 136"/>
                <a:gd name="T78" fmla="*/ 92 w 144"/>
                <a:gd name="T79" fmla="*/ 119 h 136"/>
                <a:gd name="T80" fmla="*/ 107 w 144"/>
                <a:gd name="T81" fmla="*/ 115 h 136"/>
                <a:gd name="T82" fmla="*/ 119 w 144"/>
                <a:gd name="T83" fmla="*/ 112 h 136"/>
                <a:gd name="T84" fmla="*/ 125 w 144"/>
                <a:gd name="T85" fmla="*/ 108 h 136"/>
                <a:gd name="T86" fmla="*/ 128 w 144"/>
                <a:gd name="T87" fmla="*/ 104 h 136"/>
                <a:gd name="T88" fmla="*/ 128 w 144"/>
                <a:gd name="T89" fmla="*/ 32 h 136"/>
                <a:gd name="T90" fmla="*/ 125 w 144"/>
                <a:gd name="T91" fmla="*/ 28 h 136"/>
                <a:gd name="T92" fmla="*/ 119 w 144"/>
                <a:gd name="T93" fmla="*/ 24 h 136"/>
                <a:gd name="T94" fmla="*/ 107 w 144"/>
                <a:gd name="T95" fmla="*/ 21 h 136"/>
                <a:gd name="T96" fmla="*/ 92 w 144"/>
                <a:gd name="T97" fmla="*/ 17 h 136"/>
                <a:gd name="T98" fmla="*/ 72 w 144"/>
                <a:gd name="T99" fmla="*/ 1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4" h="136">
                  <a:moveTo>
                    <a:pt x="72" y="136"/>
                  </a:moveTo>
                  <a:lnTo>
                    <a:pt x="54" y="135"/>
                  </a:lnTo>
                  <a:lnTo>
                    <a:pt x="37" y="133"/>
                  </a:lnTo>
                  <a:lnTo>
                    <a:pt x="22" y="128"/>
                  </a:lnTo>
                  <a:lnTo>
                    <a:pt x="10" y="122"/>
                  </a:lnTo>
                  <a:lnTo>
                    <a:pt x="3" y="113"/>
                  </a:lnTo>
                  <a:lnTo>
                    <a:pt x="0" y="104"/>
                  </a:lnTo>
                  <a:lnTo>
                    <a:pt x="0" y="32"/>
                  </a:lnTo>
                  <a:lnTo>
                    <a:pt x="3" y="23"/>
                  </a:lnTo>
                  <a:lnTo>
                    <a:pt x="10" y="14"/>
                  </a:lnTo>
                  <a:lnTo>
                    <a:pt x="22" y="8"/>
                  </a:lnTo>
                  <a:lnTo>
                    <a:pt x="37" y="3"/>
                  </a:lnTo>
                  <a:lnTo>
                    <a:pt x="54" y="1"/>
                  </a:lnTo>
                  <a:lnTo>
                    <a:pt x="72" y="0"/>
                  </a:lnTo>
                  <a:lnTo>
                    <a:pt x="90" y="1"/>
                  </a:lnTo>
                  <a:lnTo>
                    <a:pt x="106" y="3"/>
                  </a:lnTo>
                  <a:lnTo>
                    <a:pt x="121" y="8"/>
                  </a:lnTo>
                  <a:lnTo>
                    <a:pt x="133" y="14"/>
                  </a:lnTo>
                  <a:lnTo>
                    <a:pt x="142" y="23"/>
                  </a:lnTo>
                  <a:lnTo>
                    <a:pt x="144" y="32"/>
                  </a:lnTo>
                  <a:lnTo>
                    <a:pt x="144" y="104"/>
                  </a:lnTo>
                  <a:lnTo>
                    <a:pt x="142" y="113"/>
                  </a:lnTo>
                  <a:lnTo>
                    <a:pt x="133" y="122"/>
                  </a:lnTo>
                  <a:lnTo>
                    <a:pt x="121" y="128"/>
                  </a:lnTo>
                  <a:lnTo>
                    <a:pt x="106" y="133"/>
                  </a:lnTo>
                  <a:lnTo>
                    <a:pt x="90" y="135"/>
                  </a:lnTo>
                  <a:lnTo>
                    <a:pt x="72" y="136"/>
                  </a:lnTo>
                  <a:close/>
                  <a:moveTo>
                    <a:pt x="72" y="16"/>
                  </a:moveTo>
                  <a:lnTo>
                    <a:pt x="52" y="17"/>
                  </a:lnTo>
                  <a:lnTo>
                    <a:pt x="36" y="21"/>
                  </a:lnTo>
                  <a:lnTo>
                    <a:pt x="25" y="24"/>
                  </a:lnTo>
                  <a:lnTo>
                    <a:pt x="18" y="28"/>
                  </a:lnTo>
                  <a:lnTo>
                    <a:pt x="16" y="32"/>
                  </a:lnTo>
                  <a:lnTo>
                    <a:pt x="16" y="104"/>
                  </a:lnTo>
                  <a:lnTo>
                    <a:pt x="18" y="108"/>
                  </a:lnTo>
                  <a:lnTo>
                    <a:pt x="25" y="112"/>
                  </a:lnTo>
                  <a:lnTo>
                    <a:pt x="36" y="115"/>
                  </a:lnTo>
                  <a:lnTo>
                    <a:pt x="52" y="119"/>
                  </a:lnTo>
                  <a:lnTo>
                    <a:pt x="72" y="120"/>
                  </a:lnTo>
                  <a:lnTo>
                    <a:pt x="92" y="119"/>
                  </a:lnTo>
                  <a:lnTo>
                    <a:pt x="107" y="115"/>
                  </a:lnTo>
                  <a:lnTo>
                    <a:pt x="119" y="112"/>
                  </a:lnTo>
                  <a:lnTo>
                    <a:pt x="125" y="108"/>
                  </a:lnTo>
                  <a:lnTo>
                    <a:pt x="128" y="104"/>
                  </a:lnTo>
                  <a:lnTo>
                    <a:pt x="128" y="32"/>
                  </a:lnTo>
                  <a:lnTo>
                    <a:pt x="125" y="28"/>
                  </a:lnTo>
                  <a:lnTo>
                    <a:pt x="119" y="24"/>
                  </a:lnTo>
                  <a:lnTo>
                    <a:pt x="107" y="21"/>
                  </a:lnTo>
                  <a:lnTo>
                    <a:pt x="92" y="17"/>
                  </a:lnTo>
                  <a:lnTo>
                    <a:pt x="72" y="1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Freeform 156"/>
            <p:cNvSpPr>
              <a:spLocks/>
            </p:cNvSpPr>
            <p:nvPr/>
          </p:nvSpPr>
          <p:spPr bwMode="auto">
            <a:xfrm>
              <a:off x="15659100" y="2336800"/>
              <a:ext cx="127000" cy="63500"/>
            </a:xfrm>
            <a:custGeom>
              <a:avLst/>
              <a:gdLst>
                <a:gd name="T0" fmla="*/ 8 w 80"/>
                <a:gd name="T1" fmla="*/ 40 h 40"/>
                <a:gd name="T2" fmla="*/ 4 w 80"/>
                <a:gd name="T3" fmla="*/ 40 h 40"/>
                <a:gd name="T4" fmla="*/ 2 w 80"/>
                <a:gd name="T5" fmla="*/ 38 h 40"/>
                <a:gd name="T6" fmla="*/ 1 w 80"/>
                <a:gd name="T7" fmla="*/ 35 h 40"/>
                <a:gd name="T8" fmla="*/ 0 w 80"/>
                <a:gd name="T9" fmla="*/ 32 h 40"/>
                <a:gd name="T10" fmla="*/ 1 w 80"/>
                <a:gd name="T11" fmla="*/ 29 h 40"/>
                <a:gd name="T12" fmla="*/ 2 w 80"/>
                <a:gd name="T13" fmla="*/ 27 h 40"/>
                <a:gd name="T14" fmla="*/ 4 w 80"/>
                <a:gd name="T15" fmla="*/ 25 h 40"/>
                <a:gd name="T16" fmla="*/ 8 w 80"/>
                <a:gd name="T17" fmla="*/ 24 h 40"/>
                <a:gd name="T18" fmla="*/ 28 w 80"/>
                <a:gd name="T19" fmla="*/ 22 h 40"/>
                <a:gd name="T20" fmla="*/ 43 w 80"/>
                <a:gd name="T21" fmla="*/ 19 h 40"/>
                <a:gd name="T22" fmla="*/ 55 w 80"/>
                <a:gd name="T23" fmla="*/ 16 h 40"/>
                <a:gd name="T24" fmla="*/ 61 w 80"/>
                <a:gd name="T25" fmla="*/ 12 h 40"/>
                <a:gd name="T26" fmla="*/ 64 w 80"/>
                <a:gd name="T27" fmla="*/ 8 h 40"/>
                <a:gd name="T28" fmla="*/ 65 w 80"/>
                <a:gd name="T29" fmla="*/ 5 h 40"/>
                <a:gd name="T30" fmla="*/ 67 w 80"/>
                <a:gd name="T31" fmla="*/ 2 h 40"/>
                <a:gd name="T32" fmla="*/ 69 w 80"/>
                <a:gd name="T33" fmla="*/ 1 h 40"/>
                <a:gd name="T34" fmla="*/ 72 w 80"/>
                <a:gd name="T35" fmla="*/ 0 h 40"/>
                <a:gd name="T36" fmla="*/ 75 w 80"/>
                <a:gd name="T37" fmla="*/ 1 h 40"/>
                <a:gd name="T38" fmla="*/ 78 w 80"/>
                <a:gd name="T39" fmla="*/ 2 h 40"/>
                <a:gd name="T40" fmla="*/ 80 w 80"/>
                <a:gd name="T41" fmla="*/ 5 h 40"/>
                <a:gd name="T42" fmla="*/ 80 w 80"/>
                <a:gd name="T43" fmla="*/ 8 h 40"/>
                <a:gd name="T44" fmla="*/ 78 w 80"/>
                <a:gd name="T45" fmla="*/ 18 h 40"/>
                <a:gd name="T46" fmla="*/ 69 w 80"/>
                <a:gd name="T47" fmla="*/ 26 h 40"/>
                <a:gd name="T48" fmla="*/ 57 w 80"/>
                <a:gd name="T49" fmla="*/ 32 h 40"/>
                <a:gd name="T50" fmla="*/ 42 w 80"/>
                <a:gd name="T51" fmla="*/ 36 h 40"/>
                <a:gd name="T52" fmla="*/ 26 w 80"/>
                <a:gd name="T53" fmla="*/ 39 h 40"/>
                <a:gd name="T54" fmla="*/ 8 w 80"/>
                <a:gd name="T5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0" h="40">
                  <a:moveTo>
                    <a:pt x="8" y="40"/>
                  </a:moveTo>
                  <a:lnTo>
                    <a:pt x="4" y="40"/>
                  </a:lnTo>
                  <a:lnTo>
                    <a:pt x="2" y="38"/>
                  </a:lnTo>
                  <a:lnTo>
                    <a:pt x="1" y="35"/>
                  </a:lnTo>
                  <a:lnTo>
                    <a:pt x="0" y="32"/>
                  </a:lnTo>
                  <a:lnTo>
                    <a:pt x="1" y="29"/>
                  </a:lnTo>
                  <a:lnTo>
                    <a:pt x="2" y="27"/>
                  </a:lnTo>
                  <a:lnTo>
                    <a:pt x="4" y="25"/>
                  </a:lnTo>
                  <a:lnTo>
                    <a:pt x="8" y="24"/>
                  </a:lnTo>
                  <a:lnTo>
                    <a:pt x="28" y="22"/>
                  </a:lnTo>
                  <a:lnTo>
                    <a:pt x="43" y="19"/>
                  </a:lnTo>
                  <a:lnTo>
                    <a:pt x="55" y="16"/>
                  </a:lnTo>
                  <a:lnTo>
                    <a:pt x="61" y="12"/>
                  </a:lnTo>
                  <a:lnTo>
                    <a:pt x="64" y="8"/>
                  </a:lnTo>
                  <a:lnTo>
                    <a:pt x="65" y="5"/>
                  </a:lnTo>
                  <a:lnTo>
                    <a:pt x="67" y="2"/>
                  </a:lnTo>
                  <a:lnTo>
                    <a:pt x="69" y="1"/>
                  </a:lnTo>
                  <a:lnTo>
                    <a:pt x="72" y="0"/>
                  </a:lnTo>
                  <a:lnTo>
                    <a:pt x="75" y="1"/>
                  </a:lnTo>
                  <a:lnTo>
                    <a:pt x="78" y="2"/>
                  </a:lnTo>
                  <a:lnTo>
                    <a:pt x="80" y="5"/>
                  </a:lnTo>
                  <a:lnTo>
                    <a:pt x="80" y="8"/>
                  </a:lnTo>
                  <a:lnTo>
                    <a:pt x="78" y="18"/>
                  </a:lnTo>
                  <a:lnTo>
                    <a:pt x="69" y="26"/>
                  </a:lnTo>
                  <a:lnTo>
                    <a:pt x="57" y="32"/>
                  </a:lnTo>
                  <a:lnTo>
                    <a:pt x="42" y="36"/>
                  </a:lnTo>
                  <a:lnTo>
                    <a:pt x="26" y="39"/>
                  </a:lnTo>
                  <a:lnTo>
                    <a:pt x="8" y="4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Freeform 157"/>
            <p:cNvSpPr>
              <a:spLocks/>
            </p:cNvSpPr>
            <p:nvPr/>
          </p:nvSpPr>
          <p:spPr bwMode="auto">
            <a:xfrm>
              <a:off x="15659100" y="2400300"/>
              <a:ext cx="127000" cy="63500"/>
            </a:xfrm>
            <a:custGeom>
              <a:avLst/>
              <a:gdLst>
                <a:gd name="T0" fmla="*/ 8 w 80"/>
                <a:gd name="T1" fmla="*/ 40 h 40"/>
                <a:gd name="T2" fmla="*/ 4 w 80"/>
                <a:gd name="T3" fmla="*/ 40 h 40"/>
                <a:gd name="T4" fmla="*/ 2 w 80"/>
                <a:gd name="T5" fmla="*/ 37 h 40"/>
                <a:gd name="T6" fmla="*/ 1 w 80"/>
                <a:gd name="T7" fmla="*/ 35 h 40"/>
                <a:gd name="T8" fmla="*/ 0 w 80"/>
                <a:gd name="T9" fmla="*/ 32 h 40"/>
                <a:gd name="T10" fmla="*/ 1 w 80"/>
                <a:gd name="T11" fmla="*/ 29 h 40"/>
                <a:gd name="T12" fmla="*/ 2 w 80"/>
                <a:gd name="T13" fmla="*/ 27 h 40"/>
                <a:gd name="T14" fmla="*/ 4 w 80"/>
                <a:gd name="T15" fmla="*/ 24 h 40"/>
                <a:gd name="T16" fmla="*/ 8 w 80"/>
                <a:gd name="T17" fmla="*/ 24 h 40"/>
                <a:gd name="T18" fmla="*/ 28 w 80"/>
                <a:gd name="T19" fmla="*/ 22 h 40"/>
                <a:gd name="T20" fmla="*/ 43 w 80"/>
                <a:gd name="T21" fmla="*/ 20 h 40"/>
                <a:gd name="T22" fmla="*/ 55 w 80"/>
                <a:gd name="T23" fmla="*/ 16 h 40"/>
                <a:gd name="T24" fmla="*/ 61 w 80"/>
                <a:gd name="T25" fmla="*/ 12 h 40"/>
                <a:gd name="T26" fmla="*/ 64 w 80"/>
                <a:gd name="T27" fmla="*/ 8 h 40"/>
                <a:gd name="T28" fmla="*/ 65 w 80"/>
                <a:gd name="T29" fmla="*/ 5 h 40"/>
                <a:gd name="T30" fmla="*/ 67 w 80"/>
                <a:gd name="T31" fmla="*/ 2 h 40"/>
                <a:gd name="T32" fmla="*/ 69 w 80"/>
                <a:gd name="T33" fmla="*/ 1 h 40"/>
                <a:gd name="T34" fmla="*/ 72 w 80"/>
                <a:gd name="T35" fmla="*/ 0 h 40"/>
                <a:gd name="T36" fmla="*/ 75 w 80"/>
                <a:gd name="T37" fmla="*/ 1 h 40"/>
                <a:gd name="T38" fmla="*/ 78 w 80"/>
                <a:gd name="T39" fmla="*/ 2 h 40"/>
                <a:gd name="T40" fmla="*/ 80 w 80"/>
                <a:gd name="T41" fmla="*/ 5 h 40"/>
                <a:gd name="T42" fmla="*/ 80 w 80"/>
                <a:gd name="T43" fmla="*/ 8 h 40"/>
                <a:gd name="T44" fmla="*/ 78 w 80"/>
                <a:gd name="T45" fmla="*/ 18 h 40"/>
                <a:gd name="T46" fmla="*/ 69 w 80"/>
                <a:gd name="T47" fmla="*/ 26 h 40"/>
                <a:gd name="T48" fmla="*/ 57 w 80"/>
                <a:gd name="T49" fmla="*/ 32 h 40"/>
                <a:gd name="T50" fmla="*/ 42 w 80"/>
                <a:gd name="T51" fmla="*/ 36 h 40"/>
                <a:gd name="T52" fmla="*/ 26 w 80"/>
                <a:gd name="T53" fmla="*/ 40 h 40"/>
                <a:gd name="T54" fmla="*/ 8 w 80"/>
                <a:gd name="T5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0" h="40">
                  <a:moveTo>
                    <a:pt x="8" y="40"/>
                  </a:moveTo>
                  <a:lnTo>
                    <a:pt x="4" y="40"/>
                  </a:lnTo>
                  <a:lnTo>
                    <a:pt x="2" y="37"/>
                  </a:lnTo>
                  <a:lnTo>
                    <a:pt x="1" y="35"/>
                  </a:lnTo>
                  <a:lnTo>
                    <a:pt x="0" y="32"/>
                  </a:lnTo>
                  <a:lnTo>
                    <a:pt x="1" y="29"/>
                  </a:lnTo>
                  <a:lnTo>
                    <a:pt x="2" y="27"/>
                  </a:lnTo>
                  <a:lnTo>
                    <a:pt x="4" y="24"/>
                  </a:lnTo>
                  <a:lnTo>
                    <a:pt x="8" y="24"/>
                  </a:lnTo>
                  <a:lnTo>
                    <a:pt x="28" y="22"/>
                  </a:lnTo>
                  <a:lnTo>
                    <a:pt x="43" y="20"/>
                  </a:lnTo>
                  <a:lnTo>
                    <a:pt x="55" y="16"/>
                  </a:lnTo>
                  <a:lnTo>
                    <a:pt x="61" y="12"/>
                  </a:lnTo>
                  <a:lnTo>
                    <a:pt x="64" y="8"/>
                  </a:lnTo>
                  <a:lnTo>
                    <a:pt x="65" y="5"/>
                  </a:lnTo>
                  <a:lnTo>
                    <a:pt x="67" y="2"/>
                  </a:lnTo>
                  <a:lnTo>
                    <a:pt x="69" y="1"/>
                  </a:lnTo>
                  <a:lnTo>
                    <a:pt x="72" y="0"/>
                  </a:lnTo>
                  <a:lnTo>
                    <a:pt x="75" y="1"/>
                  </a:lnTo>
                  <a:lnTo>
                    <a:pt x="78" y="2"/>
                  </a:lnTo>
                  <a:lnTo>
                    <a:pt x="80" y="5"/>
                  </a:lnTo>
                  <a:lnTo>
                    <a:pt x="80" y="8"/>
                  </a:lnTo>
                  <a:lnTo>
                    <a:pt x="78" y="18"/>
                  </a:lnTo>
                  <a:lnTo>
                    <a:pt x="69" y="26"/>
                  </a:lnTo>
                  <a:lnTo>
                    <a:pt x="57" y="32"/>
                  </a:lnTo>
                  <a:lnTo>
                    <a:pt x="42" y="36"/>
                  </a:lnTo>
                  <a:lnTo>
                    <a:pt x="26" y="40"/>
                  </a:lnTo>
                  <a:lnTo>
                    <a:pt x="8" y="4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Freeform 158"/>
            <p:cNvSpPr>
              <a:spLocks noEditPoints="1"/>
            </p:cNvSpPr>
            <p:nvPr/>
          </p:nvSpPr>
          <p:spPr bwMode="auto">
            <a:xfrm>
              <a:off x="15151100" y="2159000"/>
              <a:ext cx="228600" cy="342900"/>
            </a:xfrm>
            <a:custGeom>
              <a:avLst/>
              <a:gdLst>
                <a:gd name="T0" fmla="*/ 73 w 144"/>
                <a:gd name="T1" fmla="*/ 216 h 216"/>
                <a:gd name="T2" fmla="*/ 54 w 144"/>
                <a:gd name="T3" fmla="*/ 215 h 216"/>
                <a:gd name="T4" fmla="*/ 37 w 144"/>
                <a:gd name="T5" fmla="*/ 212 h 216"/>
                <a:gd name="T6" fmla="*/ 23 w 144"/>
                <a:gd name="T7" fmla="*/ 208 h 216"/>
                <a:gd name="T8" fmla="*/ 11 w 144"/>
                <a:gd name="T9" fmla="*/ 201 h 216"/>
                <a:gd name="T10" fmla="*/ 3 w 144"/>
                <a:gd name="T11" fmla="*/ 194 h 216"/>
                <a:gd name="T12" fmla="*/ 0 w 144"/>
                <a:gd name="T13" fmla="*/ 184 h 216"/>
                <a:gd name="T14" fmla="*/ 0 w 144"/>
                <a:gd name="T15" fmla="*/ 32 h 216"/>
                <a:gd name="T16" fmla="*/ 3 w 144"/>
                <a:gd name="T17" fmla="*/ 23 h 216"/>
                <a:gd name="T18" fmla="*/ 11 w 144"/>
                <a:gd name="T19" fmla="*/ 14 h 216"/>
                <a:gd name="T20" fmla="*/ 23 w 144"/>
                <a:gd name="T21" fmla="*/ 9 h 216"/>
                <a:gd name="T22" fmla="*/ 37 w 144"/>
                <a:gd name="T23" fmla="*/ 3 h 216"/>
                <a:gd name="T24" fmla="*/ 54 w 144"/>
                <a:gd name="T25" fmla="*/ 1 h 216"/>
                <a:gd name="T26" fmla="*/ 73 w 144"/>
                <a:gd name="T27" fmla="*/ 0 h 216"/>
                <a:gd name="T28" fmla="*/ 90 w 144"/>
                <a:gd name="T29" fmla="*/ 1 h 216"/>
                <a:gd name="T30" fmla="*/ 107 w 144"/>
                <a:gd name="T31" fmla="*/ 3 h 216"/>
                <a:gd name="T32" fmla="*/ 121 w 144"/>
                <a:gd name="T33" fmla="*/ 9 h 216"/>
                <a:gd name="T34" fmla="*/ 133 w 144"/>
                <a:gd name="T35" fmla="*/ 14 h 216"/>
                <a:gd name="T36" fmla="*/ 141 w 144"/>
                <a:gd name="T37" fmla="*/ 23 h 216"/>
                <a:gd name="T38" fmla="*/ 144 w 144"/>
                <a:gd name="T39" fmla="*/ 32 h 216"/>
                <a:gd name="T40" fmla="*/ 144 w 144"/>
                <a:gd name="T41" fmla="*/ 184 h 216"/>
                <a:gd name="T42" fmla="*/ 141 w 144"/>
                <a:gd name="T43" fmla="*/ 194 h 216"/>
                <a:gd name="T44" fmla="*/ 133 w 144"/>
                <a:gd name="T45" fmla="*/ 201 h 216"/>
                <a:gd name="T46" fmla="*/ 121 w 144"/>
                <a:gd name="T47" fmla="*/ 208 h 216"/>
                <a:gd name="T48" fmla="*/ 107 w 144"/>
                <a:gd name="T49" fmla="*/ 212 h 216"/>
                <a:gd name="T50" fmla="*/ 90 w 144"/>
                <a:gd name="T51" fmla="*/ 215 h 216"/>
                <a:gd name="T52" fmla="*/ 73 w 144"/>
                <a:gd name="T53" fmla="*/ 216 h 216"/>
                <a:gd name="T54" fmla="*/ 73 w 144"/>
                <a:gd name="T55" fmla="*/ 16 h 216"/>
                <a:gd name="T56" fmla="*/ 52 w 144"/>
                <a:gd name="T57" fmla="*/ 17 h 216"/>
                <a:gd name="T58" fmla="*/ 37 w 144"/>
                <a:gd name="T59" fmla="*/ 20 h 216"/>
                <a:gd name="T60" fmla="*/ 25 w 144"/>
                <a:gd name="T61" fmla="*/ 25 h 216"/>
                <a:gd name="T62" fmla="*/ 19 w 144"/>
                <a:gd name="T63" fmla="*/ 29 h 216"/>
                <a:gd name="T64" fmla="*/ 15 w 144"/>
                <a:gd name="T65" fmla="*/ 32 h 216"/>
                <a:gd name="T66" fmla="*/ 15 w 144"/>
                <a:gd name="T67" fmla="*/ 184 h 216"/>
                <a:gd name="T68" fmla="*/ 19 w 144"/>
                <a:gd name="T69" fmla="*/ 187 h 216"/>
                <a:gd name="T70" fmla="*/ 25 w 144"/>
                <a:gd name="T71" fmla="*/ 192 h 216"/>
                <a:gd name="T72" fmla="*/ 37 w 144"/>
                <a:gd name="T73" fmla="*/ 196 h 216"/>
                <a:gd name="T74" fmla="*/ 52 w 144"/>
                <a:gd name="T75" fmla="*/ 199 h 216"/>
                <a:gd name="T76" fmla="*/ 73 w 144"/>
                <a:gd name="T77" fmla="*/ 200 h 216"/>
                <a:gd name="T78" fmla="*/ 92 w 144"/>
                <a:gd name="T79" fmla="*/ 199 h 216"/>
                <a:gd name="T80" fmla="*/ 107 w 144"/>
                <a:gd name="T81" fmla="*/ 196 h 216"/>
                <a:gd name="T82" fmla="*/ 119 w 144"/>
                <a:gd name="T83" fmla="*/ 192 h 216"/>
                <a:gd name="T84" fmla="*/ 125 w 144"/>
                <a:gd name="T85" fmla="*/ 187 h 216"/>
                <a:gd name="T86" fmla="*/ 128 w 144"/>
                <a:gd name="T87" fmla="*/ 184 h 216"/>
                <a:gd name="T88" fmla="*/ 128 w 144"/>
                <a:gd name="T89" fmla="*/ 32 h 216"/>
                <a:gd name="T90" fmla="*/ 125 w 144"/>
                <a:gd name="T91" fmla="*/ 29 h 216"/>
                <a:gd name="T92" fmla="*/ 119 w 144"/>
                <a:gd name="T93" fmla="*/ 25 h 216"/>
                <a:gd name="T94" fmla="*/ 107 w 144"/>
                <a:gd name="T95" fmla="*/ 20 h 216"/>
                <a:gd name="T96" fmla="*/ 92 w 144"/>
                <a:gd name="T97" fmla="*/ 17 h 216"/>
                <a:gd name="T98" fmla="*/ 73 w 144"/>
                <a:gd name="T99" fmla="*/ 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4" h="216">
                  <a:moveTo>
                    <a:pt x="73" y="216"/>
                  </a:moveTo>
                  <a:lnTo>
                    <a:pt x="54" y="215"/>
                  </a:lnTo>
                  <a:lnTo>
                    <a:pt x="37" y="212"/>
                  </a:lnTo>
                  <a:lnTo>
                    <a:pt x="23" y="208"/>
                  </a:lnTo>
                  <a:lnTo>
                    <a:pt x="11" y="201"/>
                  </a:lnTo>
                  <a:lnTo>
                    <a:pt x="3" y="194"/>
                  </a:lnTo>
                  <a:lnTo>
                    <a:pt x="0" y="184"/>
                  </a:lnTo>
                  <a:lnTo>
                    <a:pt x="0" y="32"/>
                  </a:lnTo>
                  <a:lnTo>
                    <a:pt x="3" y="23"/>
                  </a:lnTo>
                  <a:lnTo>
                    <a:pt x="11" y="14"/>
                  </a:lnTo>
                  <a:lnTo>
                    <a:pt x="23" y="9"/>
                  </a:lnTo>
                  <a:lnTo>
                    <a:pt x="37" y="3"/>
                  </a:lnTo>
                  <a:lnTo>
                    <a:pt x="54" y="1"/>
                  </a:lnTo>
                  <a:lnTo>
                    <a:pt x="73" y="0"/>
                  </a:lnTo>
                  <a:lnTo>
                    <a:pt x="90" y="1"/>
                  </a:lnTo>
                  <a:lnTo>
                    <a:pt x="107" y="3"/>
                  </a:lnTo>
                  <a:lnTo>
                    <a:pt x="121" y="9"/>
                  </a:lnTo>
                  <a:lnTo>
                    <a:pt x="133" y="14"/>
                  </a:lnTo>
                  <a:lnTo>
                    <a:pt x="141" y="23"/>
                  </a:lnTo>
                  <a:lnTo>
                    <a:pt x="144" y="32"/>
                  </a:lnTo>
                  <a:lnTo>
                    <a:pt x="144" y="184"/>
                  </a:lnTo>
                  <a:lnTo>
                    <a:pt x="141" y="194"/>
                  </a:lnTo>
                  <a:lnTo>
                    <a:pt x="133" y="201"/>
                  </a:lnTo>
                  <a:lnTo>
                    <a:pt x="121" y="208"/>
                  </a:lnTo>
                  <a:lnTo>
                    <a:pt x="107" y="212"/>
                  </a:lnTo>
                  <a:lnTo>
                    <a:pt x="90" y="215"/>
                  </a:lnTo>
                  <a:lnTo>
                    <a:pt x="73" y="216"/>
                  </a:lnTo>
                  <a:close/>
                  <a:moveTo>
                    <a:pt x="73" y="16"/>
                  </a:moveTo>
                  <a:lnTo>
                    <a:pt x="52" y="17"/>
                  </a:lnTo>
                  <a:lnTo>
                    <a:pt x="37" y="20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5" y="32"/>
                  </a:lnTo>
                  <a:lnTo>
                    <a:pt x="15" y="184"/>
                  </a:lnTo>
                  <a:lnTo>
                    <a:pt x="19" y="187"/>
                  </a:lnTo>
                  <a:lnTo>
                    <a:pt x="25" y="192"/>
                  </a:lnTo>
                  <a:lnTo>
                    <a:pt x="37" y="196"/>
                  </a:lnTo>
                  <a:lnTo>
                    <a:pt x="52" y="199"/>
                  </a:lnTo>
                  <a:lnTo>
                    <a:pt x="73" y="200"/>
                  </a:lnTo>
                  <a:lnTo>
                    <a:pt x="92" y="199"/>
                  </a:lnTo>
                  <a:lnTo>
                    <a:pt x="107" y="196"/>
                  </a:lnTo>
                  <a:lnTo>
                    <a:pt x="119" y="192"/>
                  </a:lnTo>
                  <a:lnTo>
                    <a:pt x="125" y="187"/>
                  </a:lnTo>
                  <a:lnTo>
                    <a:pt x="128" y="184"/>
                  </a:lnTo>
                  <a:lnTo>
                    <a:pt x="128" y="32"/>
                  </a:lnTo>
                  <a:lnTo>
                    <a:pt x="125" y="29"/>
                  </a:lnTo>
                  <a:lnTo>
                    <a:pt x="119" y="25"/>
                  </a:lnTo>
                  <a:lnTo>
                    <a:pt x="107" y="20"/>
                  </a:lnTo>
                  <a:lnTo>
                    <a:pt x="92" y="17"/>
                  </a:lnTo>
                  <a:lnTo>
                    <a:pt x="73" y="1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Freeform 159"/>
            <p:cNvSpPr>
              <a:spLocks/>
            </p:cNvSpPr>
            <p:nvPr/>
          </p:nvSpPr>
          <p:spPr bwMode="auto">
            <a:xfrm>
              <a:off x="15252700" y="2197100"/>
              <a:ext cx="127000" cy="65088"/>
            </a:xfrm>
            <a:custGeom>
              <a:avLst/>
              <a:gdLst>
                <a:gd name="T0" fmla="*/ 9 w 80"/>
                <a:gd name="T1" fmla="*/ 41 h 41"/>
                <a:gd name="T2" fmla="*/ 5 w 80"/>
                <a:gd name="T3" fmla="*/ 39 h 41"/>
                <a:gd name="T4" fmla="*/ 2 w 80"/>
                <a:gd name="T5" fmla="*/ 37 h 41"/>
                <a:gd name="T6" fmla="*/ 1 w 80"/>
                <a:gd name="T7" fmla="*/ 35 h 41"/>
                <a:gd name="T8" fmla="*/ 0 w 80"/>
                <a:gd name="T9" fmla="*/ 32 h 41"/>
                <a:gd name="T10" fmla="*/ 1 w 80"/>
                <a:gd name="T11" fmla="*/ 29 h 41"/>
                <a:gd name="T12" fmla="*/ 2 w 80"/>
                <a:gd name="T13" fmla="*/ 27 h 41"/>
                <a:gd name="T14" fmla="*/ 5 w 80"/>
                <a:gd name="T15" fmla="*/ 24 h 41"/>
                <a:gd name="T16" fmla="*/ 9 w 80"/>
                <a:gd name="T17" fmla="*/ 24 h 41"/>
                <a:gd name="T18" fmla="*/ 28 w 80"/>
                <a:gd name="T19" fmla="*/ 23 h 41"/>
                <a:gd name="T20" fmla="*/ 43 w 80"/>
                <a:gd name="T21" fmla="*/ 20 h 41"/>
                <a:gd name="T22" fmla="*/ 55 w 80"/>
                <a:gd name="T23" fmla="*/ 16 h 41"/>
                <a:gd name="T24" fmla="*/ 61 w 80"/>
                <a:gd name="T25" fmla="*/ 11 h 41"/>
                <a:gd name="T26" fmla="*/ 64 w 80"/>
                <a:gd name="T27" fmla="*/ 8 h 41"/>
                <a:gd name="T28" fmla="*/ 64 w 80"/>
                <a:gd name="T29" fmla="*/ 5 h 41"/>
                <a:gd name="T30" fmla="*/ 67 w 80"/>
                <a:gd name="T31" fmla="*/ 3 h 41"/>
                <a:gd name="T32" fmla="*/ 69 w 80"/>
                <a:gd name="T33" fmla="*/ 1 h 41"/>
                <a:gd name="T34" fmla="*/ 72 w 80"/>
                <a:gd name="T35" fmla="*/ 0 h 41"/>
                <a:gd name="T36" fmla="*/ 75 w 80"/>
                <a:gd name="T37" fmla="*/ 1 h 41"/>
                <a:gd name="T38" fmla="*/ 77 w 80"/>
                <a:gd name="T39" fmla="*/ 3 h 41"/>
                <a:gd name="T40" fmla="*/ 80 w 80"/>
                <a:gd name="T41" fmla="*/ 5 h 41"/>
                <a:gd name="T42" fmla="*/ 80 w 80"/>
                <a:gd name="T43" fmla="*/ 8 h 41"/>
                <a:gd name="T44" fmla="*/ 77 w 80"/>
                <a:gd name="T45" fmla="*/ 18 h 41"/>
                <a:gd name="T46" fmla="*/ 69 w 80"/>
                <a:gd name="T47" fmla="*/ 25 h 41"/>
                <a:gd name="T48" fmla="*/ 57 w 80"/>
                <a:gd name="T49" fmla="*/ 32 h 41"/>
                <a:gd name="T50" fmla="*/ 43 w 80"/>
                <a:gd name="T51" fmla="*/ 36 h 41"/>
                <a:gd name="T52" fmla="*/ 26 w 80"/>
                <a:gd name="T53" fmla="*/ 39 h 41"/>
                <a:gd name="T54" fmla="*/ 9 w 80"/>
                <a:gd name="T5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0" h="41">
                  <a:moveTo>
                    <a:pt x="9" y="41"/>
                  </a:moveTo>
                  <a:lnTo>
                    <a:pt x="5" y="39"/>
                  </a:lnTo>
                  <a:lnTo>
                    <a:pt x="2" y="37"/>
                  </a:lnTo>
                  <a:lnTo>
                    <a:pt x="1" y="35"/>
                  </a:lnTo>
                  <a:lnTo>
                    <a:pt x="0" y="32"/>
                  </a:lnTo>
                  <a:lnTo>
                    <a:pt x="1" y="29"/>
                  </a:lnTo>
                  <a:lnTo>
                    <a:pt x="2" y="27"/>
                  </a:lnTo>
                  <a:lnTo>
                    <a:pt x="5" y="24"/>
                  </a:lnTo>
                  <a:lnTo>
                    <a:pt x="9" y="24"/>
                  </a:lnTo>
                  <a:lnTo>
                    <a:pt x="28" y="23"/>
                  </a:lnTo>
                  <a:lnTo>
                    <a:pt x="43" y="20"/>
                  </a:lnTo>
                  <a:lnTo>
                    <a:pt x="55" y="16"/>
                  </a:lnTo>
                  <a:lnTo>
                    <a:pt x="61" y="11"/>
                  </a:lnTo>
                  <a:lnTo>
                    <a:pt x="64" y="8"/>
                  </a:lnTo>
                  <a:lnTo>
                    <a:pt x="64" y="5"/>
                  </a:lnTo>
                  <a:lnTo>
                    <a:pt x="67" y="3"/>
                  </a:lnTo>
                  <a:lnTo>
                    <a:pt x="69" y="1"/>
                  </a:lnTo>
                  <a:lnTo>
                    <a:pt x="72" y="0"/>
                  </a:lnTo>
                  <a:lnTo>
                    <a:pt x="75" y="1"/>
                  </a:lnTo>
                  <a:lnTo>
                    <a:pt x="77" y="3"/>
                  </a:lnTo>
                  <a:lnTo>
                    <a:pt x="80" y="5"/>
                  </a:lnTo>
                  <a:lnTo>
                    <a:pt x="80" y="8"/>
                  </a:lnTo>
                  <a:lnTo>
                    <a:pt x="77" y="18"/>
                  </a:lnTo>
                  <a:lnTo>
                    <a:pt x="69" y="25"/>
                  </a:lnTo>
                  <a:lnTo>
                    <a:pt x="57" y="32"/>
                  </a:lnTo>
                  <a:lnTo>
                    <a:pt x="43" y="36"/>
                  </a:lnTo>
                  <a:lnTo>
                    <a:pt x="26" y="39"/>
                  </a:lnTo>
                  <a:lnTo>
                    <a:pt x="9" y="4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Freeform 160"/>
            <p:cNvSpPr>
              <a:spLocks/>
            </p:cNvSpPr>
            <p:nvPr/>
          </p:nvSpPr>
          <p:spPr bwMode="auto">
            <a:xfrm>
              <a:off x="15252700" y="2387600"/>
              <a:ext cx="127000" cy="63500"/>
            </a:xfrm>
            <a:custGeom>
              <a:avLst/>
              <a:gdLst>
                <a:gd name="T0" fmla="*/ 9 w 80"/>
                <a:gd name="T1" fmla="*/ 40 h 40"/>
                <a:gd name="T2" fmla="*/ 5 w 80"/>
                <a:gd name="T3" fmla="*/ 39 h 40"/>
                <a:gd name="T4" fmla="*/ 2 w 80"/>
                <a:gd name="T5" fmla="*/ 38 h 40"/>
                <a:gd name="T6" fmla="*/ 1 w 80"/>
                <a:gd name="T7" fmla="*/ 35 h 40"/>
                <a:gd name="T8" fmla="*/ 0 w 80"/>
                <a:gd name="T9" fmla="*/ 32 h 40"/>
                <a:gd name="T10" fmla="*/ 1 w 80"/>
                <a:gd name="T11" fmla="*/ 29 h 40"/>
                <a:gd name="T12" fmla="*/ 2 w 80"/>
                <a:gd name="T13" fmla="*/ 26 h 40"/>
                <a:gd name="T14" fmla="*/ 5 w 80"/>
                <a:gd name="T15" fmla="*/ 25 h 40"/>
                <a:gd name="T16" fmla="*/ 9 w 80"/>
                <a:gd name="T17" fmla="*/ 24 h 40"/>
                <a:gd name="T18" fmla="*/ 28 w 80"/>
                <a:gd name="T19" fmla="*/ 23 h 40"/>
                <a:gd name="T20" fmla="*/ 43 w 80"/>
                <a:gd name="T21" fmla="*/ 20 h 40"/>
                <a:gd name="T22" fmla="*/ 55 w 80"/>
                <a:gd name="T23" fmla="*/ 15 h 40"/>
                <a:gd name="T24" fmla="*/ 61 w 80"/>
                <a:gd name="T25" fmla="*/ 11 h 40"/>
                <a:gd name="T26" fmla="*/ 64 w 80"/>
                <a:gd name="T27" fmla="*/ 8 h 40"/>
                <a:gd name="T28" fmla="*/ 64 w 80"/>
                <a:gd name="T29" fmla="*/ 4 h 40"/>
                <a:gd name="T30" fmla="*/ 67 w 80"/>
                <a:gd name="T31" fmla="*/ 2 h 40"/>
                <a:gd name="T32" fmla="*/ 69 w 80"/>
                <a:gd name="T33" fmla="*/ 0 h 40"/>
                <a:gd name="T34" fmla="*/ 72 w 80"/>
                <a:gd name="T35" fmla="*/ 0 h 40"/>
                <a:gd name="T36" fmla="*/ 75 w 80"/>
                <a:gd name="T37" fmla="*/ 0 h 40"/>
                <a:gd name="T38" fmla="*/ 77 w 80"/>
                <a:gd name="T39" fmla="*/ 2 h 40"/>
                <a:gd name="T40" fmla="*/ 80 w 80"/>
                <a:gd name="T41" fmla="*/ 4 h 40"/>
                <a:gd name="T42" fmla="*/ 80 w 80"/>
                <a:gd name="T43" fmla="*/ 8 h 40"/>
                <a:gd name="T44" fmla="*/ 77 w 80"/>
                <a:gd name="T45" fmla="*/ 17 h 40"/>
                <a:gd name="T46" fmla="*/ 69 w 80"/>
                <a:gd name="T47" fmla="*/ 26 h 40"/>
                <a:gd name="T48" fmla="*/ 57 w 80"/>
                <a:gd name="T49" fmla="*/ 31 h 40"/>
                <a:gd name="T50" fmla="*/ 43 w 80"/>
                <a:gd name="T51" fmla="*/ 37 h 40"/>
                <a:gd name="T52" fmla="*/ 26 w 80"/>
                <a:gd name="T53" fmla="*/ 39 h 40"/>
                <a:gd name="T54" fmla="*/ 9 w 80"/>
                <a:gd name="T5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0" h="40">
                  <a:moveTo>
                    <a:pt x="9" y="40"/>
                  </a:moveTo>
                  <a:lnTo>
                    <a:pt x="5" y="39"/>
                  </a:lnTo>
                  <a:lnTo>
                    <a:pt x="2" y="38"/>
                  </a:lnTo>
                  <a:lnTo>
                    <a:pt x="1" y="35"/>
                  </a:lnTo>
                  <a:lnTo>
                    <a:pt x="0" y="32"/>
                  </a:lnTo>
                  <a:lnTo>
                    <a:pt x="1" y="29"/>
                  </a:lnTo>
                  <a:lnTo>
                    <a:pt x="2" y="26"/>
                  </a:lnTo>
                  <a:lnTo>
                    <a:pt x="5" y="25"/>
                  </a:lnTo>
                  <a:lnTo>
                    <a:pt x="9" y="24"/>
                  </a:lnTo>
                  <a:lnTo>
                    <a:pt x="28" y="23"/>
                  </a:lnTo>
                  <a:lnTo>
                    <a:pt x="43" y="20"/>
                  </a:lnTo>
                  <a:lnTo>
                    <a:pt x="55" y="15"/>
                  </a:lnTo>
                  <a:lnTo>
                    <a:pt x="61" y="11"/>
                  </a:lnTo>
                  <a:lnTo>
                    <a:pt x="64" y="8"/>
                  </a:lnTo>
                  <a:lnTo>
                    <a:pt x="64" y="4"/>
                  </a:lnTo>
                  <a:lnTo>
                    <a:pt x="67" y="2"/>
                  </a:lnTo>
                  <a:lnTo>
                    <a:pt x="69" y="0"/>
                  </a:lnTo>
                  <a:lnTo>
                    <a:pt x="72" y="0"/>
                  </a:lnTo>
                  <a:lnTo>
                    <a:pt x="75" y="0"/>
                  </a:lnTo>
                  <a:lnTo>
                    <a:pt x="77" y="2"/>
                  </a:lnTo>
                  <a:lnTo>
                    <a:pt x="80" y="4"/>
                  </a:lnTo>
                  <a:lnTo>
                    <a:pt x="80" y="8"/>
                  </a:lnTo>
                  <a:lnTo>
                    <a:pt x="77" y="17"/>
                  </a:lnTo>
                  <a:lnTo>
                    <a:pt x="69" y="26"/>
                  </a:lnTo>
                  <a:lnTo>
                    <a:pt x="57" y="31"/>
                  </a:lnTo>
                  <a:lnTo>
                    <a:pt x="43" y="37"/>
                  </a:lnTo>
                  <a:lnTo>
                    <a:pt x="26" y="39"/>
                  </a:lnTo>
                  <a:lnTo>
                    <a:pt x="9" y="4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Freeform 161"/>
            <p:cNvSpPr>
              <a:spLocks/>
            </p:cNvSpPr>
            <p:nvPr/>
          </p:nvSpPr>
          <p:spPr bwMode="auto">
            <a:xfrm>
              <a:off x="15252700" y="2324100"/>
              <a:ext cx="127000" cy="63500"/>
            </a:xfrm>
            <a:custGeom>
              <a:avLst/>
              <a:gdLst>
                <a:gd name="T0" fmla="*/ 9 w 80"/>
                <a:gd name="T1" fmla="*/ 40 h 40"/>
                <a:gd name="T2" fmla="*/ 5 w 80"/>
                <a:gd name="T3" fmla="*/ 39 h 40"/>
                <a:gd name="T4" fmla="*/ 2 w 80"/>
                <a:gd name="T5" fmla="*/ 38 h 40"/>
                <a:gd name="T6" fmla="*/ 1 w 80"/>
                <a:gd name="T7" fmla="*/ 35 h 40"/>
                <a:gd name="T8" fmla="*/ 0 w 80"/>
                <a:gd name="T9" fmla="*/ 32 h 40"/>
                <a:gd name="T10" fmla="*/ 1 w 80"/>
                <a:gd name="T11" fmla="*/ 29 h 40"/>
                <a:gd name="T12" fmla="*/ 2 w 80"/>
                <a:gd name="T13" fmla="*/ 26 h 40"/>
                <a:gd name="T14" fmla="*/ 5 w 80"/>
                <a:gd name="T15" fmla="*/ 25 h 40"/>
                <a:gd name="T16" fmla="*/ 9 w 80"/>
                <a:gd name="T17" fmla="*/ 24 h 40"/>
                <a:gd name="T18" fmla="*/ 28 w 80"/>
                <a:gd name="T19" fmla="*/ 23 h 40"/>
                <a:gd name="T20" fmla="*/ 43 w 80"/>
                <a:gd name="T21" fmla="*/ 20 h 40"/>
                <a:gd name="T22" fmla="*/ 55 w 80"/>
                <a:gd name="T23" fmla="*/ 15 h 40"/>
                <a:gd name="T24" fmla="*/ 61 w 80"/>
                <a:gd name="T25" fmla="*/ 11 h 40"/>
                <a:gd name="T26" fmla="*/ 64 w 80"/>
                <a:gd name="T27" fmla="*/ 8 h 40"/>
                <a:gd name="T28" fmla="*/ 64 w 80"/>
                <a:gd name="T29" fmla="*/ 5 h 40"/>
                <a:gd name="T30" fmla="*/ 67 w 80"/>
                <a:gd name="T31" fmla="*/ 3 h 40"/>
                <a:gd name="T32" fmla="*/ 69 w 80"/>
                <a:gd name="T33" fmla="*/ 0 h 40"/>
                <a:gd name="T34" fmla="*/ 72 w 80"/>
                <a:gd name="T35" fmla="*/ 0 h 40"/>
                <a:gd name="T36" fmla="*/ 75 w 80"/>
                <a:gd name="T37" fmla="*/ 0 h 40"/>
                <a:gd name="T38" fmla="*/ 77 w 80"/>
                <a:gd name="T39" fmla="*/ 3 h 40"/>
                <a:gd name="T40" fmla="*/ 80 w 80"/>
                <a:gd name="T41" fmla="*/ 5 h 40"/>
                <a:gd name="T42" fmla="*/ 80 w 80"/>
                <a:gd name="T43" fmla="*/ 8 h 40"/>
                <a:gd name="T44" fmla="*/ 77 w 80"/>
                <a:gd name="T45" fmla="*/ 18 h 40"/>
                <a:gd name="T46" fmla="*/ 69 w 80"/>
                <a:gd name="T47" fmla="*/ 25 h 40"/>
                <a:gd name="T48" fmla="*/ 57 w 80"/>
                <a:gd name="T49" fmla="*/ 32 h 40"/>
                <a:gd name="T50" fmla="*/ 43 w 80"/>
                <a:gd name="T51" fmla="*/ 36 h 40"/>
                <a:gd name="T52" fmla="*/ 26 w 80"/>
                <a:gd name="T53" fmla="*/ 39 h 40"/>
                <a:gd name="T54" fmla="*/ 9 w 80"/>
                <a:gd name="T5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0" h="40">
                  <a:moveTo>
                    <a:pt x="9" y="40"/>
                  </a:moveTo>
                  <a:lnTo>
                    <a:pt x="5" y="39"/>
                  </a:lnTo>
                  <a:lnTo>
                    <a:pt x="2" y="38"/>
                  </a:lnTo>
                  <a:lnTo>
                    <a:pt x="1" y="35"/>
                  </a:lnTo>
                  <a:lnTo>
                    <a:pt x="0" y="32"/>
                  </a:lnTo>
                  <a:lnTo>
                    <a:pt x="1" y="29"/>
                  </a:lnTo>
                  <a:lnTo>
                    <a:pt x="2" y="26"/>
                  </a:lnTo>
                  <a:lnTo>
                    <a:pt x="5" y="25"/>
                  </a:lnTo>
                  <a:lnTo>
                    <a:pt x="9" y="24"/>
                  </a:lnTo>
                  <a:lnTo>
                    <a:pt x="28" y="23"/>
                  </a:lnTo>
                  <a:lnTo>
                    <a:pt x="43" y="20"/>
                  </a:lnTo>
                  <a:lnTo>
                    <a:pt x="55" y="15"/>
                  </a:lnTo>
                  <a:lnTo>
                    <a:pt x="61" y="11"/>
                  </a:lnTo>
                  <a:lnTo>
                    <a:pt x="64" y="8"/>
                  </a:lnTo>
                  <a:lnTo>
                    <a:pt x="64" y="5"/>
                  </a:lnTo>
                  <a:lnTo>
                    <a:pt x="67" y="3"/>
                  </a:lnTo>
                  <a:lnTo>
                    <a:pt x="69" y="0"/>
                  </a:lnTo>
                  <a:lnTo>
                    <a:pt x="72" y="0"/>
                  </a:lnTo>
                  <a:lnTo>
                    <a:pt x="75" y="0"/>
                  </a:lnTo>
                  <a:lnTo>
                    <a:pt x="77" y="3"/>
                  </a:lnTo>
                  <a:lnTo>
                    <a:pt x="80" y="5"/>
                  </a:lnTo>
                  <a:lnTo>
                    <a:pt x="80" y="8"/>
                  </a:lnTo>
                  <a:lnTo>
                    <a:pt x="77" y="18"/>
                  </a:lnTo>
                  <a:lnTo>
                    <a:pt x="69" y="25"/>
                  </a:lnTo>
                  <a:lnTo>
                    <a:pt x="57" y="32"/>
                  </a:lnTo>
                  <a:lnTo>
                    <a:pt x="43" y="36"/>
                  </a:lnTo>
                  <a:lnTo>
                    <a:pt x="26" y="39"/>
                  </a:lnTo>
                  <a:lnTo>
                    <a:pt x="9" y="4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Freeform 162"/>
            <p:cNvSpPr>
              <a:spLocks/>
            </p:cNvSpPr>
            <p:nvPr/>
          </p:nvSpPr>
          <p:spPr bwMode="auto">
            <a:xfrm>
              <a:off x="15252700" y="2262188"/>
              <a:ext cx="127000" cy="61913"/>
            </a:xfrm>
            <a:custGeom>
              <a:avLst/>
              <a:gdLst>
                <a:gd name="T0" fmla="*/ 9 w 80"/>
                <a:gd name="T1" fmla="*/ 39 h 39"/>
                <a:gd name="T2" fmla="*/ 5 w 80"/>
                <a:gd name="T3" fmla="*/ 38 h 39"/>
                <a:gd name="T4" fmla="*/ 2 w 80"/>
                <a:gd name="T5" fmla="*/ 36 h 39"/>
                <a:gd name="T6" fmla="*/ 1 w 80"/>
                <a:gd name="T7" fmla="*/ 34 h 39"/>
                <a:gd name="T8" fmla="*/ 0 w 80"/>
                <a:gd name="T9" fmla="*/ 31 h 39"/>
                <a:gd name="T10" fmla="*/ 1 w 80"/>
                <a:gd name="T11" fmla="*/ 28 h 39"/>
                <a:gd name="T12" fmla="*/ 2 w 80"/>
                <a:gd name="T13" fmla="*/ 25 h 39"/>
                <a:gd name="T14" fmla="*/ 5 w 80"/>
                <a:gd name="T15" fmla="*/ 23 h 39"/>
                <a:gd name="T16" fmla="*/ 9 w 80"/>
                <a:gd name="T17" fmla="*/ 23 h 39"/>
                <a:gd name="T18" fmla="*/ 28 w 80"/>
                <a:gd name="T19" fmla="*/ 22 h 39"/>
                <a:gd name="T20" fmla="*/ 43 w 80"/>
                <a:gd name="T21" fmla="*/ 19 h 39"/>
                <a:gd name="T22" fmla="*/ 55 w 80"/>
                <a:gd name="T23" fmla="*/ 15 h 39"/>
                <a:gd name="T24" fmla="*/ 61 w 80"/>
                <a:gd name="T25" fmla="*/ 10 h 39"/>
                <a:gd name="T26" fmla="*/ 64 w 80"/>
                <a:gd name="T27" fmla="*/ 7 h 39"/>
                <a:gd name="T28" fmla="*/ 64 w 80"/>
                <a:gd name="T29" fmla="*/ 4 h 39"/>
                <a:gd name="T30" fmla="*/ 67 w 80"/>
                <a:gd name="T31" fmla="*/ 2 h 39"/>
                <a:gd name="T32" fmla="*/ 69 w 80"/>
                <a:gd name="T33" fmla="*/ 0 h 39"/>
                <a:gd name="T34" fmla="*/ 72 w 80"/>
                <a:gd name="T35" fmla="*/ 0 h 39"/>
                <a:gd name="T36" fmla="*/ 75 w 80"/>
                <a:gd name="T37" fmla="*/ 0 h 39"/>
                <a:gd name="T38" fmla="*/ 77 w 80"/>
                <a:gd name="T39" fmla="*/ 2 h 39"/>
                <a:gd name="T40" fmla="*/ 80 w 80"/>
                <a:gd name="T41" fmla="*/ 4 h 39"/>
                <a:gd name="T42" fmla="*/ 80 w 80"/>
                <a:gd name="T43" fmla="*/ 7 h 39"/>
                <a:gd name="T44" fmla="*/ 77 w 80"/>
                <a:gd name="T45" fmla="*/ 17 h 39"/>
                <a:gd name="T46" fmla="*/ 69 w 80"/>
                <a:gd name="T47" fmla="*/ 24 h 39"/>
                <a:gd name="T48" fmla="*/ 57 w 80"/>
                <a:gd name="T49" fmla="*/ 31 h 39"/>
                <a:gd name="T50" fmla="*/ 43 w 80"/>
                <a:gd name="T51" fmla="*/ 35 h 39"/>
                <a:gd name="T52" fmla="*/ 26 w 80"/>
                <a:gd name="T53" fmla="*/ 38 h 39"/>
                <a:gd name="T54" fmla="*/ 9 w 80"/>
                <a:gd name="T5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0" h="39">
                  <a:moveTo>
                    <a:pt x="9" y="39"/>
                  </a:moveTo>
                  <a:lnTo>
                    <a:pt x="5" y="38"/>
                  </a:lnTo>
                  <a:lnTo>
                    <a:pt x="2" y="36"/>
                  </a:lnTo>
                  <a:lnTo>
                    <a:pt x="1" y="34"/>
                  </a:lnTo>
                  <a:lnTo>
                    <a:pt x="0" y="31"/>
                  </a:lnTo>
                  <a:lnTo>
                    <a:pt x="1" y="28"/>
                  </a:lnTo>
                  <a:lnTo>
                    <a:pt x="2" y="25"/>
                  </a:lnTo>
                  <a:lnTo>
                    <a:pt x="5" y="23"/>
                  </a:lnTo>
                  <a:lnTo>
                    <a:pt x="9" y="23"/>
                  </a:lnTo>
                  <a:lnTo>
                    <a:pt x="28" y="22"/>
                  </a:lnTo>
                  <a:lnTo>
                    <a:pt x="43" y="19"/>
                  </a:lnTo>
                  <a:lnTo>
                    <a:pt x="55" y="15"/>
                  </a:lnTo>
                  <a:lnTo>
                    <a:pt x="61" y="10"/>
                  </a:lnTo>
                  <a:lnTo>
                    <a:pt x="64" y="7"/>
                  </a:lnTo>
                  <a:lnTo>
                    <a:pt x="64" y="4"/>
                  </a:lnTo>
                  <a:lnTo>
                    <a:pt x="67" y="2"/>
                  </a:lnTo>
                  <a:lnTo>
                    <a:pt x="69" y="0"/>
                  </a:lnTo>
                  <a:lnTo>
                    <a:pt x="72" y="0"/>
                  </a:lnTo>
                  <a:lnTo>
                    <a:pt x="75" y="0"/>
                  </a:lnTo>
                  <a:lnTo>
                    <a:pt x="77" y="2"/>
                  </a:lnTo>
                  <a:lnTo>
                    <a:pt x="80" y="4"/>
                  </a:lnTo>
                  <a:lnTo>
                    <a:pt x="80" y="7"/>
                  </a:lnTo>
                  <a:lnTo>
                    <a:pt x="77" y="17"/>
                  </a:lnTo>
                  <a:lnTo>
                    <a:pt x="69" y="24"/>
                  </a:lnTo>
                  <a:lnTo>
                    <a:pt x="57" y="31"/>
                  </a:lnTo>
                  <a:lnTo>
                    <a:pt x="43" y="35"/>
                  </a:lnTo>
                  <a:lnTo>
                    <a:pt x="26" y="38"/>
                  </a:lnTo>
                  <a:lnTo>
                    <a:pt x="9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Freeform 163"/>
            <p:cNvSpPr>
              <a:spLocks/>
            </p:cNvSpPr>
            <p:nvPr/>
          </p:nvSpPr>
          <p:spPr bwMode="auto">
            <a:xfrm>
              <a:off x="15443200" y="2235200"/>
              <a:ext cx="177800" cy="76200"/>
            </a:xfrm>
            <a:custGeom>
              <a:avLst/>
              <a:gdLst>
                <a:gd name="T0" fmla="*/ 8 w 112"/>
                <a:gd name="T1" fmla="*/ 48 h 48"/>
                <a:gd name="T2" fmla="*/ 5 w 112"/>
                <a:gd name="T3" fmla="*/ 48 h 48"/>
                <a:gd name="T4" fmla="*/ 3 w 112"/>
                <a:gd name="T5" fmla="*/ 46 h 48"/>
                <a:gd name="T6" fmla="*/ 0 w 112"/>
                <a:gd name="T7" fmla="*/ 43 h 48"/>
                <a:gd name="T8" fmla="*/ 0 w 112"/>
                <a:gd name="T9" fmla="*/ 40 h 48"/>
                <a:gd name="T10" fmla="*/ 0 w 112"/>
                <a:gd name="T11" fmla="*/ 37 h 48"/>
                <a:gd name="T12" fmla="*/ 3 w 112"/>
                <a:gd name="T13" fmla="*/ 35 h 48"/>
                <a:gd name="T14" fmla="*/ 5 w 112"/>
                <a:gd name="T15" fmla="*/ 33 h 48"/>
                <a:gd name="T16" fmla="*/ 8 w 112"/>
                <a:gd name="T17" fmla="*/ 32 h 48"/>
                <a:gd name="T18" fmla="*/ 34 w 112"/>
                <a:gd name="T19" fmla="*/ 31 h 48"/>
                <a:gd name="T20" fmla="*/ 55 w 112"/>
                <a:gd name="T21" fmla="*/ 27 h 48"/>
                <a:gd name="T22" fmla="*/ 73 w 112"/>
                <a:gd name="T23" fmla="*/ 23 h 48"/>
                <a:gd name="T24" fmla="*/ 85 w 112"/>
                <a:gd name="T25" fmla="*/ 18 h 48"/>
                <a:gd name="T26" fmla="*/ 93 w 112"/>
                <a:gd name="T27" fmla="*/ 12 h 48"/>
                <a:gd name="T28" fmla="*/ 96 w 112"/>
                <a:gd name="T29" fmla="*/ 8 h 48"/>
                <a:gd name="T30" fmla="*/ 96 w 112"/>
                <a:gd name="T31" fmla="*/ 5 h 48"/>
                <a:gd name="T32" fmla="*/ 98 w 112"/>
                <a:gd name="T33" fmla="*/ 3 h 48"/>
                <a:gd name="T34" fmla="*/ 101 w 112"/>
                <a:gd name="T35" fmla="*/ 0 h 48"/>
                <a:gd name="T36" fmla="*/ 104 w 112"/>
                <a:gd name="T37" fmla="*/ 0 h 48"/>
                <a:gd name="T38" fmla="*/ 107 w 112"/>
                <a:gd name="T39" fmla="*/ 0 h 48"/>
                <a:gd name="T40" fmla="*/ 109 w 112"/>
                <a:gd name="T41" fmla="*/ 3 h 48"/>
                <a:gd name="T42" fmla="*/ 111 w 112"/>
                <a:gd name="T43" fmla="*/ 5 h 48"/>
                <a:gd name="T44" fmla="*/ 112 w 112"/>
                <a:gd name="T45" fmla="*/ 8 h 48"/>
                <a:gd name="T46" fmla="*/ 109 w 112"/>
                <a:gd name="T47" fmla="*/ 18 h 48"/>
                <a:gd name="T48" fmla="*/ 101 w 112"/>
                <a:gd name="T49" fmla="*/ 27 h 48"/>
                <a:gd name="T50" fmla="*/ 88 w 112"/>
                <a:gd name="T51" fmla="*/ 34 h 48"/>
                <a:gd name="T52" fmla="*/ 70 w 112"/>
                <a:gd name="T53" fmla="*/ 40 h 48"/>
                <a:gd name="T54" fmla="*/ 51 w 112"/>
                <a:gd name="T55" fmla="*/ 45 h 48"/>
                <a:gd name="T56" fmla="*/ 30 w 112"/>
                <a:gd name="T57" fmla="*/ 47 h 48"/>
                <a:gd name="T58" fmla="*/ 8 w 112"/>
                <a:gd name="T5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2" h="48">
                  <a:moveTo>
                    <a:pt x="8" y="48"/>
                  </a:moveTo>
                  <a:lnTo>
                    <a:pt x="5" y="48"/>
                  </a:lnTo>
                  <a:lnTo>
                    <a:pt x="3" y="46"/>
                  </a:lnTo>
                  <a:lnTo>
                    <a:pt x="0" y="43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3" y="35"/>
                  </a:lnTo>
                  <a:lnTo>
                    <a:pt x="5" y="33"/>
                  </a:lnTo>
                  <a:lnTo>
                    <a:pt x="8" y="32"/>
                  </a:lnTo>
                  <a:lnTo>
                    <a:pt x="34" y="31"/>
                  </a:lnTo>
                  <a:lnTo>
                    <a:pt x="55" y="27"/>
                  </a:lnTo>
                  <a:lnTo>
                    <a:pt x="73" y="23"/>
                  </a:lnTo>
                  <a:lnTo>
                    <a:pt x="85" y="18"/>
                  </a:lnTo>
                  <a:lnTo>
                    <a:pt x="93" y="12"/>
                  </a:lnTo>
                  <a:lnTo>
                    <a:pt x="96" y="8"/>
                  </a:lnTo>
                  <a:lnTo>
                    <a:pt x="96" y="5"/>
                  </a:lnTo>
                  <a:lnTo>
                    <a:pt x="98" y="3"/>
                  </a:lnTo>
                  <a:lnTo>
                    <a:pt x="101" y="0"/>
                  </a:lnTo>
                  <a:lnTo>
                    <a:pt x="104" y="0"/>
                  </a:lnTo>
                  <a:lnTo>
                    <a:pt x="107" y="0"/>
                  </a:lnTo>
                  <a:lnTo>
                    <a:pt x="109" y="3"/>
                  </a:lnTo>
                  <a:lnTo>
                    <a:pt x="111" y="5"/>
                  </a:lnTo>
                  <a:lnTo>
                    <a:pt x="112" y="8"/>
                  </a:lnTo>
                  <a:lnTo>
                    <a:pt x="109" y="18"/>
                  </a:lnTo>
                  <a:lnTo>
                    <a:pt x="101" y="27"/>
                  </a:lnTo>
                  <a:lnTo>
                    <a:pt x="88" y="34"/>
                  </a:lnTo>
                  <a:lnTo>
                    <a:pt x="70" y="40"/>
                  </a:lnTo>
                  <a:lnTo>
                    <a:pt x="51" y="45"/>
                  </a:lnTo>
                  <a:lnTo>
                    <a:pt x="30" y="47"/>
                  </a:lnTo>
                  <a:lnTo>
                    <a:pt x="8" y="4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Freeform 164"/>
            <p:cNvSpPr>
              <a:spLocks/>
            </p:cNvSpPr>
            <p:nvPr/>
          </p:nvSpPr>
          <p:spPr bwMode="auto">
            <a:xfrm>
              <a:off x="15443200" y="2159000"/>
              <a:ext cx="177800" cy="76200"/>
            </a:xfrm>
            <a:custGeom>
              <a:avLst/>
              <a:gdLst>
                <a:gd name="T0" fmla="*/ 8 w 112"/>
                <a:gd name="T1" fmla="*/ 48 h 48"/>
                <a:gd name="T2" fmla="*/ 5 w 112"/>
                <a:gd name="T3" fmla="*/ 47 h 48"/>
                <a:gd name="T4" fmla="*/ 3 w 112"/>
                <a:gd name="T5" fmla="*/ 45 h 48"/>
                <a:gd name="T6" fmla="*/ 0 w 112"/>
                <a:gd name="T7" fmla="*/ 43 h 48"/>
                <a:gd name="T8" fmla="*/ 0 w 112"/>
                <a:gd name="T9" fmla="*/ 40 h 48"/>
                <a:gd name="T10" fmla="*/ 0 w 112"/>
                <a:gd name="T11" fmla="*/ 37 h 48"/>
                <a:gd name="T12" fmla="*/ 3 w 112"/>
                <a:gd name="T13" fmla="*/ 34 h 48"/>
                <a:gd name="T14" fmla="*/ 5 w 112"/>
                <a:gd name="T15" fmla="*/ 32 h 48"/>
                <a:gd name="T16" fmla="*/ 8 w 112"/>
                <a:gd name="T17" fmla="*/ 32 h 48"/>
                <a:gd name="T18" fmla="*/ 34 w 112"/>
                <a:gd name="T19" fmla="*/ 31 h 48"/>
                <a:gd name="T20" fmla="*/ 55 w 112"/>
                <a:gd name="T21" fmla="*/ 28 h 48"/>
                <a:gd name="T22" fmla="*/ 73 w 112"/>
                <a:gd name="T23" fmla="*/ 23 h 48"/>
                <a:gd name="T24" fmla="*/ 85 w 112"/>
                <a:gd name="T25" fmla="*/ 17 h 48"/>
                <a:gd name="T26" fmla="*/ 93 w 112"/>
                <a:gd name="T27" fmla="*/ 13 h 48"/>
                <a:gd name="T28" fmla="*/ 96 w 112"/>
                <a:gd name="T29" fmla="*/ 7 h 48"/>
                <a:gd name="T30" fmla="*/ 96 w 112"/>
                <a:gd name="T31" fmla="*/ 5 h 48"/>
                <a:gd name="T32" fmla="*/ 98 w 112"/>
                <a:gd name="T33" fmla="*/ 2 h 48"/>
                <a:gd name="T34" fmla="*/ 101 w 112"/>
                <a:gd name="T35" fmla="*/ 1 h 48"/>
                <a:gd name="T36" fmla="*/ 104 w 112"/>
                <a:gd name="T37" fmla="*/ 0 h 48"/>
                <a:gd name="T38" fmla="*/ 107 w 112"/>
                <a:gd name="T39" fmla="*/ 1 h 48"/>
                <a:gd name="T40" fmla="*/ 109 w 112"/>
                <a:gd name="T41" fmla="*/ 2 h 48"/>
                <a:gd name="T42" fmla="*/ 111 w 112"/>
                <a:gd name="T43" fmla="*/ 5 h 48"/>
                <a:gd name="T44" fmla="*/ 112 w 112"/>
                <a:gd name="T45" fmla="*/ 7 h 48"/>
                <a:gd name="T46" fmla="*/ 109 w 112"/>
                <a:gd name="T47" fmla="*/ 18 h 48"/>
                <a:gd name="T48" fmla="*/ 101 w 112"/>
                <a:gd name="T49" fmla="*/ 27 h 48"/>
                <a:gd name="T50" fmla="*/ 88 w 112"/>
                <a:gd name="T51" fmla="*/ 34 h 48"/>
                <a:gd name="T52" fmla="*/ 70 w 112"/>
                <a:gd name="T53" fmla="*/ 40 h 48"/>
                <a:gd name="T54" fmla="*/ 51 w 112"/>
                <a:gd name="T55" fmla="*/ 44 h 48"/>
                <a:gd name="T56" fmla="*/ 30 w 112"/>
                <a:gd name="T57" fmla="*/ 47 h 48"/>
                <a:gd name="T58" fmla="*/ 8 w 112"/>
                <a:gd name="T5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2" h="48">
                  <a:moveTo>
                    <a:pt x="8" y="48"/>
                  </a:moveTo>
                  <a:lnTo>
                    <a:pt x="5" y="47"/>
                  </a:lnTo>
                  <a:lnTo>
                    <a:pt x="3" y="45"/>
                  </a:lnTo>
                  <a:lnTo>
                    <a:pt x="0" y="43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3" y="34"/>
                  </a:lnTo>
                  <a:lnTo>
                    <a:pt x="5" y="32"/>
                  </a:lnTo>
                  <a:lnTo>
                    <a:pt x="8" y="32"/>
                  </a:lnTo>
                  <a:lnTo>
                    <a:pt x="34" y="31"/>
                  </a:lnTo>
                  <a:lnTo>
                    <a:pt x="55" y="28"/>
                  </a:lnTo>
                  <a:lnTo>
                    <a:pt x="73" y="23"/>
                  </a:lnTo>
                  <a:lnTo>
                    <a:pt x="85" y="17"/>
                  </a:lnTo>
                  <a:lnTo>
                    <a:pt x="93" y="13"/>
                  </a:lnTo>
                  <a:lnTo>
                    <a:pt x="96" y="7"/>
                  </a:lnTo>
                  <a:lnTo>
                    <a:pt x="96" y="5"/>
                  </a:lnTo>
                  <a:lnTo>
                    <a:pt x="98" y="2"/>
                  </a:lnTo>
                  <a:lnTo>
                    <a:pt x="101" y="1"/>
                  </a:lnTo>
                  <a:lnTo>
                    <a:pt x="104" y="0"/>
                  </a:lnTo>
                  <a:lnTo>
                    <a:pt x="107" y="1"/>
                  </a:lnTo>
                  <a:lnTo>
                    <a:pt x="109" y="2"/>
                  </a:lnTo>
                  <a:lnTo>
                    <a:pt x="111" y="5"/>
                  </a:lnTo>
                  <a:lnTo>
                    <a:pt x="112" y="7"/>
                  </a:lnTo>
                  <a:lnTo>
                    <a:pt x="109" y="18"/>
                  </a:lnTo>
                  <a:lnTo>
                    <a:pt x="101" y="27"/>
                  </a:lnTo>
                  <a:lnTo>
                    <a:pt x="88" y="34"/>
                  </a:lnTo>
                  <a:lnTo>
                    <a:pt x="70" y="40"/>
                  </a:lnTo>
                  <a:lnTo>
                    <a:pt x="51" y="44"/>
                  </a:lnTo>
                  <a:lnTo>
                    <a:pt x="30" y="47"/>
                  </a:lnTo>
                  <a:lnTo>
                    <a:pt x="8" y="4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Freeform 165"/>
            <p:cNvSpPr>
              <a:spLocks/>
            </p:cNvSpPr>
            <p:nvPr/>
          </p:nvSpPr>
          <p:spPr bwMode="auto">
            <a:xfrm>
              <a:off x="15443200" y="2082800"/>
              <a:ext cx="177800" cy="76200"/>
            </a:xfrm>
            <a:custGeom>
              <a:avLst/>
              <a:gdLst>
                <a:gd name="T0" fmla="*/ 8 w 112"/>
                <a:gd name="T1" fmla="*/ 48 h 48"/>
                <a:gd name="T2" fmla="*/ 5 w 112"/>
                <a:gd name="T3" fmla="*/ 47 h 48"/>
                <a:gd name="T4" fmla="*/ 3 w 112"/>
                <a:gd name="T5" fmla="*/ 46 h 48"/>
                <a:gd name="T6" fmla="*/ 0 w 112"/>
                <a:gd name="T7" fmla="*/ 44 h 48"/>
                <a:gd name="T8" fmla="*/ 0 w 112"/>
                <a:gd name="T9" fmla="*/ 40 h 48"/>
                <a:gd name="T10" fmla="*/ 0 w 112"/>
                <a:gd name="T11" fmla="*/ 37 h 48"/>
                <a:gd name="T12" fmla="*/ 3 w 112"/>
                <a:gd name="T13" fmla="*/ 34 h 48"/>
                <a:gd name="T14" fmla="*/ 5 w 112"/>
                <a:gd name="T15" fmla="*/ 33 h 48"/>
                <a:gd name="T16" fmla="*/ 8 w 112"/>
                <a:gd name="T17" fmla="*/ 32 h 48"/>
                <a:gd name="T18" fmla="*/ 34 w 112"/>
                <a:gd name="T19" fmla="*/ 31 h 48"/>
                <a:gd name="T20" fmla="*/ 55 w 112"/>
                <a:gd name="T21" fmla="*/ 27 h 48"/>
                <a:gd name="T22" fmla="*/ 73 w 112"/>
                <a:gd name="T23" fmla="*/ 23 h 48"/>
                <a:gd name="T24" fmla="*/ 85 w 112"/>
                <a:gd name="T25" fmla="*/ 18 h 48"/>
                <a:gd name="T26" fmla="*/ 93 w 112"/>
                <a:gd name="T27" fmla="*/ 12 h 48"/>
                <a:gd name="T28" fmla="*/ 96 w 112"/>
                <a:gd name="T29" fmla="*/ 8 h 48"/>
                <a:gd name="T30" fmla="*/ 96 w 112"/>
                <a:gd name="T31" fmla="*/ 5 h 48"/>
                <a:gd name="T32" fmla="*/ 98 w 112"/>
                <a:gd name="T33" fmla="*/ 3 h 48"/>
                <a:gd name="T34" fmla="*/ 101 w 112"/>
                <a:gd name="T35" fmla="*/ 1 h 48"/>
                <a:gd name="T36" fmla="*/ 104 w 112"/>
                <a:gd name="T37" fmla="*/ 0 h 48"/>
                <a:gd name="T38" fmla="*/ 107 w 112"/>
                <a:gd name="T39" fmla="*/ 1 h 48"/>
                <a:gd name="T40" fmla="*/ 109 w 112"/>
                <a:gd name="T41" fmla="*/ 3 h 48"/>
                <a:gd name="T42" fmla="*/ 111 w 112"/>
                <a:gd name="T43" fmla="*/ 5 h 48"/>
                <a:gd name="T44" fmla="*/ 112 w 112"/>
                <a:gd name="T45" fmla="*/ 8 h 48"/>
                <a:gd name="T46" fmla="*/ 109 w 112"/>
                <a:gd name="T47" fmla="*/ 18 h 48"/>
                <a:gd name="T48" fmla="*/ 101 w 112"/>
                <a:gd name="T49" fmla="*/ 26 h 48"/>
                <a:gd name="T50" fmla="*/ 88 w 112"/>
                <a:gd name="T51" fmla="*/ 34 h 48"/>
                <a:gd name="T52" fmla="*/ 70 w 112"/>
                <a:gd name="T53" fmla="*/ 40 h 48"/>
                <a:gd name="T54" fmla="*/ 51 w 112"/>
                <a:gd name="T55" fmla="*/ 45 h 48"/>
                <a:gd name="T56" fmla="*/ 30 w 112"/>
                <a:gd name="T57" fmla="*/ 47 h 48"/>
                <a:gd name="T58" fmla="*/ 8 w 112"/>
                <a:gd name="T5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2" h="48">
                  <a:moveTo>
                    <a:pt x="8" y="48"/>
                  </a:moveTo>
                  <a:lnTo>
                    <a:pt x="5" y="47"/>
                  </a:lnTo>
                  <a:lnTo>
                    <a:pt x="3" y="46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3" y="34"/>
                  </a:lnTo>
                  <a:lnTo>
                    <a:pt x="5" y="33"/>
                  </a:lnTo>
                  <a:lnTo>
                    <a:pt x="8" y="32"/>
                  </a:lnTo>
                  <a:lnTo>
                    <a:pt x="34" y="31"/>
                  </a:lnTo>
                  <a:lnTo>
                    <a:pt x="55" y="27"/>
                  </a:lnTo>
                  <a:lnTo>
                    <a:pt x="73" y="23"/>
                  </a:lnTo>
                  <a:lnTo>
                    <a:pt x="85" y="18"/>
                  </a:lnTo>
                  <a:lnTo>
                    <a:pt x="93" y="12"/>
                  </a:lnTo>
                  <a:lnTo>
                    <a:pt x="96" y="8"/>
                  </a:lnTo>
                  <a:lnTo>
                    <a:pt x="96" y="5"/>
                  </a:lnTo>
                  <a:lnTo>
                    <a:pt x="98" y="3"/>
                  </a:lnTo>
                  <a:lnTo>
                    <a:pt x="101" y="1"/>
                  </a:lnTo>
                  <a:lnTo>
                    <a:pt x="104" y="0"/>
                  </a:lnTo>
                  <a:lnTo>
                    <a:pt x="107" y="1"/>
                  </a:lnTo>
                  <a:lnTo>
                    <a:pt x="109" y="3"/>
                  </a:lnTo>
                  <a:lnTo>
                    <a:pt x="111" y="5"/>
                  </a:lnTo>
                  <a:lnTo>
                    <a:pt x="112" y="8"/>
                  </a:lnTo>
                  <a:lnTo>
                    <a:pt x="109" y="18"/>
                  </a:lnTo>
                  <a:lnTo>
                    <a:pt x="101" y="26"/>
                  </a:lnTo>
                  <a:lnTo>
                    <a:pt x="88" y="34"/>
                  </a:lnTo>
                  <a:lnTo>
                    <a:pt x="70" y="40"/>
                  </a:lnTo>
                  <a:lnTo>
                    <a:pt x="51" y="45"/>
                  </a:lnTo>
                  <a:lnTo>
                    <a:pt x="30" y="47"/>
                  </a:lnTo>
                  <a:lnTo>
                    <a:pt x="8" y="4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82" name="Dowolny kształt 81">
            <a:hlinkClick r:id="" action="ppaction://noaction"/>
          </p:cNvPr>
          <p:cNvSpPr/>
          <p:nvPr/>
        </p:nvSpPr>
        <p:spPr>
          <a:xfrm>
            <a:off x="2280812" y="2845681"/>
            <a:ext cx="6005937" cy="453122"/>
          </a:xfrm>
          <a:custGeom>
            <a:avLst/>
            <a:gdLst>
              <a:gd name="connsiteX0" fmla="*/ 0 w 2228782"/>
              <a:gd name="connsiteY0" fmla="*/ 0 h 749630"/>
              <a:gd name="connsiteX1" fmla="*/ 2228782 w 2228782"/>
              <a:gd name="connsiteY1" fmla="*/ 0 h 749630"/>
              <a:gd name="connsiteX2" fmla="*/ 2228782 w 2228782"/>
              <a:gd name="connsiteY2" fmla="*/ 749630 h 749630"/>
              <a:gd name="connsiteX3" fmla="*/ 0 w 2228782"/>
              <a:gd name="connsiteY3" fmla="*/ 749630 h 749630"/>
              <a:gd name="connsiteX4" fmla="*/ 0 w 2228782"/>
              <a:gd name="connsiteY4" fmla="*/ 0 h 74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8782" h="749630">
                <a:moveTo>
                  <a:pt x="0" y="0"/>
                </a:moveTo>
                <a:lnTo>
                  <a:pt x="2228782" y="0"/>
                </a:lnTo>
                <a:lnTo>
                  <a:pt x="2228782" y="749630"/>
                </a:lnTo>
                <a:lnTo>
                  <a:pt x="0" y="749630"/>
                </a:lnTo>
                <a:lnTo>
                  <a:pt x="0" y="0"/>
                </a:lnTo>
                <a:close/>
              </a:path>
            </a:pathLst>
          </a:custGeom>
          <a:noFill/>
          <a:ln w="25400" cap="flat" cmpd="sng" algn="ctr">
            <a:noFill/>
            <a:prstDash val="solid"/>
          </a:ln>
          <a:effectLst/>
        </p:spPr>
        <p:txBody>
          <a:bodyPr spcFirstLastPara="0" vert="horz" wrap="square" lIns="26670" tIns="20003" rIns="26670" bIns="20003" numCol="1" spcCol="1270" anchor="ctr" anchorCtr="0">
            <a:noAutofit/>
          </a:bodyPr>
          <a:lstStyle/>
          <a:p>
            <a:pPr marL="171450" indent="-171450" defTabSz="466725" eaLnBrk="0" fontAlgn="base" hangingPunct="0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sz="1200" b="1" kern="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Mikro, małe i średnie przedsiębiorstwa.</a:t>
            </a:r>
          </a:p>
          <a:p>
            <a:pPr marL="171450" indent="-171450" defTabSz="466725" eaLnBrk="0" fontAlgn="base" hangingPunct="0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sz="1200" b="1" kern="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Osoby niepracujące w wieku 30 lat i więcej, które zamierzają rozpocząć prowadzenie działalności gospodarczej na terenie województwa lubelskiego.</a:t>
            </a:r>
          </a:p>
          <a:p>
            <a:pPr marL="171450" indent="-171450" defTabSz="466725" eaLnBrk="0" fontAlgn="base" hangingPunct="0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sz="1200" b="1" kern="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Osoby zagrożone zwolnieniem, przewidziane do zwolnienia lub zwolnione z przyczyn leżących po stronie pracodawcy.</a:t>
            </a:r>
            <a:endParaRPr lang="pl-PL" altLang="pl-PL" sz="1200" b="1" kern="0" dirty="0">
              <a:solidFill>
                <a:schemeClr val="bg1">
                  <a:lumMod val="50000"/>
                </a:schemeClr>
              </a:solidFill>
              <a:latin typeface="Calibri" panose="020F0502020204030204"/>
            </a:endParaRPr>
          </a:p>
        </p:txBody>
      </p:sp>
      <p:cxnSp>
        <p:nvCxnSpPr>
          <p:cNvPr id="83" name="Łącznik prosty 82"/>
          <p:cNvCxnSpPr/>
          <p:nvPr/>
        </p:nvCxnSpPr>
        <p:spPr>
          <a:xfrm>
            <a:off x="525259" y="3756828"/>
            <a:ext cx="7289792" cy="0"/>
          </a:xfrm>
          <a:prstGeom prst="line">
            <a:avLst/>
          </a:prstGeom>
          <a:noFill/>
          <a:ln w="6350" cap="rnd" cmpd="sng" algn="ctr">
            <a:solidFill>
              <a:srgbClr val="CCCCCC"/>
            </a:solidFill>
            <a:prstDash val="solid"/>
            <a:headEnd type="none"/>
            <a:tailEnd type="none"/>
          </a:ln>
          <a:effectLst/>
        </p:spPr>
      </p:cxnSp>
      <p:sp>
        <p:nvSpPr>
          <p:cNvPr id="87" name="Podtytuł 3"/>
          <p:cNvSpPr txBox="1">
            <a:spLocks/>
          </p:cNvSpPr>
          <p:nvPr/>
        </p:nvSpPr>
        <p:spPr>
          <a:xfrm>
            <a:off x="2991919" y="5939298"/>
            <a:ext cx="4974791" cy="28385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2160" indent="-132160" defTabSz="342900">
              <a:spcBef>
                <a:spcPts val="0"/>
              </a:spcBef>
              <a:defRPr/>
            </a:pPr>
            <a:endParaRPr lang="pl-PL" sz="675" kern="0" dirty="0">
              <a:solidFill>
                <a:srgbClr val="636B71"/>
              </a:solidFill>
              <a:latin typeface="Calibri" panose="020F0502020204030204"/>
            </a:endParaRPr>
          </a:p>
        </p:txBody>
      </p:sp>
      <p:pic>
        <p:nvPicPr>
          <p:cNvPr id="88" name="Obraz 8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891" y="622533"/>
            <a:ext cx="1725533" cy="451475"/>
          </a:xfrm>
          <a:prstGeom prst="rect">
            <a:avLst/>
          </a:prstGeom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/>
          </p:nvPr>
        </p:nvGraphicFramePr>
        <p:xfrm>
          <a:off x="2206888" y="3857625"/>
          <a:ext cx="6175112" cy="22565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1612">
                  <a:extLst>
                    <a:ext uri="{9D8B030D-6E8A-4147-A177-3AD203B41FA5}">
                      <a16:colId xmlns:a16="http://schemas.microsoft.com/office/drawing/2014/main" val="1999172224"/>
                    </a:ext>
                  </a:extLst>
                </a:gridCol>
                <a:gridCol w="949096">
                  <a:extLst>
                    <a:ext uri="{9D8B030D-6E8A-4147-A177-3AD203B41FA5}">
                      <a16:colId xmlns:a16="http://schemas.microsoft.com/office/drawing/2014/main" val="1354741935"/>
                    </a:ext>
                  </a:extLst>
                </a:gridCol>
                <a:gridCol w="921070">
                  <a:extLst>
                    <a:ext uri="{9D8B030D-6E8A-4147-A177-3AD203B41FA5}">
                      <a16:colId xmlns:a16="http://schemas.microsoft.com/office/drawing/2014/main" val="624855089"/>
                    </a:ext>
                  </a:extLst>
                </a:gridCol>
                <a:gridCol w="995111">
                  <a:extLst>
                    <a:ext uri="{9D8B030D-6E8A-4147-A177-3AD203B41FA5}">
                      <a16:colId xmlns:a16="http://schemas.microsoft.com/office/drawing/2014/main" val="1015678096"/>
                    </a:ext>
                  </a:extLst>
                </a:gridCol>
                <a:gridCol w="1026355">
                  <a:extLst>
                    <a:ext uri="{9D8B030D-6E8A-4147-A177-3AD203B41FA5}">
                      <a16:colId xmlns:a16="http://schemas.microsoft.com/office/drawing/2014/main" val="2207182318"/>
                    </a:ext>
                  </a:extLst>
                </a:gridCol>
                <a:gridCol w="1251868">
                  <a:extLst>
                    <a:ext uri="{9D8B030D-6E8A-4147-A177-3AD203B41FA5}">
                      <a16:colId xmlns:a16="http://schemas.microsoft.com/office/drawing/2014/main" val="3812934507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A00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effectLst/>
                        </a:rPr>
                        <a:t>Pożyczka mała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A00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Pożyczka duża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A00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Mikropożyczka 9.3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A00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Mikropożyczka 10.2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A00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Wejście kapitałowe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A00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177489"/>
                  </a:ext>
                </a:extLst>
              </a:tr>
              <a:tr h="7519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Wartość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A00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do 250 000,00 zł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od 250 000,01 zł do 1 000 000,00 zł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do 80 000,00 zł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do 60 000,00 zł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do 1,5 mln zł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38487816"/>
                  </a:ext>
                </a:extLst>
              </a:tr>
              <a:tr h="4438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Oprocentowanie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A002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na warunkach rynkowych </a:t>
                      </a:r>
                      <a:endParaRPr lang="pl-PL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lub korzystniejszych niż rynkowe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na warunkach korzystniejszych niż rynkowe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89632"/>
                  </a:ext>
                </a:extLst>
              </a:tr>
              <a:tr h="3007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Maksymalny okres spłaty 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A00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60 miesięcy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96 miesięcy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84 miesiące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120 miesięcy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86686507"/>
                  </a:ext>
                </a:extLst>
              </a:tr>
              <a:tr h="4511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Maksymalny okres karencji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A002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6 miesięcy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6 miesięcy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-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710015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0240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877" y="113228"/>
            <a:ext cx="1809148" cy="416859"/>
          </a:xfrm>
          <a:prstGeom prst="rect">
            <a:avLst/>
          </a:prstGeom>
        </p:spPr>
      </p:pic>
      <p:sp>
        <p:nvSpPr>
          <p:cNvPr id="89" name="Prostokąt 88"/>
          <p:cNvSpPr/>
          <p:nvPr/>
        </p:nvSpPr>
        <p:spPr>
          <a:xfrm>
            <a:off x="338305" y="592685"/>
            <a:ext cx="75254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2400" b="1" dirty="0">
                <a:solidFill>
                  <a:srgbClr val="C20021"/>
                </a:solidFill>
                <a:ea typeface="+mj-ea"/>
                <a:cs typeface="+mj-cs"/>
              </a:rPr>
              <a:t>Pożyczka na Rozwój Turystyki</a:t>
            </a:r>
            <a:endParaRPr lang="pl-PL" sz="2400" b="1" dirty="0">
              <a:cs typeface="Arial"/>
              <a:sym typeface="Wingdings" panose="05000000000000000000" pitchFamily="2" charset="2"/>
            </a:endParaRPr>
          </a:p>
        </p:txBody>
      </p:sp>
      <p:pic>
        <p:nvPicPr>
          <p:cNvPr id="90" name="Obraz 8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5056" y="959722"/>
            <a:ext cx="2858947" cy="5143500"/>
          </a:xfrm>
          <a:prstGeom prst="rect">
            <a:avLst/>
          </a:prstGeom>
        </p:spPr>
      </p:pic>
      <p:grpSp>
        <p:nvGrpSpPr>
          <p:cNvPr id="91" name="Grupa 90"/>
          <p:cNvGrpSpPr/>
          <p:nvPr/>
        </p:nvGrpSpPr>
        <p:grpSpPr>
          <a:xfrm>
            <a:off x="338305" y="1619682"/>
            <a:ext cx="2012596" cy="2416644"/>
            <a:chOff x="469647" y="2162411"/>
            <a:chExt cx="2076784" cy="3222192"/>
          </a:xfrm>
          <a:solidFill>
            <a:schemeClr val="tx2"/>
          </a:solidFill>
        </p:grpSpPr>
        <p:sp>
          <p:nvSpPr>
            <p:cNvPr id="92" name="Prostokąt 91"/>
            <p:cNvSpPr/>
            <p:nvPr/>
          </p:nvSpPr>
          <p:spPr>
            <a:xfrm>
              <a:off x="481657" y="2162411"/>
              <a:ext cx="2064774" cy="864000"/>
            </a:xfrm>
            <a:prstGeom prst="rect">
              <a:avLst/>
            </a:prstGeom>
            <a:solidFill>
              <a:srgbClr val="E8E8E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l-PL" sz="1500" b="1" dirty="0">
                  <a:solidFill>
                    <a:srgbClr val="000000"/>
                  </a:solidFill>
                </a:rPr>
                <a:t>Kwota pożyczki</a:t>
              </a:r>
            </a:p>
          </p:txBody>
        </p:sp>
        <p:sp>
          <p:nvSpPr>
            <p:cNvPr id="93" name="Prostokąt 92"/>
            <p:cNvSpPr/>
            <p:nvPr/>
          </p:nvSpPr>
          <p:spPr>
            <a:xfrm>
              <a:off x="481657" y="3309237"/>
              <a:ext cx="2064774" cy="864000"/>
            </a:xfrm>
            <a:prstGeom prst="rect">
              <a:avLst/>
            </a:prstGeom>
            <a:solidFill>
              <a:srgbClr val="E8E8E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l-PL" sz="1500" b="1" dirty="0">
                  <a:solidFill>
                    <a:srgbClr val="000000"/>
                  </a:solidFill>
                </a:rPr>
                <a:t>Okres finansowania</a:t>
              </a:r>
            </a:p>
          </p:txBody>
        </p:sp>
        <p:sp>
          <p:nvSpPr>
            <p:cNvPr id="94" name="Prostokąt 93"/>
            <p:cNvSpPr/>
            <p:nvPr/>
          </p:nvSpPr>
          <p:spPr>
            <a:xfrm>
              <a:off x="469647" y="4520603"/>
              <a:ext cx="2064774" cy="864000"/>
            </a:xfrm>
            <a:prstGeom prst="rect">
              <a:avLst/>
            </a:prstGeom>
            <a:solidFill>
              <a:srgbClr val="E8E8E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l-PL" sz="1500" b="1" dirty="0">
                  <a:solidFill>
                    <a:srgbClr val="000000"/>
                  </a:solidFill>
                </a:rPr>
                <a:t>Dla kogo</a:t>
              </a:r>
            </a:p>
          </p:txBody>
        </p:sp>
      </p:grpSp>
      <p:grpSp>
        <p:nvGrpSpPr>
          <p:cNvPr id="95" name="Grupa 94"/>
          <p:cNvGrpSpPr/>
          <p:nvPr/>
        </p:nvGrpSpPr>
        <p:grpSpPr>
          <a:xfrm>
            <a:off x="361248" y="2354864"/>
            <a:ext cx="5455035" cy="842059"/>
            <a:chOff x="481659" y="3166630"/>
            <a:chExt cx="7134482" cy="1122744"/>
          </a:xfrm>
        </p:grpSpPr>
        <p:cxnSp>
          <p:nvCxnSpPr>
            <p:cNvPr id="96" name="Łącznik prosty 95"/>
            <p:cNvCxnSpPr/>
            <p:nvPr/>
          </p:nvCxnSpPr>
          <p:spPr>
            <a:xfrm rot="5400000" flipH="1" flipV="1">
              <a:off x="4048899" y="-400610"/>
              <a:ext cx="0" cy="7134479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solid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Łącznik prosty 96"/>
            <p:cNvCxnSpPr/>
            <p:nvPr/>
          </p:nvCxnSpPr>
          <p:spPr>
            <a:xfrm rot="5400000" flipH="1" flipV="1">
              <a:off x="4048902" y="722134"/>
              <a:ext cx="0" cy="7134479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solid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Prostokąt 97"/>
          <p:cNvSpPr/>
          <p:nvPr/>
        </p:nvSpPr>
        <p:spPr>
          <a:xfrm>
            <a:off x="2525986" y="1638032"/>
            <a:ext cx="3238019" cy="64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400" dirty="0">
                <a:solidFill>
                  <a:srgbClr val="000000"/>
                </a:solidFill>
              </a:rPr>
              <a:t>do 500 tys. zł</a:t>
            </a:r>
          </a:p>
        </p:txBody>
      </p:sp>
      <p:sp>
        <p:nvSpPr>
          <p:cNvPr id="99" name="Prostokąt 98"/>
          <p:cNvSpPr/>
          <p:nvPr/>
        </p:nvSpPr>
        <p:spPr>
          <a:xfrm>
            <a:off x="2110585" y="4170557"/>
            <a:ext cx="1548581" cy="64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1351" dirty="0">
              <a:solidFill>
                <a:schemeClr val="bg1"/>
              </a:solidFill>
            </a:endParaRPr>
          </a:p>
        </p:txBody>
      </p:sp>
      <p:sp>
        <p:nvSpPr>
          <p:cNvPr id="100" name="Prostokąt 99"/>
          <p:cNvSpPr/>
          <p:nvPr/>
        </p:nvSpPr>
        <p:spPr>
          <a:xfrm>
            <a:off x="2504961" y="2481349"/>
            <a:ext cx="3238019" cy="64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100" dirty="0">
                <a:solidFill>
                  <a:srgbClr val="000000"/>
                </a:solidFill>
              </a:rPr>
              <a:t>do 60 </a:t>
            </a:r>
            <a:r>
              <a:rPr lang="pl-PL" sz="1100" dirty="0" smtClean="0">
                <a:solidFill>
                  <a:srgbClr val="000000"/>
                </a:solidFill>
              </a:rPr>
              <a:t>miesięcy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100" dirty="0" smtClean="0">
                <a:solidFill>
                  <a:srgbClr val="000000"/>
                </a:solidFill>
              </a:rPr>
              <a:t>do </a:t>
            </a:r>
            <a:r>
              <a:rPr lang="pl-PL" sz="1100" dirty="0">
                <a:solidFill>
                  <a:srgbClr val="000000"/>
                </a:solidFill>
              </a:rPr>
              <a:t>84 miesięcy – przy wsparciu powyżej 250 000 zł, gdy wydatki na roboty budowlane stanowią minimum 50% wartości </a:t>
            </a:r>
            <a:r>
              <a:rPr lang="pl-PL" sz="1100" dirty="0" smtClean="0">
                <a:solidFill>
                  <a:srgbClr val="000000"/>
                </a:solidFill>
              </a:rPr>
              <a:t>pożyczki</a:t>
            </a:r>
            <a:endParaRPr lang="pl-PL" sz="1100" dirty="0">
              <a:solidFill>
                <a:srgbClr val="000000"/>
              </a:solidFill>
            </a:endParaRPr>
          </a:p>
        </p:txBody>
      </p:sp>
      <p:sp>
        <p:nvSpPr>
          <p:cNvPr id="101" name="Prostokąt 100"/>
          <p:cNvSpPr/>
          <p:nvPr/>
        </p:nvSpPr>
        <p:spPr>
          <a:xfrm>
            <a:off x="2525986" y="4170557"/>
            <a:ext cx="3238019" cy="64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135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02" name="Prostokąt 101"/>
          <p:cNvSpPr/>
          <p:nvPr/>
        </p:nvSpPr>
        <p:spPr>
          <a:xfrm>
            <a:off x="2428643" y="3203020"/>
            <a:ext cx="38447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783">
              <a:spcBef>
                <a:spcPct val="20000"/>
              </a:spcBef>
              <a:buClr>
                <a:srgbClr val="C20021"/>
              </a:buClr>
              <a:defRPr/>
            </a:pPr>
            <a:r>
              <a:rPr lang="pl-PL" sz="1200" kern="0" dirty="0">
                <a:solidFill>
                  <a:srgbClr val="000000"/>
                </a:solidFill>
              </a:rPr>
              <a:t>O wsparcie mogą ubiegać się mikro-, mali i średni </a:t>
            </a:r>
            <a:r>
              <a:rPr lang="pl-PL" sz="1200" kern="0" dirty="0" smtClean="0">
                <a:solidFill>
                  <a:srgbClr val="000000"/>
                </a:solidFill>
              </a:rPr>
              <a:t>przedsiębiorcy (MŚP</a:t>
            </a:r>
            <a:r>
              <a:rPr lang="pl-PL" sz="1200" kern="0" dirty="0">
                <a:solidFill>
                  <a:srgbClr val="000000"/>
                </a:solidFill>
              </a:rPr>
              <a:t>). Inwestycja, którą dzięki pożyczce zostanie przez nich zrealizowana musi znajdować się na terenie Polski Wschodniej, tj. w województwie: lubelskim, podkarpackim, podlaskim, świętokrzyskim, warmińsko-mazurskim</a:t>
            </a:r>
          </a:p>
        </p:txBody>
      </p:sp>
      <p:sp>
        <p:nvSpPr>
          <p:cNvPr id="103" name="Prostokąt 102"/>
          <p:cNvSpPr/>
          <p:nvPr/>
        </p:nvSpPr>
        <p:spPr>
          <a:xfrm>
            <a:off x="338305" y="4439131"/>
            <a:ext cx="2000957" cy="648000"/>
          </a:xfrm>
          <a:prstGeom prst="rect">
            <a:avLst/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500" b="1" dirty="0">
                <a:solidFill>
                  <a:srgbClr val="000000"/>
                </a:solidFill>
              </a:rPr>
              <a:t>Preferencje</a:t>
            </a:r>
          </a:p>
        </p:txBody>
      </p:sp>
      <p:cxnSp>
        <p:nvCxnSpPr>
          <p:cNvPr id="104" name="Łącznik prosty 103"/>
          <p:cNvCxnSpPr/>
          <p:nvPr/>
        </p:nvCxnSpPr>
        <p:spPr>
          <a:xfrm>
            <a:off x="361250" y="4339900"/>
            <a:ext cx="5550356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Prostokąt 104"/>
          <p:cNvSpPr/>
          <p:nvPr/>
        </p:nvSpPr>
        <p:spPr>
          <a:xfrm>
            <a:off x="2431682" y="4389437"/>
            <a:ext cx="36999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C20021"/>
              </a:buClr>
            </a:pPr>
            <a:r>
              <a:rPr lang="pl-PL" sz="1200" dirty="0" smtClean="0">
                <a:solidFill>
                  <a:srgbClr val="000000"/>
                </a:solidFill>
              </a:rPr>
              <a:t>niższe </a:t>
            </a:r>
            <a:r>
              <a:rPr lang="pl-PL" sz="1200" dirty="0">
                <a:solidFill>
                  <a:srgbClr val="000000"/>
                </a:solidFill>
              </a:rPr>
              <a:t>oprocentowanie oraz brak wymaganego wkładu własnego będą oferowane:</a:t>
            </a:r>
          </a:p>
          <a:p>
            <a:pPr marL="214308" indent="-214308">
              <a:buClr>
                <a:srgbClr val="C20021"/>
              </a:buClr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rgbClr val="000000"/>
                </a:solidFill>
              </a:rPr>
              <a:t>obiektom posiadającym status </a:t>
            </a:r>
            <a:r>
              <a:rPr lang="pl-PL" sz="1200" dirty="0">
                <a:solidFill>
                  <a:srgbClr val="000000"/>
                </a:solidFill>
                <a:hlinkClick r:id="rId4" tooltip="Miejsca Przyjazne Rowerzystom"/>
              </a:rPr>
              <a:t>Miejsca Przyjaznego Rowerzystom</a:t>
            </a:r>
            <a:r>
              <a:rPr lang="pl-PL" sz="1200" dirty="0">
                <a:solidFill>
                  <a:srgbClr val="000000"/>
                </a:solidFill>
              </a:rPr>
              <a:t> w ramach Wschodniego Szlaku Rowerowego Green </a:t>
            </a:r>
            <a:r>
              <a:rPr lang="pl-PL" sz="1200" dirty="0" err="1">
                <a:solidFill>
                  <a:srgbClr val="000000"/>
                </a:solidFill>
              </a:rPr>
              <a:t>Velo</a:t>
            </a:r>
            <a:r>
              <a:rPr lang="pl-PL" sz="1200" dirty="0">
                <a:solidFill>
                  <a:srgbClr val="000000"/>
                </a:solidFill>
              </a:rPr>
              <a:t>;</a:t>
            </a:r>
          </a:p>
          <a:p>
            <a:pPr marL="214308" indent="-214308">
              <a:buClr>
                <a:srgbClr val="C20021"/>
              </a:buClr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rgbClr val="000000"/>
                </a:solidFill>
              </a:rPr>
              <a:t>MŚP prowadzącym działalność nie dłużej niż 2 lata </a:t>
            </a:r>
          </a:p>
        </p:txBody>
      </p:sp>
      <p:pic>
        <p:nvPicPr>
          <p:cNvPr id="106" name="Obraz 10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285" y="553517"/>
            <a:ext cx="187134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448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432080" y="2337748"/>
            <a:ext cx="4088406" cy="408699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180000" anchor="t">
            <a:noAutofit/>
          </a:bodyPr>
          <a:lstStyle/>
          <a:p>
            <a:pPr>
              <a:defRPr/>
            </a:pPr>
            <a:endParaRPr lang="pl-PL" b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pl-PL" b="1" dirty="0" smtClean="0">
                <a:solidFill>
                  <a:schemeClr val="accent1"/>
                </a:solidFill>
                <a:cs typeface="Times New Roman" pitchFamily="18" charset="0"/>
              </a:rPr>
              <a:t>Bank </a:t>
            </a:r>
            <a:r>
              <a:rPr lang="pl-PL" b="1" dirty="0">
                <a:solidFill>
                  <a:schemeClr val="accent1"/>
                </a:solidFill>
                <a:cs typeface="Times New Roman" pitchFamily="18" charset="0"/>
              </a:rPr>
              <a:t>Gospodarstwa </a:t>
            </a:r>
            <a:r>
              <a:rPr lang="pl-PL" b="1" dirty="0" smtClean="0">
                <a:solidFill>
                  <a:schemeClr val="accent1"/>
                </a:solidFill>
                <a:cs typeface="Times New Roman" pitchFamily="18" charset="0"/>
              </a:rPr>
              <a:t>Krajowego</a:t>
            </a:r>
          </a:p>
          <a:p>
            <a:pPr>
              <a:defRPr/>
            </a:pPr>
            <a:r>
              <a:rPr lang="pl-PL" sz="1600" dirty="0">
                <a:solidFill>
                  <a:srgbClr val="636B71"/>
                </a:solidFill>
                <a:cs typeface="Verdana"/>
              </a:rPr>
              <a:t>Al. Jerozolimskie 7,  00-955 Warszawa, Polska</a:t>
            </a:r>
          </a:p>
          <a:p>
            <a:pPr>
              <a:defRPr/>
            </a:pPr>
            <a:r>
              <a:rPr lang="pl-PL" sz="1400" dirty="0" smtClean="0">
                <a:solidFill>
                  <a:schemeClr val="tx2"/>
                </a:solidFill>
                <a:hlinkClick r:id="rId4"/>
              </a:rPr>
              <a:t>www.bgk.pl</a:t>
            </a:r>
            <a:endParaRPr lang="pl-PL" sz="1400" dirty="0" smtClean="0">
              <a:solidFill>
                <a:schemeClr val="tx2"/>
              </a:solidFill>
            </a:endParaRPr>
          </a:p>
          <a:p>
            <a:pPr>
              <a:defRPr/>
            </a:pPr>
            <a:endParaRPr lang="pl-PL" sz="1400" dirty="0">
              <a:solidFill>
                <a:schemeClr val="tx2"/>
              </a:solidFill>
            </a:endParaRPr>
          </a:p>
          <a:p>
            <a:pPr>
              <a:defRPr/>
            </a:pPr>
            <a:endParaRPr lang="pl-PL" sz="1400" dirty="0" smtClean="0">
              <a:solidFill>
                <a:schemeClr val="tx2"/>
              </a:solidFill>
            </a:endParaRPr>
          </a:p>
          <a:p>
            <a:pPr>
              <a:defRPr/>
            </a:pPr>
            <a:r>
              <a:rPr lang="pl-PL" sz="2400" b="1" dirty="0" smtClean="0">
                <a:solidFill>
                  <a:schemeClr val="accent1"/>
                </a:solidFill>
              </a:rPr>
              <a:t>Dziękujemy za uwagę!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389" y="81243"/>
            <a:ext cx="1286887" cy="971493"/>
          </a:xfrm>
          <a:prstGeom prst="rect">
            <a:avLst/>
          </a:prstGeom>
        </p:spPr>
      </p:pic>
      <p:sp>
        <p:nvSpPr>
          <p:cNvPr id="13" name="Podtytuł 2"/>
          <p:cNvSpPr txBox="1">
            <a:spLocks/>
          </p:cNvSpPr>
          <p:nvPr/>
        </p:nvSpPr>
        <p:spPr>
          <a:xfrm>
            <a:off x="538888" y="4216400"/>
            <a:ext cx="3396731" cy="20320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636B71"/>
                </a:solidFill>
                <a:latin typeface="+mn-lt"/>
                <a:ea typeface="+mn-ea"/>
                <a:cs typeface="Verdana"/>
              </a:defRPr>
            </a:lvl1pPr>
            <a:lvl2pPr marL="458059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6118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4177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2237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90297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8356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6415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64474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pl-PL" sz="1600" b="1" dirty="0" smtClean="0"/>
              <a:t>Tomasz </a:t>
            </a:r>
            <a:r>
              <a:rPr lang="pl-PL" sz="1600" b="1" dirty="0" err="1" smtClean="0"/>
              <a:t>Bembenek</a:t>
            </a:r>
            <a:endParaRPr lang="pl-PL" sz="1600" b="1" dirty="0"/>
          </a:p>
          <a:p>
            <a:pPr>
              <a:spcBef>
                <a:spcPts val="0"/>
              </a:spcBef>
            </a:pPr>
            <a:r>
              <a:rPr lang="pl-PL" sz="1600" dirty="0" smtClean="0"/>
              <a:t>Dyrektor Regionu</a:t>
            </a:r>
          </a:p>
          <a:p>
            <a:pPr>
              <a:spcBef>
                <a:spcPts val="0"/>
              </a:spcBef>
            </a:pPr>
            <a:endParaRPr lang="pl-PL" sz="1600" dirty="0" smtClean="0"/>
          </a:p>
          <a:p>
            <a:pPr>
              <a:spcBef>
                <a:spcPts val="0"/>
              </a:spcBef>
            </a:pPr>
            <a:r>
              <a:rPr lang="pl-PL" sz="1600" b="1" dirty="0" smtClean="0">
                <a:latin typeface="Calibri" panose="020F0502020204030204" pitchFamily="34" charset="0"/>
                <a:cs typeface="+mn-cs"/>
              </a:rPr>
              <a:t>Region Lubelski</a:t>
            </a:r>
            <a:endParaRPr lang="pl-PL" sz="1600" dirty="0">
              <a:latin typeface="Calibri" panose="020F0502020204030204" pitchFamily="34" charset="0"/>
              <a:cs typeface="+mn-cs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600" dirty="0">
                <a:latin typeface="Calibri" panose="020F0502020204030204" pitchFamily="34" charset="0"/>
                <a:cs typeface="+mn-cs"/>
              </a:rPr>
              <a:t>ul. </a:t>
            </a:r>
            <a:r>
              <a:rPr lang="pl-PL" sz="1600" dirty="0" smtClean="0">
                <a:latin typeface="Calibri" panose="020F0502020204030204" pitchFamily="34" charset="0"/>
                <a:cs typeface="+mn-cs"/>
              </a:rPr>
              <a:t>Dolna 3-go Maja 3</a:t>
            </a:r>
            <a:endParaRPr lang="pl-PL" sz="1600" dirty="0">
              <a:latin typeface="Calibri" panose="020F0502020204030204" pitchFamily="34" charset="0"/>
              <a:cs typeface="+mn-cs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600" dirty="0" smtClean="0">
                <a:latin typeface="Calibri" panose="020F0502020204030204" pitchFamily="34" charset="0"/>
                <a:cs typeface="+mn-cs"/>
              </a:rPr>
              <a:t>20-079 Lublin</a:t>
            </a:r>
            <a:endParaRPr lang="pl-PL" sz="1600" dirty="0">
              <a:latin typeface="Calibri" panose="020F0502020204030204" pitchFamily="34" charset="0"/>
              <a:cs typeface="+mn-cs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600" dirty="0">
                <a:latin typeface="Calibri" panose="020F0502020204030204" pitchFamily="34" charset="0"/>
                <a:cs typeface="+mn-cs"/>
              </a:rPr>
              <a:t>tel. </a:t>
            </a:r>
            <a:r>
              <a:rPr lang="pl-PL" sz="1600" dirty="0" smtClean="0">
                <a:latin typeface="Calibri" panose="020F0502020204030204" pitchFamily="34" charset="0"/>
                <a:cs typeface="+mn-cs"/>
              </a:rPr>
              <a:t>(81) 528-61-00 </a:t>
            </a:r>
            <a:endParaRPr lang="pl-PL" sz="1600" dirty="0">
              <a:latin typeface="Calibri" panose="020F0502020204030204" pitchFamily="34" charset="0"/>
              <a:cs typeface="+mn-cs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600" dirty="0">
                <a:latin typeface="Calibri" panose="020F0502020204030204" pitchFamily="34" charset="0"/>
                <a:cs typeface="+mn-cs"/>
              </a:rPr>
              <a:t>tel. </a:t>
            </a:r>
            <a:r>
              <a:rPr lang="pl-PL" sz="1600" dirty="0" smtClean="0">
                <a:latin typeface="Calibri" panose="020F0502020204030204" pitchFamily="34" charset="0"/>
                <a:cs typeface="+mn-cs"/>
              </a:rPr>
              <a:t>502-416-714</a:t>
            </a:r>
            <a:endParaRPr lang="pl-PL" sz="1600" dirty="0">
              <a:latin typeface="Calibri" panose="020F0502020204030204" pitchFamily="34" charset="0"/>
              <a:cs typeface="+mn-cs"/>
            </a:endParaRPr>
          </a:p>
          <a:p>
            <a:pPr>
              <a:spcBef>
                <a:spcPts val="0"/>
              </a:spcBef>
            </a:pP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3534916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>
          <a:xfrm>
            <a:off x="457201" y="274638"/>
            <a:ext cx="7162219" cy="778098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CF002B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l-PL" sz="2000" b="1" dirty="0">
                <a:solidFill>
                  <a:schemeClr val="tx2"/>
                </a:solidFill>
              </a:rPr>
              <a:t>BGK – </a:t>
            </a:r>
            <a:r>
              <a:rPr lang="pl-PL" sz="2000" b="1" dirty="0" smtClean="0">
                <a:solidFill>
                  <a:schemeClr val="tx2"/>
                </a:solidFill>
              </a:rPr>
              <a:t>polski </a:t>
            </a:r>
            <a:r>
              <a:rPr lang="pl-PL" sz="2000" b="1" dirty="0">
                <a:solidFill>
                  <a:schemeClr val="tx2"/>
                </a:solidFill>
              </a:rPr>
              <a:t>b</a:t>
            </a:r>
            <a:r>
              <a:rPr lang="pl-PL" sz="2000" b="1" dirty="0" smtClean="0">
                <a:solidFill>
                  <a:schemeClr val="tx2"/>
                </a:solidFill>
              </a:rPr>
              <a:t>ank </a:t>
            </a:r>
            <a:r>
              <a:rPr lang="pl-PL" sz="2000" b="1" dirty="0">
                <a:solidFill>
                  <a:schemeClr val="tx2"/>
                </a:solidFill>
              </a:rPr>
              <a:t>r</a:t>
            </a:r>
            <a:r>
              <a:rPr lang="pl-PL" sz="2000" b="1" dirty="0" smtClean="0">
                <a:solidFill>
                  <a:schemeClr val="tx2"/>
                </a:solidFill>
              </a:rPr>
              <a:t>ozwoju</a:t>
            </a:r>
            <a:r>
              <a:rPr lang="pl-PL" sz="2000" b="1" dirty="0">
                <a:solidFill>
                  <a:schemeClr val="tx2"/>
                </a:solidFill>
              </a:rPr>
              <a:t/>
            </a:r>
            <a:br>
              <a:rPr lang="pl-PL" sz="2000" b="1" dirty="0">
                <a:solidFill>
                  <a:schemeClr val="tx2"/>
                </a:solidFill>
              </a:rPr>
            </a:b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0" y="0"/>
            <a:ext cx="3302000" cy="2476500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3944721" y="2751138"/>
            <a:ext cx="47140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Bank odgrywa znaczącą rolę, wraz z innymi instytucjami rozwoju, w realizacji Strategii na rzecz Odpowiedzialnego 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Rozwoju, która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jest kluczowym dokumentem państwa 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polskiego w średnio-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długofalowej polityce gospodarczej.</a:t>
            </a:r>
            <a:r>
              <a:rPr lang="pl-PL" dirty="0"/>
              <a:t> </a:t>
            </a:r>
          </a:p>
        </p:txBody>
      </p:sp>
      <p:sp>
        <p:nvSpPr>
          <p:cNvPr id="7" name="Prostokąt 6"/>
          <p:cNvSpPr/>
          <p:nvPr/>
        </p:nvSpPr>
        <p:spPr>
          <a:xfrm>
            <a:off x="386862" y="811010"/>
            <a:ext cx="47305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Bank Gospodarstwa Krajowego 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państwowy bank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rozwoju, którego misją jest 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wspomaganie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rozwoju społeczno-gospodarczego Polski 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poprzez wspieranie działalności polskich przedsiębiorstw oraz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sektora publicznego w realizacji jego zadań. </a:t>
            </a: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3665257" y="4691266"/>
            <a:ext cx="52729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pl-PL" dirty="0"/>
              <a:t>BGK wśród  instytucji rozwoju pełni </a:t>
            </a:r>
            <a:r>
              <a:rPr lang="pl-PL" dirty="0">
                <a:solidFill>
                  <a:srgbClr val="C00000"/>
                </a:solidFill>
              </a:rPr>
              <a:t>kluczową rolę zapewniając kapitał </a:t>
            </a:r>
            <a:r>
              <a:rPr lang="pl-PL" dirty="0"/>
              <a:t>dla dużych, strategicznych </a:t>
            </a:r>
            <a:r>
              <a:rPr lang="pl-PL" dirty="0" smtClean="0"/>
              <a:t>przedsięwzięć.</a:t>
            </a:r>
            <a:endParaRPr lang="pl-PL" dirty="0"/>
          </a:p>
        </p:txBody>
      </p:sp>
      <p:pic>
        <p:nvPicPr>
          <p:cNvPr id="11" name="Picture 2" descr="Obraz w treści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59"/>
          <a:stretch/>
        </p:blipFill>
        <p:spPr bwMode="auto">
          <a:xfrm>
            <a:off x="293077" y="2774573"/>
            <a:ext cx="2948940" cy="2907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787" y="62985"/>
            <a:ext cx="1832213" cy="42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038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452" y="1143605"/>
            <a:ext cx="914400" cy="9144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575" y="1283011"/>
            <a:ext cx="1905000" cy="1905000"/>
          </a:xfrm>
          <a:prstGeom prst="rect">
            <a:avLst/>
          </a:prstGeom>
        </p:spPr>
      </p:pic>
      <p:sp>
        <p:nvSpPr>
          <p:cNvPr id="1627" name="Owal 1"/>
          <p:cNvSpPr/>
          <p:nvPr/>
        </p:nvSpPr>
        <p:spPr>
          <a:xfrm>
            <a:off x="5502057" y="4414149"/>
            <a:ext cx="18000" cy="18000"/>
          </a:xfrm>
          <a:prstGeom prst="ellipse">
            <a:avLst/>
          </a:prstGeom>
          <a:solidFill>
            <a:srgbClr val="636B71"/>
          </a:solidFill>
          <a:ln w="3175" cap="flat" cmpd="sng" algn="ctr">
            <a:solidFill>
              <a:sysClr val="window" lastClr="FFFF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457201" y="274638"/>
            <a:ext cx="7162219" cy="778098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CF002B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l-PL" sz="2000" b="1" dirty="0" smtClean="0">
                <a:solidFill>
                  <a:schemeClr val="tx2"/>
                </a:solidFill>
              </a:rPr>
              <a:t>BGK Region Lubelski i Grupa PFR</a:t>
            </a:r>
          </a:p>
          <a:p>
            <a:pPr lvl="0"/>
            <a:r>
              <a:rPr lang="pl-PL" altLang="pl-PL" sz="1600" b="1" dirty="0" smtClean="0">
                <a:solidFill>
                  <a:srgbClr val="5F5F5F"/>
                </a:solidFill>
              </a:rPr>
              <a:t>Zintegrowany </a:t>
            </a:r>
            <a:r>
              <a:rPr lang="pl-PL" altLang="pl-PL" sz="1600" b="1" dirty="0">
                <a:solidFill>
                  <a:srgbClr val="5F5F5F"/>
                </a:solidFill>
              </a:rPr>
              <a:t>model dotarcia do odbiorców w regionie</a:t>
            </a:r>
          </a:p>
        </p:txBody>
      </p:sp>
      <p:sp>
        <p:nvSpPr>
          <p:cNvPr id="39" name="Prostokąt 38"/>
          <p:cNvSpPr/>
          <p:nvPr/>
        </p:nvSpPr>
        <p:spPr>
          <a:xfrm>
            <a:off x="0" y="5853912"/>
            <a:ext cx="9144000" cy="549219"/>
          </a:xfrm>
          <a:prstGeom prst="rect">
            <a:avLst/>
          </a:prstGeom>
          <a:solidFill>
            <a:srgbClr val="B72033"/>
          </a:solidFill>
        </p:spPr>
        <p:txBody>
          <a:bodyPr wrap="square" anchor="ctr">
            <a:noAutofit/>
          </a:bodyPr>
          <a:lstStyle/>
          <a:p>
            <a:pPr marL="0" marR="0" lvl="0" indent="0" algn="ctr" defTabSz="7112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Partner finansowy aktywnie wspierający przedsiębiorczość w regionie</a:t>
            </a:r>
            <a:br>
              <a:rPr kumimoji="0" lang="pl-PL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kumimoji="0" lang="pl-PL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 efektywne wykorzystywanie programów rozwojowych. </a:t>
            </a:r>
            <a:endParaRPr kumimoji="0" lang="pl-PL" sz="1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sym typeface="Wingdings" panose="05000000000000000000" pitchFamily="2" charset="2"/>
            </a:endParaRPr>
          </a:p>
        </p:txBody>
      </p:sp>
      <p:sp>
        <p:nvSpPr>
          <p:cNvPr id="62" name="Prostokąt 61"/>
          <p:cNvSpPr/>
          <p:nvPr/>
        </p:nvSpPr>
        <p:spPr>
          <a:xfrm>
            <a:off x="457201" y="3148251"/>
            <a:ext cx="8021963" cy="664157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</a:rPr>
              <a:t>Region BGK</a:t>
            </a:r>
            <a:r>
              <a:rPr kumimoji="0" lang="pl-PL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636B71"/>
                </a:solidFill>
                <a:effectLst/>
                <a:uLnTx/>
                <a:uFillTx/>
                <a:latin typeface="Calibri"/>
                <a:ea typeface="+mn-ea"/>
              </a:rPr>
              <a:t/>
            </a:r>
            <a:br>
              <a:rPr kumimoji="0" lang="pl-PL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636B71"/>
                </a:solidFill>
                <a:effectLst/>
                <a:uLnTx/>
                <a:uFillTx/>
                <a:latin typeface="Calibri"/>
                <a:ea typeface="+mn-ea"/>
              </a:rPr>
            </a:br>
            <a:r>
              <a:rPr kumimoji="0" lang="pl-PL" sz="140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</a:rPr>
              <a:t>Inicjator i uczestnik współpracy między biznesem, sektorem publicznym a Instytucjami Rozwoju.</a:t>
            </a:r>
            <a:endParaRPr kumimoji="0" lang="pl-PL" sz="140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grpSp>
        <p:nvGrpSpPr>
          <p:cNvPr id="3" name="Grupa 2"/>
          <p:cNvGrpSpPr/>
          <p:nvPr/>
        </p:nvGrpSpPr>
        <p:grpSpPr>
          <a:xfrm>
            <a:off x="917614" y="1120708"/>
            <a:ext cx="7162638" cy="1369623"/>
            <a:chOff x="733533" y="1120708"/>
            <a:chExt cx="7162638" cy="1369623"/>
          </a:xfrm>
        </p:grpSpPr>
        <p:grpSp>
          <p:nvGrpSpPr>
            <p:cNvPr id="2" name="Grupa 1"/>
            <p:cNvGrpSpPr/>
            <p:nvPr/>
          </p:nvGrpSpPr>
          <p:grpSpPr>
            <a:xfrm>
              <a:off x="733533" y="1456024"/>
              <a:ext cx="7162638" cy="1034307"/>
              <a:chOff x="733533" y="1456024"/>
              <a:chExt cx="7162638" cy="1034307"/>
            </a:xfrm>
          </p:grpSpPr>
          <p:pic>
            <p:nvPicPr>
              <p:cNvPr id="56" name="Obraz 55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3533" y="1456024"/>
                <a:ext cx="834407" cy="342106"/>
              </a:xfrm>
              <a:prstGeom prst="rect">
                <a:avLst/>
              </a:prstGeom>
            </p:spPr>
          </p:pic>
          <p:pic>
            <p:nvPicPr>
              <p:cNvPr id="57" name="Obraz 56"/>
              <p:cNvPicPr>
                <a:picLocks noChangeAspect="1"/>
              </p:cNvPicPr>
              <p:nvPr/>
            </p:nvPicPr>
            <p:blipFill rotWithShape="1"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753" t="14493" r="15581" b="13951"/>
              <a:stretch/>
            </p:blipFill>
            <p:spPr>
              <a:xfrm>
                <a:off x="7261494" y="1878450"/>
                <a:ext cx="634677" cy="425172"/>
              </a:xfrm>
              <a:prstGeom prst="rect">
                <a:avLst/>
              </a:prstGeom>
            </p:spPr>
          </p:pic>
          <p:pic>
            <p:nvPicPr>
              <p:cNvPr id="61" name="Obraz 60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59648" y="1703162"/>
                <a:ext cx="1042723" cy="787169"/>
              </a:xfrm>
              <a:prstGeom prst="rect">
                <a:avLst/>
              </a:prstGeom>
            </p:spPr>
          </p:pic>
          <p:pic>
            <p:nvPicPr>
              <p:cNvPr id="68" name="Obraz 67"/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513147" y="1466612"/>
                <a:ext cx="1385316" cy="205740"/>
              </a:xfrm>
              <a:prstGeom prst="rect">
                <a:avLst/>
              </a:prstGeom>
            </p:spPr>
          </p:pic>
          <p:pic>
            <p:nvPicPr>
              <p:cNvPr id="65" name="Obraz 64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25492" y="1948814"/>
                <a:ext cx="898195" cy="494007"/>
              </a:xfrm>
              <a:prstGeom prst="rect">
                <a:avLst/>
              </a:prstGeom>
            </p:spPr>
          </p:pic>
        </p:grpSp>
        <p:pic>
          <p:nvPicPr>
            <p:cNvPr id="71" name="Obraz 7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4805" y="1120708"/>
              <a:ext cx="962773" cy="1038925"/>
            </a:xfrm>
            <a:prstGeom prst="rect">
              <a:avLst/>
            </a:prstGeom>
          </p:spPr>
        </p:pic>
      </p:grpSp>
      <p:sp>
        <p:nvSpPr>
          <p:cNvPr id="73" name="Trójkąt równoramienny 72"/>
          <p:cNvSpPr/>
          <p:nvPr/>
        </p:nvSpPr>
        <p:spPr>
          <a:xfrm rot="10800000">
            <a:off x="1513573" y="2683831"/>
            <a:ext cx="5909218" cy="258678"/>
          </a:xfrm>
          <a:prstGeom prst="triangle">
            <a:avLst/>
          </a:prstGeom>
          <a:solidFill>
            <a:srgbClr val="FFFFFF">
              <a:lumMod val="7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ker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4" name="Trójkąt równoramienny 73"/>
          <p:cNvSpPr/>
          <p:nvPr/>
        </p:nvSpPr>
        <p:spPr>
          <a:xfrm rot="10800000">
            <a:off x="1513574" y="4018150"/>
            <a:ext cx="5909218" cy="258678"/>
          </a:xfrm>
          <a:prstGeom prst="triangle">
            <a:avLst/>
          </a:prstGeom>
          <a:solidFill>
            <a:srgbClr val="FFFFFF">
              <a:lumMod val="7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ker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5" name="Dowolny kształt 74">
            <a:hlinkClick r:id="" action="ppaction://noaction"/>
          </p:cNvPr>
          <p:cNvSpPr/>
          <p:nvPr/>
        </p:nvSpPr>
        <p:spPr>
          <a:xfrm>
            <a:off x="457201" y="4482571"/>
            <a:ext cx="1206499" cy="1206000"/>
          </a:xfrm>
          <a:custGeom>
            <a:avLst/>
            <a:gdLst>
              <a:gd name="connsiteX0" fmla="*/ 0 w 2228782"/>
              <a:gd name="connsiteY0" fmla="*/ 0 h 749630"/>
              <a:gd name="connsiteX1" fmla="*/ 2228782 w 2228782"/>
              <a:gd name="connsiteY1" fmla="*/ 0 h 749630"/>
              <a:gd name="connsiteX2" fmla="*/ 2228782 w 2228782"/>
              <a:gd name="connsiteY2" fmla="*/ 749630 h 749630"/>
              <a:gd name="connsiteX3" fmla="*/ 0 w 2228782"/>
              <a:gd name="connsiteY3" fmla="*/ 749630 h 749630"/>
              <a:gd name="connsiteX4" fmla="*/ 0 w 2228782"/>
              <a:gd name="connsiteY4" fmla="*/ 0 h 74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8782" h="749630">
                <a:moveTo>
                  <a:pt x="0" y="0"/>
                </a:moveTo>
                <a:lnTo>
                  <a:pt x="2228782" y="0"/>
                </a:lnTo>
                <a:lnTo>
                  <a:pt x="2228782" y="749630"/>
                </a:lnTo>
                <a:lnTo>
                  <a:pt x="0" y="74963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35560" tIns="432000" rIns="35560" bIns="26670" numCol="1" spcCol="1270" anchor="ctr" anchorCtr="0">
            <a:noAutofit/>
          </a:bodyPr>
          <a:lstStyle/>
          <a:p>
            <a:pPr marL="0" marR="0" lvl="0" indent="0" algn="ctr" defTabSz="622300" eaLnBrk="0" fontAlgn="base" latinLnBrk="0" hangingPunct="0">
              <a:lnSpc>
                <a:spcPct val="90000"/>
              </a:lnSpc>
              <a:spcBef>
                <a:spcPts val="600"/>
              </a:spcBef>
              <a:buClrTx/>
              <a:buSzTx/>
              <a:buFontTx/>
              <a:buNone/>
              <a:tabLst/>
              <a:defRPr/>
            </a:pPr>
            <a:r>
              <a:rPr lang="pl-PL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Poręczenia i gwarancje dla MŚP</a:t>
            </a:r>
            <a:endParaRPr kumimoji="0" lang="pl-PL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6" name="Dowolny kształt 75">
            <a:hlinkClick r:id="" action="ppaction://noaction"/>
          </p:cNvPr>
          <p:cNvSpPr/>
          <p:nvPr/>
        </p:nvSpPr>
        <p:spPr>
          <a:xfrm>
            <a:off x="2145572" y="4484877"/>
            <a:ext cx="1206499" cy="1206000"/>
          </a:xfrm>
          <a:custGeom>
            <a:avLst/>
            <a:gdLst>
              <a:gd name="connsiteX0" fmla="*/ 0 w 2228782"/>
              <a:gd name="connsiteY0" fmla="*/ 0 h 749630"/>
              <a:gd name="connsiteX1" fmla="*/ 2228782 w 2228782"/>
              <a:gd name="connsiteY1" fmla="*/ 0 h 749630"/>
              <a:gd name="connsiteX2" fmla="*/ 2228782 w 2228782"/>
              <a:gd name="connsiteY2" fmla="*/ 749630 h 749630"/>
              <a:gd name="connsiteX3" fmla="*/ 0 w 2228782"/>
              <a:gd name="connsiteY3" fmla="*/ 749630 h 749630"/>
              <a:gd name="connsiteX4" fmla="*/ 0 w 2228782"/>
              <a:gd name="connsiteY4" fmla="*/ 0 h 74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8782" h="749630">
                <a:moveTo>
                  <a:pt x="0" y="0"/>
                </a:moveTo>
                <a:lnTo>
                  <a:pt x="2228782" y="0"/>
                </a:lnTo>
                <a:lnTo>
                  <a:pt x="2228782" y="749630"/>
                </a:lnTo>
                <a:lnTo>
                  <a:pt x="0" y="74963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35560" tIns="432000" rIns="35560" bIns="26670" numCol="1" spcCol="1270" anchor="ctr" anchorCtr="0">
            <a:noAutofit/>
          </a:bodyPr>
          <a:lstStyle/>
          <a:p>
            <a:pPr marL="0" marR="0" lvl="0" indent="0" algn="ctr" defTabSz="622300" eaLnBrk="0" fontAlgn="base" latinLnBrk="0" hangingPunct="0">
              <a:lnSpc>
                <a:spcPct val="90000"/>
              </a:lnSpc>
              <a:spcBef>
                <a:spcPts val="600"/>
              </a:spcBef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Finansowanie dużych inwestycji</a:t>
            </a:r>
          </a:p>
        </p:txBody>
      </p:sp>
      <p:sp>
        <p:nvSpPr>
          <p:cNvPr id="77" name="Dowolny kształt 76">
            <a:hlinkClick r:id="" action="ppaction://noaction"/>
          </p:cNvPr>
          <p:cNvSpPr/>
          <p:nvPr/>
        </p:nvSpPr>
        <p:spPr>
          <a:xfrm>
            <a:off x="3907439" y="4493017"/>
            <a:ext cx="1206499" cy="1206000"/>
          </a:xfrm>
          <a:custGeom>
            <a:avLst/>
            <a:gdLst>
              <a:gd name="connsiteX0" fmla="*/ 0 w 2228782"/>
              <a:gd name="connsiteY0" fmla="*/ 0 h 749630"/>
              <a:gd name="connsiteX1" fmla="*/ 2228782 w 2228782"/>
              <a:gd name="connsiteY1" fmla="*/ 0 h 749630"/>
              <a:gd name="connsiteX2" fmla="*/ 2228782 w 2228782"/>
              <a:gd name="connsiteY2" fmla="*/ 749630 h 749630"/>
              <a:gd name="connsiteX3" fmla="*/ 0 w 2228782"/>
              <a:gd name="connsiteY3" fmla="*/ 749630 h 749630"/>
              <a:gd name="connsiteX4" fmla="*/ 0 w 2228782"/>
              <a:gd name="connsiteY4" fmla="*/ 0 h 74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8782" h="749630">
                <a:moveTo>
                  <a:pt x="0" y="0"/>
                </a:moveTo>
                <a:lnTo>
                  <a:pt x="2228782" y="0"/>
                </a:lnTo>
                <a:lnTo>
                  <a:pt x="2228782" y="749630"/>
                </a:lnTo>
                <a:lnTo>
                  <a:pt x="0" y="74963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35560" tIns="432000" rIns="35560" bIns="26670" numCol="1" spcCol="1270" anchor="ctr" anchorCtr="0">
            <a:noAutofit/>
          </a:bodyPr>
          <a:lstStyle/>
          <a:p>
            <a:pPr marL="0" marR="0" lvl="0" indent="0" algn="ctr" defTabSz="622300" eaLnBrk="0" fontAlgn="base" latinLnBrk="0" hangingPunct="0">
              <a:lnSpc>
                <a:spcPct val="90000"/>
              </a:lnSpc>
              <a:spcBef>
                <a:spcPts val="600"/>
              </a:spcBef>
              <a:buClrTx/>
              <a:buSzTx/>
              <a:buFontTx/>
              <a:buNone/>
              <a:tabLst/>
              <a:defRPr/>
            </a:pPr>
            <a:r>
              <a:rPr lang="pl-PL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Wsparcie eksportu i ekspansji zagranicznej</a:t>
            </a:r>
            <a:endParaRPr kumimoji="0" lang="pl-PL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8" name="Dowolny kształt 77">
            <a:hlinkClick r:id="" action="ppaction://noaction"/>
          </p:cNvPr>
          <p:cNvSpPr/>
          <p:nvPr/>
        </p:nvSpPr>
        <p:spPr>
          <a:xfrm>
            <a:off x="5611211" y="4492681"/>
            <a:ext cx="1206499" cy="1206000"/>
          </a:xfrm>
          <a:custGeom>
            <a:avLst/>
            <a:gdLst>
              <a:gd name="connsiteX0" fmla="*/ 0 w 2228782"/>
              <a:gd name="connsiteY0" fmla="*/ 0 h 749630"/>
              <a:gd name="connsiteX1" fmla="*/ 2228782 w 2228782"/>
              <a:gd name="connsiteY1" fmla="*/ 0 h 749630"/>
              <a:gd name="connsiteX2" fmla="*/ 2228782 w 2228782"/>
              <a:gd name="connsiteY2" fmla="*/ 749630 h 749630"/>
              <a:gd name="connsiteX3" fmla="*/ 0 w 2228782"/>
              <a:gd name="connsiteY3" fmla="*/ 749630 h 749630"/>
              <a:gd name="connsiteX4" fmla="*/ 0 w 2228782"/>
              <a:gd name="connsiteY4" fmla="*/ 0 h 74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8782" h="749630">
                <a:moveTo>
                  <a:pt x="0" y="0"/>
                </a:moveTo>
                <a:lnTo>
                  <a:pt x="2228782" y="0"/>
                </a:lnTo>
                <a:lnTo>
                  <a:pt x="2228782" y="749630"/>
                </a:lnTo>
                <a:lnTo>
                  <a:pt x="0" y="74963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35560" tIns="432000" rIns="35560" bIns="26670" numCol="1" spcCol="1270" anchor="ctr" anchorCtr="0">
            <a:noAutofit/>
          </a:bodyPr>
          <a:lstStyle/>
          <a:p>
            <a:pPr marL="0" marR="0" lvl="0" indent="0" algn="ctr" defTabSz="622300" eaLnBrk="0" fontAlgn="base" latinLnBrk="0" hangingPunct="0">
              <a:lnSpc>
                <a:spcPct val="90000"/>
              </a:lnSpc>
              <a:spcBef>
                <a:spcPts val="600"/>
              </a:spcBef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Finansowanie innowacji</a:t>
            </a:r>
          </a:p>
        </p:txBody>
      </p:sp>
      <p:sp>
        <p:nvSpPr>
          <p:cNvPr id="80" name="Dowolny kształt 79">
            <a:hlinkClick r:id="" action="ppaction://noaction"/>
          </p:cNvPr>
          <p:cNvSpPr/>
          <p:nvPr/>
        </p:nvSpPr>
        <p:spPr>
          <a:xfrm>
            <a:off x="7272665" y="4482571"/>
            <a:ext cx="1206499" cy="1206000"/>
          </a:xfrm>
          <a:custGeom>
            <a:avLst/>
            <a:gdLst>
              <a:gd name="connsiteX0" fmla="*/ 0 w 2228782"/>
              <a:gd name="connsiteY0" fmla="*/ 0 h 749630"/>
              <a:gd name="connsiteX1" fmla="*/ 2228782 w 2228782"/>
              <a:gd name="connsiteY1" fmla="*/ 0 h 749630"/>
              <a:gd name="connsiteX2" fmla="*/ 2228782 w 2228782"/>
              <a:gd name="connsiteY2" fmla="*/ 749630 h 749630"/>
              <a:gd name="connsiteX3" fmla="*/ 0 w 2228782"/>
              <a:gd name="connsiteY3" fmla="*/ 749630 h 749630"/>
              <a:gd name="connsiteX4" fmla="*/ 0 w 2228782"/>
              <a:gd name="connsiteY4" fmla="*/ 0 h 74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8782" h="749630">
                <a:moveTo>
                  <a:pt x="0" y="0"/>
                </a:moveTo>
                <a:lnTo>
                  <a:pt x="2228782" y="0"/>
                </a:lnTo>
                <a:lnTo>
                  <a:pt x="2228782" y="749630"/>
                </a:lnTo>
                <a:lnTo>
                  <a:pt x="0" y="74963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35560" tIns="432000" rIns="35560" bIns="26670" numCol="1" spcCol="1270" anchor="ctr" anchorCtr="0">
            <a:noAutofit/>
          </a:bodyPr>
          <a:lstStyle/>
          <a:p>
            <a:pPr marL="0" marR="0" lvl="0" indent="0" algn="ctr" defTabSz="622300" eaLnBrk="0" fontAlgn="base" latinLnBrk="0" hangingPunct="0">
              <a:lnSpc>
                <a:spcPct val="90000"/>
              </a:lnSpc>
              <a:spcBef>
                <a:spcPts val="600"/>
              </a:spcBef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Dystrybucja środków unijnych</a:t>
            </a:r>
          </a:p>
        </p:txBody>
      </p:sp>
      <p:sp>
        <p:nvSpPr>
          <p:cNvPr id="81" name="Freeform 662"/>
          <p:cNvSpPr>
            <a:spLocks noEditPoints="1"/>
          </p:cNvSpPr>
          <p:nvPr/>
        </p:nvSpPr>
        <p:spPr bwMode="auto">
          <a:xfrm>
            <a:off x="2449775" y="4519593"/>
            <a:ext cx="468721" cy="397737"/>
          </a:xfrm>
          <a:custGeom>
            <a:avLst/>
            <a:gdLst>
              <a:gd name="T0" fmla="*/ 112 w 416"/>
              <a:gd name="T1" fmla="*/ 336 h 353"/>
              <a:gd name="T2" fmla="*/ 56 w 416"/>
              <a:gd name="T3" fmla="*/ 273 h 353"/>
              <a:gd name="T4" fmla="*/ 126 w 416"/>
              <a:gd name="T5" fmla="*/ 275 h 353"/>
              <a:gd name="T6" fmla="*/ 128 w 416"/>
              <a:gd name="T7" fmla="*/ 344 h 353"/>
              <a:gd name="T8" fmla="*/ 124 w 416"/>
              <a:gd name="T9" fmla="*/ 353 h 353"/>
              <a:gd name="T10" fmla="*/ 53 w 416"/>
              <a:gd name="T11" fmla="*/ 353 h 353"/>
              <a:gd name="T12" fmla="*/ 49 w 416"/>
              <a:gd name="T13" fmla="*/ 344 h 353"/>
              <a:gd name="T14" fmla="*/ 51 w 416"/>
              <a:gd name="T15" fmla="*/ 275 h 353"/>
              <a:gd name="T16" fmla="*/ 161 w 416"/>
              <a:gd name="T17" fmla="*/ 209 h 353"/>
              <a:gd name="T18" fmla="*/ 208 w 416"/>
              <a:gd name="T19" fmla="*/ 209 h 353"/>
              <a:gd name="T20" fmla="*/ 216 w 416"/>
              <a:gd name="T21" fmla="*/ 193 h 353"/>
              <a:gd name="T22" fmla="*/ 224 w 416"/>
              <a:gd name="T23" fmla="*/ 198 h 353"/>
              <a:gd name="T24" fmla="*/ 224 w 416"/>
              <a:gd name="T25" fmla="*/ 348 h 353"/>
              <a:gd name="T26" fmla="*/ 216 w 416"/>
              <a:gd name="T27" fmla="*/ 353 h 353"/>
              <a:gd name="T28" fmla="*/ 147 w 416"/>
              <a:gd name="T29" fmla="*/ 350 h 353"/>
              <a:gd name="T30" fmla="*/ 144 w 416"/>
              <a:gd name="T31" fmla="*/ 201 h 353"/>
              <a:gd name="T32" fmla="*/ 149 w 416"/>
              <a:gd name="T33" fmla="*/ 193 h 353"/>
              <a:gd name="T34" fmla="*/ 256 w 416"/>
              <a:gd name="T35" fmla="*/ 336 h 353"/>
              <a:gd name="T36" fmla="*/ 256 w 416"/>
              <a:gd name="T37" fmla="*/ 112 h 353"/>
              <a:gd name="T38" fmla="*/ 315 w 416"/>
              <a:gd name="T39" fmla="*/ 97 h 353"/>
              <a:gd name="T40" fmla="*/ 320 w 416"/>
              <a:gd name="T41" fmla="*/ 104 h 353"/>
              <a:gd name="T42" fmla="*/ 318 w 416"/>
              <a:gd name="T43" fmla="*/ 350 h 353"/>
              <a:gd name="T44" fmla="*/ 248 w 416"/>
              <a:gd name="T45" fmla="*/ 353 h 353"/>
              <a:gd name="T46" fmla="*/ 240 w 416"/>
              <a:gd name="T47" fmla="*/ 348 h 353"/>
              <a:gd name="T48" fmla="*/ 240 w 416"/>
              <a:gd name="T49" fmla="*/ 102 h 353"/>
              <a:gd name="T50" fmla="*/ 248 w 416"/>
              <a:gd name="T51" fmla="*/ 96 h 353"/>
              <a:gd name="T52" fmla="*/ 401 w 416"/>
              <a:gd name="T53" fmla="*/ 336 h 353"/>
              <a:gd name="T54" fmla="*/ 344 w 416"/>
              <a:gd name="T55" fmla="*/ 0 h 353"/>
              <a:gd name="T56" fmla="*/ 413 w 416"/>
              <a:gd name="T57" fmla="*/ 3 h 353"/>
              <a:gd name="T58" fmla="*/ 416 w 416"/>
              <a:gd name="T59" fmla="*/ 344 h 353"/>
              <a:gd name="T60" fmla="*/ 411 w 416"/>
              <a:gd name="T61" fmla="*/ 353 h 353"/>
              <a:gd name="T62" fmla="*/ 341 w 416"/>
              <a:gd name="T63" fmla="*/ 353 h 353"/>
              <a:gd name="T64" fmla="*/ 336 w 416"/>
              <a:gd name="T65" fmla="*/ 344 h 353"/>
              <a:gd name="T66" fmla="*/ 338 w 416"/>
              <a:gd name="T67" fmla="*/ 3 h 353"/>
              <a:gd name="T68" fmla="*/ 184 w 416"/>
              <a:gd name="T69" fmla="*/ 0 h 353"/>
              <a:gd name="T70" fmla="*/ 251 w 416"/>
              <a:gd name="T71" fmla="*/ 2 h 353"/>
              <a:gd name="T72" fmla="*/ 255 w 416"/>
              <a:gd name="T73" fmla="*/ 5 h 353"/>
              <a:gd name="T74" fmla="*/ 256 w 416"/>
              <a:gd name="T75" fmla="*/ 9 h 353"/>
              <a:gd name="T76" fmla="*/ 240 w 416"/>
              <a:gd name="T77" fmla="*/ 28 h 353"/>
              <a:gd name="T78" fmla="*/ 8 w 416"/>
              <a:gd name="T79" fmla="*/ 257 h 353"/>
              <a:gd name="T80" fmla="*/ 0 w 416"/>
              <a:gd name="T81" fmla="*/ 252 h 353"/>
              <a:gd name="T82" fmla="*/ 2 w 416"/>
              <a:gd name="T83" fmla="*/ 243 h 353"/>
              <a:gd name="T84" fmla="*/ 184 w 416"/>
              <a:gd name="T85" fmla="*/ 0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16" h="353">
                <a:moveTo>
                  <a:pt x="64" y="289"/>
                </a:moveTo>
                <a:lnTo>
                  <a:pt x="64" y="336"/>
                </a:lnTo>
                <a:lnTo>
                  <a:pt x="112" y="336"/>
                </a:lnTo>
                <a:lnTo>
                  <a:pt x="112" y="289"/>
                </a:lnTo>
                <a:lnTo>
                  <a:pt x="64" y="289"/>
                </a:lnTo>
                <a:close/>
                <a:moveTo>
                  <a:pt x="56" y="273"/>
                </a:moveTo>
                <a:lnTo>
                  <a:pt x="120" y="273"/>
                </a:lnTo>
                <a:lnTo>
                  <a:pt x="124" y="273"/>
                </a:lnTo>
                <a:lnTo>
                  <a:pt x="126" y="275"/>
                </a:lnTo>
                <a:lnTo>
                  <a:pt x="127" y="277"/>
                </a:lnTo>
                <a:lnTo>
                  <a:pt x="128" y="281"/>
                </a:lnTo>
                <a:lnTo>
                  <a:pt x="128" y="344"/>
                </a:lnTo>
                <a:lnTo>
                  <a:pt x="127" y="348"/>
                </a:lnTo>
                <a:lnTo>
                  <a:pt x="126" y="350"/>
                </a:lnTo>
                <a:lnTo>
                  <a:pt x="124" y="353"/>
                </a:lnTo>
                <a:lnTo>
                  <a:pt x="120" y="353"/>
                </a:lnTo>
                <a:lnTo>
                  <a:pt x="56" y="353"/>
                </a:lnTo>
                <a:lnTo>
                  <a:pt x="53" y="353"/>
                </a:lnTo>
                <a:lnTo>
                  <a:pt x="51" y="350"/>
                </a:lnTo>
                <a:lnTo>
                  <a:pt x="49" y="348"/>
                </a:lnTo>
                <a:lnTo>
                  <a:pt x="49" y="344"/>
                </a:lnTo>
                <a:lnTo>
                  <a:pt x="49" y="281"/>
                </a:lnTo>
                <a:lnTo>
                  <a:pt x="49" y="277"/>
                </a:lnTo>
                <a:lnTo>
                  <a:pt x="51" y="275"/>
                </a:lnTo>
                <a:lnTo>
                  <a:pt x="53" y="273"/>
                </a:lnTo>
                <a:lnTo>
                  <a:pt x="56" y="273"/>
                </a:lnTo>
                <a:close/>
                <a:moveTo>
                  <a:pt x="161" y="209"/>
                </a:moveTo>
                <a:lnTo>
                  <a:pt x="161" y="336"/>
                </a:lnTo>
                <a:lnTo>
                  <a:pt x="208" y="336"/>
                </a:lnTo>
                <a:lnTo>
                  <a:pt x="208" y="209"/>
                </a:lnTo>
                <a:lnTo>
                  <a:pt x="161" y="209"/>
                </a:lnTo>
                <a:close/>
                <a:moveTo>
                  <a:pt x="153" y="193"/>
                </a:moveTo>
                <a:lnTo>
                  <a:pt x="216" y="193"/>
                </a:lnTo>
                <a:lnTo>
                  <a:pt x="220" y="193"/>
                </a:lnTo>
                <a:lnTo>
                  <a:pt x="222" y="196"/>
                </a:lnTo>
                <a:lnTo>
                  <a:pt x="224" y="198"/>
                </a:lnTo>
                <a:lnTo>
                  <a:pt x="224" y="201"/>
                </a:lnTo>
                <a:lnTo>
                  <a:pt x="224" y="344"/>
                </a:lnTo>
                <a:lnTo>
                  <a:pt x="224" y="348"/>
                </a:lnTo>
                <a:lnTo>
                  <a:pt x="222" y="350"/>
                </a:lnTo>
                <a:lnTo>
                  <a:pt x="220" y="353"/>
                </a:lnTo>
                <a:lnTo>
                  <a:pt x="216" y="353"/>
                </a:lnTo>
                <a:lnTo>
                  <a:pt x="153" y="353"/>
                </a:lnTo>
                <a:lnTo>
                  <a:pt x="149" y="353"/>
                </a:lnTo>
                <a:lnTo>
                  <a:pt x="147" y="350"/>
                </a:lnTo>
                <a:lnTo>
                  <a:pt x="144" y="348"/>
                </a:lnTo>
                <a:lnTo>
                  <a:pt x="144" y="344"/>
                </a:lnTo>
                <a:lnTo>
                  <a:pt x="144" y="201"/>
                </a:lnTo>
                <a:lnTo>
                  <a:pt x="144" y="198"/>
                </a:lnTo>
                <a:lnTo>
                  <a:pt x="147" y="196"/>
                </a:lnTo>
                <a:lnTo>
                  <a:pt x="149" y="193"/>
                </a:lnTo>
                <a:lnTo>
                  <a:pt x="153" y="193"/>
                </a:lnTo>
                <a:close/>
                <a:moveTo>
                  <a:pt x="256" y="112"/>
                </a:moveTo>
                <a:lnTo>
                  <a:pt x="256" y="336"/>
                </a:lnTo>
                <a:lnTo>
                  <a:pt x="304" y="336"/>
                </a:lnTo>
                <a:lnTo>
                  <a:pt x="304" y="112"/>
                </a:lnTo>
                <a:lnTo>
                  <a:pt x="256" y="112"/>
                </a:lnTo>
                <a:close/>
                <a:moveTo>
                  <a:pt x="248" y="96"/>
                </a:moveTo>
                <a:lnTo>
                  <a:pt x="312" y="96"/>
                </a:lnTo>
                <a:lnTo>
                  <a:pt x="315" y="97"/>
                </a:lnTo>
                <a:lnTo>
                  <a:pt x="318" y="99"/>
                </a:lnTo>
                <a:lnTo>
                  <a:pt x="320" y="102"/>
                </a:lnTo>
                <a:lnTo>
                  <a:pt x="320" y="104"/>
                </a:lnTo>
                <a:lnTo>
                  <a:pt x="320" y="344"/>
                </a:lnTo>
                <a:lnTo>
                  <a:pt x="320" y="348"/>
                </a:lnTo>
                <a:lnTo>
                  <a:pt x="318" y="350"/>
                </a:lnTo>
                <a:lnTo>
                  <a:pt x="315" y="353"/>
                </a:lnTo>
                <a:lnTo>
                  <a:pt x="312" y="353"/>
                </a:lnTo>
                <a:lnTo>
                  <a:pt x="248" y="353"/>
                </a:lnTo>
                <a:lnTo>
                  <a:pt x="245" y="353"/>
                </a:lnTo>
                <a:lnTo>
                  <a:pt x="243" y="350"/>
                </a:lnTo>
                <a:lnTo>
                  <a:pt x="240" y="348"/>
                </a:lnTo>
                <a:lnTo>
                  <a:pt x="240" y="344"/>
                </a:lnTo>
                <a:lnTo>
                  <a:pt x="240" y="104"/>
                </a:lnTo>
                <a:lnTo>
                  <a:pt x="240" y="102"/>
                </a:lnTo>
                <a:lnTo>
                  <a:pt x="243" y="99"/>
                </a:lnTo>
                <a:lnTo>
                  <a:pt x="245" y="97"/>
                </a:lnTo>
                <a:lnTo>
                  <a:pt x="248" y="96"/>
                </a:lnTo>
                <a:close/>
                <a:moveTo>
                  <a:pt x="352" y="17"/>
                </a:moveTo>
                <a:lnTo>
                  <a:pt x="352" y="336"/>
                </a:lnTo>
                <a:lnTo>
                  <a:pt x="401" y="336"/>
                </a:lnTo>
                <a:lnTo>
                  <a:pt x="401" y="17"/>
                </a:lnTo>
                <a:lnTo>
                  <a:pt x="352" y="17"/>
                </a:lnTo>
                <a:close/>
                <a:moveTo>
                  <a:pt x="344" y="0"/>
                </a:moveTo>
                <a:lnTo>
                  <a:pt x="408" y="0"/>
                </a:lnTo>
                <a:lnTo>
                  <a:pt x="411" y="2"/>
                </a:lnTo>
                <a:lnTo>
                  <a:pt x="413" y="3"/>
                </a:lnTo>
                <a:lnTo>
                  <a:pt x="416" y="6"/>
                </a:lnTo>
                <a:lnTo>
                  <a:pt x="416" y="9"/>
                </a:lnTo>
                <a:lnTo>
                  <a:pt x="416" y="344"/>
                </a:lnTo>
                <a:lnTo>
                  <a:pt x="416" y="348"/>
                </a:lnTo>
                <a:lnTo>
                  <a:pt x="413" y="350"/>
                </a:lnTo>
                <a:lnTo>
                  <a:pt x="411" y="353"/>
                </a:lnTo>
                <a:lnTo>
                  <a:pt x="408" y="353"/>
                </a:lnTo>
                <a:lnTo>
                  <a:pt x="344" y="353"/>
                </a:lnTo>
                <a:lnTo>
                  <a:pt x="341" y="353"/>
                </a:lnTo>
                <a:lnTo>
                  <a:pt x="338" y="350"/>
                </a:lnTo>
                <a:lnTo>
                  <a:pt x="337" y="348"/>
                </a:lnTo>
                <a:lnTo>
                  <a:pt x="336" y="344"/>
                </a:lnTo>
                <a:lnTo>
                  <a:pt x="336" y="9"/>
                </a:lnTo>
                <a:lnTo>
                  <a:pt x="337" y="6"/>
                </a:lnTo>
                <a:lnTo>
                  <a:pt x="338" y="3"/>
                </a:lnTo>
                <a:lnTo>
                  <a:pt x="341" y="2"/>
                </a:lnTo>
                <a:lnTo>
                  <a:pt x="344" y="0"/>
                </a:lnTo>
                <a:close/>
                <a:moveTo>
                  <a:pt x="184" y="0"/>
                </a:moveTo>
                <a:lnTo>
                  <a:pt x="248" y="0"/>
                </a:lnTo>
                <a:lnTo>
                  <a:pt x="248" y="0"/>
                </a:lnTo>
                <a:lnTo>
                  <a:pt x="251" y="2"/>
                </a:lnTo>
                <a:lnTo>
                  <a:pt x="252" y="2"/>
                </a:lnTo>
                <a:lnTo>
                  <a:pt x="254" y="3"/>
                </a:lnTo>
                <a:lnTo>
                  <a:pt x="255" y="5"/>
                </a:lnTo>
                <a:lnTo>
                  <a:pt x="255" y="6"/>
                </a:lnTo>
                <a:lnTo>
                  <a:pt x="256" y="9"/>
                </a:lnTo>
                <a:lnTo>
                  <a:pt x="256" y="9"/>
                </a:lnTo>
                <a:lnTo>
                  <a:pt x="256" y="73"/>
                </a:lnTo>
                <a:lnTo>
                  <a:pt x="240" y="73"/>
                </a:lnTo>
                <a:lnTo>
                  <a:pt x="240" y="28"/>
                </a:lnTo>
                <a:lnTo>
                  <a:pt x="14" y="254"/>
                </a:lnTo>
                <a:lnTo>
                  <a:pt x="11" y="257"/>
                </a:lnTo>
                <a:lnTo>
                  <a:pt x="8" y="257"/>
                </a:lnTo>
                <a:lnTo>
                  <a:pt x="5" y="257"/>
                </a:lnTo>
                <a:lnTo>
                  <a:pt x="2" y="254"/>
                </a:lnTo>
                <a:lnTo>
                  <a:pt x="0" y="252"/>
                </a:lnTo>
                <a:lnTo>
                  <a:pt x="0" y="249"/>
                </a:lnTo>
                <a:lnTo>
                  <a:pt x="0" y="246"/>
                </a:lnTo>
                <a:lnTo>
                  <a:pt x="2" y="243"/>
                </a:lnTo>
                <a:lnTo>
                  <a:pt x="229" y="17"/>
                </a:lnTo>
                <a:lnTo>
                  <a:pt x="184" y="17"/>
                </a:lnTo>
                <a:lnTo>
                  <a:pt x="184" y="0"/>
                </a:lnTo>
                <a:close/>
              </a:path>
            </a:pathLst>
          </a:custGeom>
          <a:solidFill>
            <a:srgbClr val="CF002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Freeform 597"/>
          <p:cNvSpPr>
            <a:spLocks noEditPoints="1"/>
          </p:cNvSpPr>
          <p:nvPr/>
        </p:nvSpPr>
        <p:spPr bwMode="auto">
          <a:xfrm>
            <a:off x="6019258" y="4525796"/>
            <a:ext cx="323431" cy="351516"/>
          </a:xfrm>
          <a:custGeom>
            <a:avLst/>
            <a:gdLst>
              <a:gd name="T0" fmla="*/ 208 w 357"/>
              <a:gd name="T1" fmla="*/ 298 h 388"/>
              <a:gd name="T2" fmla="*/ 182 w 357"/>
              <a:gd name="T3" fmla="*/ 278 h 388"/>
              <a:gd name="T4" fmla="*/ 223 w 357"/>
              <a:gd name="T5" fmla="*/ 283 h 388"/>
              <a:gd name="T6" fmla="*/ 237 w 357"/>
              <a:gd name="T7" fmla="*/ 274 h 388"/>
              <a:gd name="T8" fmla="*/ 178 w 357"/>
              <a:gd name="T9" fmla="*/ 254 h 388"/>
              <a:gd name="T10" fmla="*/ 189 w 357"/>
              <a:gd name="T11" fmla="*/ 149 h 388"/>
              <a:gd name="T12" fmla="*/ 156 w 357"/>
              <a:gd name="T13" fmla="*/ 82 h 388"/>
              <a:gd name="T14" fmla="*/ 136 w 357"/>
              <a:gd name="T15" fmla="*/ 151 h 388"/>
              <a:gd name="T16" fmla="*/ 170 w 357"/>
              <a:gd name="T17" fmla="*/ 208 h 388"/>
              <a:gd name="T18" fmla="*/ 201 w 357"/>
              <a:gd name="T19" fmla="*/ 183 h 388"/>
              <a:gd name="T20" fmla="*/ 164 w 357"/>
              <a:gd name="T21" fmla="*/ 139 h 388"/>
              <a:gd name="T22" fmla="*/ 246 w 357"/>
              <a:gd name="T23" fmla="*/ 134 h 388"/>
              <a:gd name="T24" fmla="*/ 253 w 357"/>
              <a:gd name="T25" fmla="*/ 142 h 388"/>
              <a:gd name="T26" fmla="*/ 216 w 357"/>
              <a:gd name="T27" fmla="*/ 239 h 388"/>
              <a:gd name="T28" fmla="*/ 256 w 357"/>
              <a:gd name="T29" fmla="*/ 194 h 388"/>
              <a:gd name="T30" fmla="*/ 283 w 357"/>
              <a:gd name="T31" fmla="*/ 134 h 388"/>
              <a:gd name="T32" fmla="*/ 246 w 357"/>
              <a:gd name="T33" fmla="*/ 70 h 388"/>
              <a:gd name="T34" fmla="*/ 232 w 357"/>
              <a:gd name="T35" fmla="*/ 49 h 388"/>
              <a:gd name="T36" fmla="*/ 295 w 357"/>
              <a:gd name="T37" fmla="*/ 111 h 388"/>
              <a:gd name="T38" fmla="*/ 278 w 357"/>
              <a:gd name="T39" fmla="*/ 191 h 388"/>
              <a:gd name="T40" fmla="*/ 249 w 357"/>
              <a:gd name="T41" fmla="*/ 240 h 388"/>
              <a:gd name="T42" fmla="*/ 253 w 357"/>
              <a:gd name="T43" fmla="*/ 268 h 388"/>
              <a:gd name="T44" fmla="*/ 230 w 357"/>
              <a:gd name="T45" fmla="*/ 298 h 388"/>
              <a:gd name="T46" fmla="*/ 199 w 357"/>
              <a:gd name="T47" fmla="*/ 311 h 388"/>
              <a:gd name="T48" fmla="*/ 167 w 357"/>
              <a:gd name="T49" fmla="*/ 282 h 388"/>
              <a:gd name="T50" fmla="*/ 166 w 357"/>
              <a:gd name="T51" fmla="*/ 241 h 388"/>
              <a:gd name="T52" fmla="*/ 152 w 357"/>
              <a:gd name="T53" fmla="*/ 206 h 388"/>
              <a:gd name="T54" fmla="*/ 118 w 357"/>
              <a:gd name="T55" fmla="*/ 134 h 388"/>
              <a:gd name="T56" fmla="*/ 163 w 357"/>
              <a:gd name="T57" fmla="*/ 57 h 388"/>
              <a:gd name="T58" fmla="*/ 238 w 357"/>
              <a:gd name="T59" fmla="*/ 4 h 388"/>
              <a:gd name="T60" fmla="*/ 331 w 357"/>
              <a:gd name="T61" fmla="*/ 66 h 388"/>
              <a:gd name="T62" fmla="*/ 354 w 357"/>
              <a:gd name="T63" fmla="*/ 179 h 388"/>
              <a:gd name="T64" fmla="*/ 312 w 357"/>
              <a:gd name="T65" fmla="*/ 381 h 388"/>
              <a:gd name="T66" fmla="*/ 308 w 357"/>
              <a:gd name="T67" fmla="*/ 387 h 388"/>
              <a:gd name="T68" fmla="*/ 298 w 357"/>
              <a:gd name="T69" fmla="*/ 384 h 388"/>
              <a:gd name="T70" fmla="*/ 300 w 357"/>
              <a:gd name="T71" fmla="*/ 247 h 388"/>
              <a:gd name="T72" fmla="*/ 342 w 357"/>
              <a:gd name="T73" fmla="*/ 149 h 388"/>
              <a:gd name="T74" fmla="*/ 304 w 357"/>
              <a:gd name="T75" fmla="*/ 55 h 388"/>
              <a:gd name="T76" fmla="*/ 208 w 357"/>
              <a:gd name="T77" fmla="*/ 15 h 388"/>
              <a:gd name="T78" fmla="*/ 113 w 357"/>
              <a:gd name="T79" fmla="*/ 54 h 388"/>
              <a:gd name="T80" fmla="*/ 75 w 357"/>
              <a:gd name="T81" fmla="*/ 149 h 388"/>
              <a:gd name="T82" fmla="*/ 17 w 357"/>
              <a:gd name="T83" fmla="*/ 210 h 388"/>
              <a:gd name="T84" fmla="*/ 17 w 357"/>
              <a:gd name="T85" fmla="*/ 221 h 388"/>
              <a:gd name="T86" fmla="*/ 54 w 357"/>
              <a:gd name="T87" fmla="*/ 224 h 388"/>
              <a:gd name="T88" fmla="*/ 60 w 357"/>
              <a:gd name="T89" fmla="*/ 306 h 388"/>
              <a:gd name="T90" fmla="*/ 141 w 357"/>
              <a:gd name="T91" fmla="*/ 328 h 388"/>
              <a:gd name="T92" fmla="*/ 148 w 357"/>
              <a:gd name="T93" fmla="*/ 336 h 388"/>
              <a:gd name="T94" fmla="*/ 144 w 357"/>
              <a:gd name="T95" fmla="*/ 387 h 388"/>
              <a:gd name="T96" fmla="*/ 135 w 357"/>
              <a:gd name="T97" fmla="*/ 384 h 388"/>
              <a:gd name="T98" fmla="*/ 67 w 357"/>
              <a:gd name="T99" fmla="*/ 340 h 388"/>
              <a:gd name="T100" fmla="*/ 45 w 357"/>
              <a:gd name="T101" fmla="*/ 239 h 388"/>
              <a:gd name="T102" fmla="*/ 2 w 357"/>
              <a:gd name="T103" fmla="*/ 224 h 388"/>
              <a:gd name="T104" fmla="*/ 4 w 357"/>
              <a:gd name="T105" fmla="*/ 204 h 388"/>
              <a:gd name="T106" fmla="*/ 71 w 357"/>
              <a:gd name="T107" fmla="*/ 89 h 388"/>
              <a:gd name="T108" fmla="*/ 151 w 357"/>
              <a:gd name="T109" fmla="*/ 12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57" h="388">
                <a:moveTo>
                  <a:pt x="208" y="298"/>
                </a:moveTo>
                <a:lnTo>
                  <a:pt x="208" y="298"/>
                </a:lnTo>
                <a:lnTo>
                  <a:pt x="208" y="298"/>
                </a:lnTo>
                <a:lnTo>
                  <a:pt x="208" y="298"/>
                </a:lnTo>
                <a:close/>
                <a:moveTo>
                  <a:pt x="178" y="254"/>
                </a:moveTo>
                <a:lnTo>
                  <a:pt x="178" y="268"/>
                </a:lnTo>
                <a:lnTo>
                  <a:pt x="179" y="274"/>
                </a:lnTo>
                <a:lnTo>
                  <a:pt x="182" y="278"/>
                </a:lnTo>
                <a:lnTo>
                  <a:pt x="185" y="281"/>
                </a:lnTo>
                <a:lnTo>
                  <a:pt x="189" y="283"/>
                </a:lnTo>
                <a:lnTo>
                  <a:pt x="193" y="283"/>
                </a:lnTo>
                <a:lnTo>
                  <a:pt x="223" y="283"/>
                </a:lnTo>
                <a:lnTo>
                  <a:pt x="228" y="283"/>
                </a:lnTo>
                <a:lnTo>
                  <a:pt x="232" y="281"/>
                </a:lnTo>
                <a:lnTo>
                  <a:pt x="235" y="278"/>
                </a:lnTo>
                <a:lnTo>
                  <a:pt x="237" y="274"/>
                </a:lnTo>
                <a:lnTo>
                  <a:pt x="238" y="268"/>
                </a:lnTo>
                <a:lnTo>
                  <a:pt x="238" y="268"/>
                </a:lnTo>
                <a:lnTo>
                  <a:pt x="238" y="254"/>
                </a:lnTo>
                <a:lnTo>
                  <a:pt x="178" y="254"/>
                </a:lnTo>
                <a:close/>
                <a:moveTo>
                  <a:pt x="189" y="149"/>
                </a:moveTo>
                <a:lnTo>
                  <a:pt x="208" y="169"/>
                </a:lnTo>
                <a:lnTo>
                  <a:pt x="228" y="149"/>
                </a:lnTo>
                <a:lnTo>
                  <a:pt x="189" y="149"/>
                </a:lnTo>
                <a:close/>
                <a:moveTo>
                  <a:pt x="208" y="60"/>
                </a:moveTo>
                <a:lnTo>
                  <a:pt x="189" y="63"/>
                </a:lnTo>
                <a:lnTo>
                  <a:pt x="171" y="70"/>
                </a:lnTo>
                <a:lnTo>
                  <a:pt x="156" y="82"/>
                </a:lnTo>
                <a:lnTo>
                  <a:pt x="144" y="97"/>
                </a:lnTo>
                <a:lnTo>
                  <a:pt x="137" y="115"/>
                </a:lnTo>
                <a:lnTo>
                  <a:pt x="133" y="134"/>
                </a:lnTo>
                <a:lnTo>
                  <a:pt x="136" y="151"/>
                </a:lnTo>
                <a:lnTo>
                  <a:pt x="142" y="168"/>
                </a:lnTo>
                <a:lnTo>
                  <a:pt x="151" y="181"/>
                </a:lnTo>
                <a:lnTo>
                  <a:pt x="160" y="194"/>
                </a:lnTo>
                <a:lnTo>
                  <a:pt x="170" y="208"/>
                </a:lnTo>
                <a:lnTo>
                  <a:pt x="178" y="223"/>
                </a:lnTo>
                <a:lnTo>
                  <a:pt x="184" y="239"/>
                </a:lnTo>
                <a:lnTo>
                  <a:pt x="201" y="239"/>
                </a:lnTo>
                <a:lnTo>
                  <a:pt x="201" y="183"/>
                </a:lnTo>
                <a:lnTo>
                  <a:pt x="166" y="147"/>
                </a:lnTo>
                <a:lnTo>
                  <a:pt x="164" y="145"/>
                </a:lnTo>
                <a:lnTo>
                  <a:pt x="163" y="142"/>
                </a:lnTo>
                <a:lnTo>
                  <a:pt x="164" y="139"/>
                </a:lnTo>
                <a:lnTo>
                  <a:pt x="166" y="137"/>
                </a:lnTo>
                <a:lnTo>
                  <a:pt x="169" y="135"/>
                </a:lnTo>
                <a:lnTo>
                  <a:pt x="171" y="134"/>
                </a:lnTo>
                <a:lnTo>
                  <a:pt x="246" y="134"/>
                </a:lnTo>
                <a:lnTo>
                  <a:pt x="249" y="135"/>
                </a:lnTo>
                <a:lnTo>
                  <a:pt x="251" y="137"/>
                </a:lnTo>
                <a:lnTo>
                  <a:pt x="252" y="139"/>
                </a:lnTo>
                <a:lnTo>
                  <a:pt x="253" y="142"/>
                </a:lnTo>
                <a:lnTo>
                  <a:pt x="252" y="145"/>
                </a:lnTo>
                <a:lnTo>
                  <a:pt x="251" y="147"/>
                </a:lnTo>
                <a:lnTo>
                  <a:pt x="216" y="183"/>
                </a:lnTo>
                <a:lnTo>
                  <a:pt x="216" y="239"/>
                </a:lnTo>
                <a:lnTo>
                  <a:pt x="233" y="239"/>
                </a:lnTo>
                <a:lnTo>
                  <a:pt x="238" y="223"/>
                </a:lnTo>
                <a:lnTo>
                  <a:pt x="247" y="208"/>
                </a:lnTo>
                <a:lnTo>
                  <a:pt x="256" y="194"/>
                </a:lnTo>
                <a:lnTo>
                  <a:pt x="266" y="181"/>
                </a:lnTo>
                <a:lnTo>
                  <a:pt x="275" y="168"/>
                </a:lnTo>
                <a:lnTo>
                  <a:pt x="281" y="151"/>
                </a:lnTo>
                <a:lnTo>
                  <a:pt x="283" y="134"/>
                </a:lnTo>
                <a:lnTo>
                  <a:pt x="280" y="115"/>
                </a:lnTo>
                <a:lnTo>
                  <a:pt x="273" y="97"/>
                </a:lnTo>
                <a:lnTo>
                  <a:pt x="261" y="82"/>
                </a:lnTo>
                <a:lnTo>
                  <a:pt x="246" y="70"/>
                </a:lnTo>
                <a:lnTo>
                  <a:pt x="229" y="63"/>
                </a:lnTo>
                <a:lnTo>
                  <a:pt x="208" y="60"/>
                </a:lnTo>
                <a:close/>
                <a:moveTo>
                  <a:pt x="208" y="45"/>
                </a:moveTo>
                <a:lnTo>
                  <a:pt x="232" y="49"/>
                </a:lnTo>
                <a:lnTo>
                  <a:pt x="253" y="57"/>
                </a:lnTo>
                <a:lnTo>
                  <a:pt x="271" y="71"/>
                </a:lnTo>
                <a:lnTo>
                  <a:pt x="285" y="89"/>
                </a:lnTo>
                <a:lnTo>
                  <a:pt x="295" y="111"/>
                </a:lnTo>
                <a:lnTo>
                  <a:pt x="298" y="134"/>
                </a:lnTo>
                <a:lnTo>
                  <a:pt x="295" y="155"/>
                </a:lnTo>
                <a:lnTo>
                  <a:pt x="289" y="174"/>
                </a:lnTo>
                <a:lnTo>
                  <a:pt x="278" y="191"/>
                </a:lnTo>
                <a:lnTo>
                  <a:pt x="265" y="206"/>
                </a:lnTo>
                <a:lnTo>
                  <a:pt x="255" y="223"/>
                </a:lnTo>
                <a:lnTo>
                  <a:pt x="248" y="239"/>
                </a:lnTo>
                <a:lnTo>
                  <a:pt x="249" y="240"/>
                </a:lnTo>
                <a:lnTo>
                  <a:pt x="251" y="241"/>
                </a:lnTo>
                <a:lnTo>
                  <a:pt x="252" y="244"/>
                </a:lnTo>
                <a:lnTo>
                  <a:pt x="253" y="247"/>
                </a:lnTo>
                <a:lnTo>
                  <a:pt x="253" y="268"/>
                </a:lnTo>
                <a:lnTo>
                  <a:pt x="253" y="268"/>
                </a:lnTo>
                <a:lnTo>
                  <a:pt x="250" y="282"/>
                </a:lnTo>
                <a:lnTo>
                  <a:pt x="242" y="292"/>
                </a:lnTo>
                <a:lnTo>
                  <a:pt x="230" y="298"/>
                </a:lnTo>
                <a:lnTo>
                  <a:pt x="225" y="306"/>
                </a:lnTo>
                <a:lnTo>
                  <a:pt x="218" y="311"/>
                </a:lnTo>
                <a:lnTo>
                  <a:pt x="208" y="313"/>
                </a:lnTo>
                <a:lnTo>
                  <a:pt x="199" y="311"/>
                </a:lnTo>
                <a:lnTo>
                  <a:pt x="191" y="306"/>
                </a:lnTo>
                <a:lnTo>
                  <a:pt x="187" y="298"/>
                </a:lnTo>
                <a:lnTo>
                  <a:pt x="175" y="292"/>
                </a:lnTo>
                <a:lnTo>
                  <a:pt x="167" y="282"/>
                </a:lnTo>
                <a:lnTo>
                  <a:pt x="163" y="268"/>
                </a:lnTo>
                <a:lnTo>
                  <a:pt x="163" y="247"/>
                </a:lnTo>
                <a:lnTo>
                  <a:pt x="164" y="244"/>
                </a:lnTo>
                <a:lnTo>
                  <a:pt x="166" y="241"/>
                </a:lnTo>
                <a:lnTo>
                  <a:pt x="168" y="240"/>
                </a:lnTo>
                <a:lnTo>
                  <a:pt x="169" y="239"/>
                </a:lnTo>
                <a:lnTo>
                  <a:pt x="162" y="223"/>
                </a:lnTo>
                <a:lnTo>
                  <a:pt x="152" y="206"/>
                </a:lnTo>
                <a:lnTo>
                  <a:pt x="139" y="191"/>
                </a:lnTo>
                <a:lnTo>
                  <a:pt x="128" y="174"/>
                </a:lnTo>
                <a:lnTo>
                  <a:pt x="122" y="155"/>
                </a:lnTo>
                <a:lnTo>
                  <a:pt x="118" y="134"/>
                </a:lnTo>
                <a:lnTo>
                  <a:pt x="122" y="111"/>
                </a:lnTo>
                <a:lnTo>
                  <a:pt x="131" y="89"/>
                </a:lnTo>
                <a:lnTo>
                  <a:pt x="145" y="71"/>
                </a:lnTo>
                <a:lnTo>
                  <a:pt x="163" y="57"/>
                </a:lnTo>
                <a:lnTo>
                  <a:pt x="185" y="49"/>
                </a:lnTo>
                <a:lnTo>
                  <a:pt x="208" y="45"/>
                </a:lnTo>
                <a:close/>
                <a:moveTo>
                  <a:pt x="208" y="0"/>
                </a:moveTo>
                <a:lnTo>
                  <a:pt x="238" y="4"/>
                </a:lnTo>
                <a:lnTo>
                  <a:pt x="266" y="12"/>
                </a:lnTo>
                <a:lnTo>
                  <a:pt x="292" y="26"/>
                </a:lnTo>
                <a:lnTo>
                  <a:pt x="313" y="44"/>
                </a:lnTo>
                <a:lnTo>
                  <a:pt x="331" y="66"/>
                </a:lnTo>
                <a:lnTo>
                  <a:pt x="345" y="92"/>
                </a:lnTo>
                <a:lnTo>
                  <a:pt x="354" y="119"/>
                </a:lnTo>
                <a:lnTo>
                  <a:pt x="357" y="149"/>
                </a:lnTo>
                <a:lnTo>
                  <a:pt x="354" y="179"/>
                </a:lnTo>
                <a:lnTo>
                  <a:pt x="345" y="208"/>
                </a:lnTo>
                <a:lnTo>
                  <a:pt x="331" y="234"/>
                </a:lnTo>
                <a:lnTo>
                  <a:pt x="312" y="255"/>
                </a:lnTo>
                <a:lnTo>
                  <a:pt x="312" y="381"/>
                </a:lnTo>
                <a:lnTo>
                  <a:pt x="313" y="381"/>
                </a:lnTo>
                <a:lnTo>
                  <a:pt x="312" y="384"/>
                </a:lnTo>
                <a:lnTo>
                  <a:pt x="310" y="386"/>
                </a:lnTo>
                <a:lnTo>
                  <a:pt x="308" y="387"/>
                </a:lnTo>
                <a:lnTo>
                  <a:pt x="306" y="388"/>
                </a:lnTo>
                <a:lnTo>
                  <a:pt x="303" y="387"/>
                </a:lnTo>
                <a:lnTo>
                  <a:pt x="300" y="386"/>
                </a:lnTo>
                <a:lnTo>
                  <a:pt x="298" y="384"/>
                </a:lnTo>
                <a:lnTo>
                  <a:pt x="298" y="381"/>
                </a:lnTo>
                <a:lnTo>
                  <a:pt x="298" y="252"/>
                </a:lnTo>
                <a:lnTo>
                  <a:pt x="298" y="250"/>
                </a:lnTo>
                <a:lnTo>
                  <a:pt x="300" y="247"/>
                </a:lnTo>
                <a:lnTo>
                  <a:pt x="317" y="226"/>
                </a:lnTo>
                <a:lnTo>
                  <a:pt x="331" y="204"/>
                </a:lnTo>
                <a:lnTo>
                  <a:pt x="340" y="177"/>
                </a:lnTo>
                <a:lnTo>
                  <a:pt x="342" y="149"/>
                </a:lnTo>
                <a:lnTo>
                  <a:pt x="340" y="123"/>
                </a:lnTo>
                <a:lnTo>
                  <a:pt x="331" y="97"/>
                </a:lnTo>
                <a:lnTo>
                  <a:pt x="320" y="74"/>
                </a:lnTo>
                <a:lnTo>
                  <a:pt x="304" y="55"/>
                </a:lnTo>
                <a:lnTo>
                  <a:pt x="283" y="38"/>
                </a:lnTo>
                <a:lnTo>
                  <a:pt x="261" y="26"/>
                </a:lnTo>
                <a:lnTo>
                  <a:pt x="235" y="18"/>
                </a:lnTo>
                <a:lnTo>
                  <a:pt x="208" y="15"/>
                </a:lnTo>
                <a:lnTo>
                  <a:pt x="182" y="18"/>
                </a:lnTo>
                <a:lnTo>
                  <a:pt x="156" y="26"/>
                </a:lnTo>
                <a:lnTo>
                  <a:pt x="133" y="38"/>
                </a:lnTo>
                <a:lnTo>
                  <a:pt x="113" y="54"/>
                </a:lnTo>
                <a:lnTo>
                  <a:pt x="97" y="74"/>
                </a:lnTo>
                <a:lnTo>
                  <a:pt x="85" y="97"/>
                </a:lnTo>
                <a:lnTo>
                  <a:pt x="77" y="123"/>
                </a:lnTo>
                <a:lnTo>
                  <a:pt x="75" y="149"/>
                </a:lnTo>
                <a:lnTo>
                  <a:pt x="75" y="149"/>
                </a:lnTo>
                <a:lnTo>
                  <a:pt x="74" y="153"/>
                </a:lnTo>
                <a:lnTo>
                  <a:pt x="72" y="155"/>
                </a:lnTo>
                <a:lnTo>
                  <a:pt x="17" y="210"/>
                </a:lnTo>
                <a:lnTo>
                  <a:pt x="15" y="213"/>
                </a:lnTo>
                <a:lnTo>
                  <a:pt x="15" y="216"/>
                </a:lnTo>
                <a:lnTo>
                  <a:pt x="16" y="219"/>
                </a:lnTo>
                <a:lnTo>
                  <a:pt x="17" y="221"/>
                </a:lnTo>
                <a:lnTo>
                  <a:pt x="19" y="223"/>
                </a:lnTo>
                <a:lnTo>
                  <a:pt x="22" y="224"/>
                </a:lnTo>
                <a:lnTo>
                  <a:pt x="52" y="224"/>
                </a:lnTo>
                <a:lnTo>
                  <a:pt x="54" y="224"/>
                </a:lnTo>
                <a:lnTo>
                  <a:pt x="57" y="226"/>
                </a:lnTo>
                <a:lnTo>
                  <a:pt x="59" y="229"/>
                </a:lnTo>
                <a:lnTo>
                  <a:pt x="60" y="232"/>
                </a:lnTo>
                <a:lnTo>
                  <a:pt x="60" y="306"/>
                </a:lnTo>
                <a:lnTo>
                  <a:pt x="63" y="317"/>
                </a:lnTo>
                <a:lnTo>
                  <a:pt x="70" y="325"/>
                </a:lnTo>
                <a:lnTo>
                  <a:pt x="82" y="328"/>
                </a:lnTo>
                <a:lnTo>
                  <a:pt x="141" y="328"/>
                </a:lnTo>
                <a:lnTo>
                  <a:pt x="144" y="329"/>
                </a:lnTo>
                <a:lnTo>
                  <a:pt x="146" y="330"/>
                </a:lnTo>
                <a:lnTo>
                  <a:pt x="148" y="332"/>
                </a:lnTo>
                <a:lnTo>
                  <a:pt x="148" y="336"/>
                </a:lnTo>
                <a:lnTo>
                  <a:pt x="148" y="381"/>
                </a:lnTo>
                <a:lnTo>
                  <a:pt x="148" y="384"/>
                </a:lnTo>
                <a:lnTo>
                  <a:pt x="146" y="386"/>
                </a:lnTo>
                <a:lnTo>
                  <a:pt x="144" y="387"/>
                </a:lnTo>
                <a:lnTo>
                  <a:pt x="141" y="388"/>
                </a:lnTo>
                <a:lnTo>
                  <a:pt x="139" y="387"/>
                </a:lnTo>
                <a:lnTo>
                  <a:pt x="136" y="386"/>
                </a:lnTo>
                <a:lnTo>
                  <a:pt x="135" y="384"/>
                </a:lnTo>
                <a:lnTo>
                  <a:pt x="133" y="381"/>
                </a:lnTo>
                <a:lnTo>
                  <a:pt x="133" y="343"/>
                </a:lnTo>
                <a:lnTo>
                  <a:pt x="82" y="343"/>
                </a:lnTo>
                <a:lnTo>
                  <a:pt x="67" y="340"/>
                </a:lnTo>
                <a:lnTo>
                  <a:pt x="55" y="332"/>
                </a:lnTo>
                <a:lnTo>
                  <a:pt x="48" y="321"/>
                </a:lnTo>
                <a:lnTo>
                  <a:pt x="45" y="306"/>
                </a:lnTo>
                <a:lnTo>
                  <a:pt x="45" y="239"/>
                </a:lnTo>
                <a:lnTo>
                  <a:pt x="22" y="239"/>
                </a:lnTo>
                <a:lnTo>
                  <a:pt x="14" y="237"/>
                </a:lnTo>
                <a:lnTo>
                  <a:pt x="6" y="232"/>
                </a:lnTo>
                <a:lnTo>
                  <a:pt x="2" y="224"/>
                </a:lnTo>
                <a:lnTo>
                  <a:pt x="0" y="216"/>
                </a:lnTo>
                <a:lnTo>
                  <a:pt x="0" y="211"/>
                </a:lnTo>
                <a:lnTo>
                  <a:pt x="2" y="207"/>
                </a:lnTo>
                <a:lnTo>
                  <a:pt x="4" y="204"/>
                </a:lnTo>
                <a:lnTo>
                  <a:pt x="6" y="200"/>
                </a:lnTo>
                <a:lnTo>
                  <a:pt x="60" y="146"/>
                </a:lnTo>
                <a:lnTo>
                  <a:pt x="63" y="117"/>
                </a:lnTo>
                <a:lnTo>
                  <a:pt x="71" y="89"/>
                </a:lnTo>
                <a:lnTo>
                  <a:pt x="85" y="65"/>
                </a:lnTo>
                <a:lnTo>
                  <a:pt x="103" y="43"/>
                </a:lnTo>
                <a:lnTo>
                  <a:pt x="126" y="25"/>
                </a:lnTo>
                <a:lnTo>
                  <a:pt x="151" y="12"/>
                </a:lnTo>
                <a:lnTo>
                  <a:pt x="178" y="4"/>
                </a:lnTo>
                <a:lnTo>
                  <a:pt x="208" y="0"/>
                </a:lnTo>
                <a:close/>
              </a:path>
            </a:pathLst>
          </a:custGeom>
          <a:solidFill>
            <a:srgbClr val="CF002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0" name="Grupa 99"/>
          <p:cNvGrpSpPr/>
          <p:nvPr/>
        </p:nvGrpSpPr>
        <p:grpSpPr>
          <a:xfrm>
            <a:off x="4262960" y="4546594"/>
            <a:ext cx="491703" cy="306473"/>
            <a:chOff x="15562263" y="2503488"/>
            <a:chExt cx="695325" cy="433388"/>
          </a:xfrm>
          <a:solidFill>
            <a:srgbClr val="CF002B"/>
          </a:solidFill>
        </p:grpSpPr>
        <p:sp>
          <p:nvSpPr>
            <p:cNvPr id="101" name="Freeform 584"/>
            <p:cNvSpPr>
              <a:spLocks/>
            </p:cNvSpPr>
            <p:nvPr/>
          </p:nvSpPr>
          <p:spPr bwMode="auto">
            <a:xfrm>
              <a:off x="15887701" y="2565401"/>
              <a:ext cx="192088" cy="58738"/>
            </a:xfrm>
            <a:custGeom>
              <a:avLst/>
              <a:gdLst>
                <a:gd name="T0" fmla="*/ 19 w 242"/>
                <a:gd name="T1" fmla="*/ 2 h 73"/>
                <a:gd name="T2" fmla="*/ 14 w 242"/>
                <a:gd name="T3" fmla="*/ 0 h 73"/>
                <a:gd name="T4" fmla="*/ 11 w 242"/>
                <a:gd name="T5" fmla="*/ 2 h 73"/>
                <a:gd name="T6" fmla="*/ 6 w 242"/>
                <a:gd name="T7" fmla="*/ 4 h 73"/>
                <a:gd name="T8" fmla="*/ 3 w 242"/>
                <a:gd name="T9" fmla="*/ 7 h 73"/>
                <a:gd name="T10" fmla="*/ 1 w 242"/>
                <a:gd name="T11" fmla="*/ 10 h 73"/>
                <a:gd name="T12" fmla="*/ 0 w 242"/>
                <a:gd name="T13" fmla="*/ 16 h 73"/>
                <a:gd name="T14" fmla="*/ 0 w 242"/>
                <a:gd name="T15" fmla="*/ 23 h 73"/>
                <a:gd name="T16" fmla="*/ 1 w 242"/>
                <a:gd name="T17" fmla="*/ 29 h 73"/>
                <a:gd name="T18" fmla="*/ 4 w 242"/>
                <a:gd name="T19" fmla="*/ 35 h 73"/>
                <a:gd name="T20" fmla="*/ 9 w 242"/>
                <a:gd name="T21" fmla="*/ 40 h 73"/>
                <a:gd name="T22" fmla="*/ 16 w 242"/>
                <a:gd name="T23" fmla="*/ 43 h 73"/>
                <a:gd name="T24" fmla="*/ 20 w 242"/>
                <a:gd name="T25" fmla="*/ 45 h 73"/>
                <a:gd name="T26" fmla="*/ 27 w 242"/>
                <a:gd name="T27" fmla="*/ 46 h 73"/>
                <a:gd name="T28" fmla="*/ 199 w 242"/>
                <a:gd name="T29" fmla="*/ 46 h 73"/>
                <a:gd name="T30" fmla="*/ 206 w 242"/>
                <a:gd name="T31" fmla="*/ 48 h 73"/>
                <a:gd name="T32" fmla="*/ 210 w 242"/>
                <a:gd name="T33" fmla="*/ 50 h 73"/>
                <a:gd name="T34" fmla="*/ 212 w 242"/>
                <a:gd name="T35" fmla="*/ 54 h 73"/>
                <a:gd name="T36" fmla="*/ 214 w 242"/>
                <a:gd name="T37" fmla="*/ 61 h 73"/>
                <a:gd name="T38" fmla="*/ 215 w 242"/>
                <a:gd name="T39" fmla="*/ 65 h 73"/>
                <a:gd name="T40" fmla="*/ 218 w 242"/>
                <a:gd name="T41" fmla="*/ 70 h 73"/>
                <a:gd name="T42" fmla="*/ 221 w 242"/>
                <a:gd name="T43" fmla="*/ 73 h 73"/>
                <a:gd name="T44" fmla="*/ 228 w 242"/>
                <a:gd name="T45" fmla="*/ 73 h 73"/>
                <a:gd name="T46" fmla="*/ 233 w 242"/>
                <a:gd name="T47" fmla="*/ 73 h 73"/>
                <a:gd name="T48" fmla="*/ 237 w 242"/>
                <a:gd name="T49" fmla="*/ 70 h 73"/>
                <a:gd name="T50" fmla="*/ 240 w 242"/>
                <a:gd name="T51" fmla="*/ 65 h 73"/>
                <a:gd name="T52" fmla="*/ 242 w 242"/>
                <a:gd name="T53" fmla="*/ 61 h 73"/>
                <a:gd name="T54" fmla="*/ 237 w 242"/>
                <a:gd name="T55" fmla="*/ 43 h 73"/>
                <a:gd name="T56" fmla="*/ 229 w 242"/>
                <a:gd name="T57" fmla="*/ 31 h 73"/>
                <a:gd name="T58" fmla="*/ 217 w 242"/>
                <a:gd name="T59" fmla="*/ 23 h 73"/>
                <a:gd name="T60" fmla="*/ 199 w 242"/>
                <a:gd name="T61" fmla="*/ 20 h 73"/>
                <a:gd name="T62" fmla="*/ 27 w 242"/>
                <a:gd name="T63" fmla="*/ 20 h 73"/>
                <a:gd name="T64" fmla="*/ 28 w 242"/>
                <a:gd name="T65" fmla="*/ 15 h 73"/>
                <a:gd name="T66" fmla="*/ 27 w 242"/>
                <a:gd name="T67" fmla="*/ 10 h 73"/>
                <a:gd name="T68" fmla="*/ 25 w 242"/>
                <a:gd name="T69" fmla="*/ 7 h 73"/>
                <a:gd name="T70" fmla="*/ 22 w 242"/>
                <a:gd name="T71" fmla="*/ 4 h 73"/>
                <a:gd name="T72" fmla="*/ 19 w 242"/>
                <a:gd name="T73" fmla="*/ 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2" h="73">
                  <a:moveTo>
                    <a:pt x="19" y="2"/>
                  </a:moveTo>
                  <a:lnTo>
                    <a:pt x="14" y="0"/>
                  </a:lnTo>
                  <a:lnTo>
                    <a:pt x="11" y="2"/>
                  </a:lnTo>
                  <a:lnTo>
                    <a:pt x="6" y="4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1" y="29"/>
                  </a:lnTo>
                  <a:lnTo>
                    <a:pt x="4" y="35"/>
                  </a:lnTo>
                  <a:lnTo>
                    <a:pt x="9" y="40"/>
                  </a:lnTo>
                  <a:lnTo>
                    <a:pt x="16" y="43"/>
                  </a:lnTo>
                  <a:lnTo>
                    <a:pt x="20" y="45"/>
                  </a:lnTo>
                  <a:lnTo>
                    <a:pt x="27" y="46"/>
                  </a:lnTo>
                  <a:lnTo>
                    <a:pt x="199" y="46"/>
                  </a:lnTo>
                  <a:lnTo>
                    <a:pt x="206" y="48"/>
                  </a:lnTo>
                  <a:lnTo>
                    <a:pt x="210" y="50"/>
                  </a:lnTo>
                  <a:lnTo>
                    <a:pt x="212" y="54"/>
                  </a:lnTo>
                  <a:lnTo>
                    <a:pt x="214" y="61"/>
                  </a:lnTo>
                  <a:lnTo>
                    <a:pt x="215" y="65"/>
                  </a:lnTo>
                  <a:lnTo>
                    <a:pt x="218" y="70"/>
                  </a:lnTo>
                  <a:lnTo>
                    <a:pt x="221" y="73"/>
                  </a:lnTo>
                  <a:lnTo>
                    <a:pt x="228" y="73"/>
                  </a:lnTo>
                  <a:lnTo>
                    <a:pt x="233" y="73"/>
                  </a:lnTo>
                  <a:lnTo>
                    <a:pt x="237" y="70"/>
                  </a:lnTo>
                  <a:lnTo>
                    <a:pt x="240" y="65"/>
                  </a:lnTo>
                  <a:lnTo>
                    <a:pt x="242" y="61"/>
                  </a:lnTo>
                  <a:lnTo>
                    <a:pt x="237" y="43"/>
                  </a:lnTo>
                  <a:lnTo>
                    <a:pt x="229" y="31"/>
                  </a:lnTo>
                  <a:lnTo>
                    <a:pt x="217" y="23"/>
                  </a:lnTo>
                  <a:lnTo>
                    <a:pt x="199" y="20"/>
                  </a:lnTo>
                  <a:lnTo>
                    <a:pt x="27" y="20"/>
                  </a:lnTo>
                  <a:lnTo>
                    <a:pt x="28" y="15"/>
                  </a:lnTo>
                  <a:lnTo>
                    <a:pt x="27" y="10"/>
                  </a:lnTo>
                  <a:lnTo>
                    <a:pt x="25" y="7"/>
                  </a:lnTo>
                  <a:lnTo>
                    <a:pt x="22" y="4"/>
                  </a:lnTo>
                  <a:lnTo>
                    <a:pt x="1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585"/>
            <p:cNvSpPr>
              <a:spLocks/>
            </p:cNvSpPr>
            <p:nvPr/>
          </p:nvSpPr>
          <p:spPr bwMode="auto">
            <a:xfrm>
              <a:off x="15932151" y="2620963"/>
              <a:ext cx="201613" cy="58738"/>
            </a:xfrm>
            <a:custGeom>
              <a:avLst/>
              <a:gdLst>
                <a:gd name="T0" fmla="*/ 19 w 255"/>
                <a:gd name="T1" fmla="*/ 0 h 73"/>
                <a:gd name="T2" fmla="*/ 14 w 255"/>
                <a:gd name="T3" fmla="*/ 0 h 73"/>
                <a:gd name="T4" fmla="*/ 10 w 255"/>
                <a:gd name="T5" fmla="*/ 0 h 73"/>
                <a:gd name="T6" fmla="*/ 6 w 255"/>
                <a:gd name="T7" fmla="*/ 2 h 73"/>
                <a:gd name="T8" fmla="*/ 3 w 255"/>
                <a:gd name="T9" fmla="*/ 5 h 73"/>
                <a:gd name="T10" fmla="*/ 2 w 255"/>
                <a:gd name="T11" fmla="*/ 8 h 73"/>
                <a:gd name="T12" fmla="*/ 0 w 255"/>
                <a:gd name="T13" fmla="*/ 16 h 73"/>
                <a:gd name="T14" fmla="*/ 0 w 255"/>
                <a:gd name="T15" fmla="*/ 22 h 73"/>
                <a:gd name="T16" fmla="*/ 2 w 255"/>
                <a:gd name="T17" fmla="*/ 29 h 73"/>
                <a:gd name="T18" fmla="*/ 5 w 255"/>
                <a:gd name="T19" fmla="*/ 33 h 73"/>
                <a:gd name="T20" fmla="*/ 10 w 255"/>
                <a:gd name="T21" fmla="*/ 38 h 73"/>
                <a:gd name="T22" fmla="*/ 14 w 255"/>
                <a:gd name="T23" fmla="*/ 41 h 73"/>
                <a:gd name="T24" fmla="*/ 21 w 255"/>
                <a:gd name="T25" fmla="*/ 45 h 73"/>
                <a:gd name="T26" fmla="*/ 27 w 255"/>
                <a:gd name="T27" fmla="*/ 45 h 73"/>
                <a:gd name="T28" fmla="*/ 214 w 255"/>
                <a:gd name="T29" fmla="*/ 45 h 73"/>
                <a:gd name="T30" fmla="*/ 219 w 255"/>
                <a:gd name="T31" fmla="*/ 46 h 73"/>
                <a:gd name="T32" fmla="*/ 224 w 255"/>
                <a:gd name="T33" fmla="*/ 49 h 73"/>
                <a:gd name="T34" fmla="*/ 227 w 255"/>
                <a:gd name="T35" fmla="*/ 54 h 73"/>
                <a:gd name="T36" fmla="*/ 228 w 255"/>
                <a:gd name="T37" fmla="*/ 59 h 73"/>
                <a:gd name="T38" fmla="*/ 228 w 255"/>
                <a:gd name="T39" fmla="*/ 64 h 73"/>
                <a:gd name="T40" fmla="*/ 231 w 255"/>
                <a:gd name="T41" fmla="*/ 68 h 73"/>
                <a:gd name="T42" fmla="*/ 236 w 255"/>
                <a:gd name="T43" fmla="*/ 71 h 73"/>
                <a:gd name="T44" fmla="*/ 241 w 255"/>
                <a:gd name="T45" fmla="*/ 73 h 73"/>
                <a:gd name="T46" fmla="*/ 247 w 255"/>
                <a:gd name="T47" fmla="*/ 71 h 73"/>
                <a:gd name="T48" fmla="*/ 250 w 255"/>
                <a:gd name="T49" fmla="*/ 68 h 73"/>
                <a:gd name="T50" fmla="*/ 254 w 255"/>
                <a:gd name="T51" fmla="*/ 64 h 73"/>
                <a:gd name="T52" fmla="*/ 255 w 255"/>
                <a:gd name="T53" fmla="*/ 59 h 73"/>
                <a:gd name="T54" fmla="*/ 252 w 255"/>
                <a:gd name="T55" fmla="*/ 43 h 73"/>
                <a:gd name="T56" fmla="*/ 243 w 255"/>
                <a:gd name="T57" fmla="*/ 30 h 73"/>
                <a:gd name="T58" fmla="*/ 230 w 255"/>
                <a:gd name="T59" fmla="*/ 21 h 73"/>
                <a:gd name="T60" fmla="*/ 214 w 255"/>
                <a:gd name="T61" fmla="*/ 18 h 73"/>
                <a:gd name="T62" fmla="*/ 27 w 255"/>
                <a:gd name="T63" fmla="*/ 18 h 73"/>
                <a:gd name="T64" fmla="*/ 29 w 255"/>
                <a:gd name="T65" fmla="*/ 13 h 73"/>
                <a:gd name="T66" fmla="*/ 27 w 255"/>
                <a:gd name="T67" fmla="*/ 10 h 73"/>
                <a:gd name="T68" fmla="*/ 25 w 255"/>
                <a:gd name="T69" fmla="*/ 5 h 73"/>
                <a:gd name="T70" fmla="*/ 22 w 255"/>
                <a:gd name="T71" fmla="*/ 2 h 73"/>
                <a:gd name="T72" fmla="*/ 19 w 255"/>
                <a:gd name="T7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5" h="73">
                  <a:moveTo>
                    <a:pt x="19" y="0"/>
                  </a:moveTo>
                  <a:lnTo>
                    <a:pt x="14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3" y="5"/>
                  </a:lnTo>
                  <a:lnTo>
                    <a:pt x="2" y="8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2" y="29"/>
                  </a:lnTo>
                  <a:lnTo>
                    <a:pt x="5" y="33"/>
                  </a:lnTo>
                  <a:lnTo>
                    <a:pt x="10" y="38"/>
                  </a:lnTo>
                  <a:lnTo>
                    <a:pt x="14" y="41"/>
                  </a:lnTo>
                  <a:lnTo>
                    <a:pt x="21" y="45"/>
                  </a:lnTo>
                  <a:lnTo>
                    <a:pt x="27" y="45"/>
                  </a:lnTo>
                  <a:lnTo>
                    <a:pt x="214" y="45"/>
                  </a:lnTo>
                  <a:lnTo>
                    <a:pt x="219" y="46"/>
                  </a:lnTo>
                  <a:lnTo>
                    <a:pt x="224" y="49"/>
                  </a:lnTo>
                  <a:lnTo>
                    <a:pt x="227" y="54"/>
                  </a:lnTo>
                  <a:lnTo>
                    <a:pt x="228" y="59"/>
                  </a:lnTo>
                  <a:lnTo>
                    <a:pt x="228" y="64"/>
                  </a:lnTo>
                  <a:lnTo>
                    <a:pt x="231" y="68"/>
                  </a:lnTo>
                  <a:lnTo>
                    <a:pt x="236" y="71"/>
                  </a:lnTo>
                  <a:lnTo>
                    <a:pt x="241" y="73"/>
                  </a:lnTo>
                  <a:lnTo>
                    <a:pt x="247" y="71"/>
                  </a:lnTo>
                  <a:lnTo>
                    <a:pt x="250" y="68"/>
                  </a:lnTo>
                  <a:lnTo>
                    <a:pt x="254" y="64"/>
                  </a:lnTo>
                  <a:lnTo>
                    <a:pt x="255" y="59"/>
                  </a:lnTo>
                  <a:lnTo>
                    <a:pt x="252" y="43"/>
                  </a:lnTo>
                  <a:lnTo>
                    <a:pt x="243" y="30"/>
                  </a:lnTo>
                  <a:lnTo>
                    <a:pt x="230" y="21"/>
                  </a:lnTo>
                  <a:lnTo>
                    <a:pt x="214" y="18"/>
                  </a:lnTo>
                  <a:lnTo>
                    <a:pt x="27" y="18"/>
                  </a:lnTo>
                  <a:lnTo>
                    <a:pt x="29" y="13"/>
                  </a:lnTo>
                  <a:lnTo>
                    <a:pt x="27" y="10"/>
                  </a:lnTo>
                  <a:lnTo>
                    <a:pt x="25" y="5"/>
                  </a:lnTo>
                  <a:lnTo>
                    <a:pt x="22" y="2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586"/>
            <p:cNvSpPr>
              <a:spLocks noEditPoints="1"/>
            </p:cNvSpPr>
            <p:nvPr/>
          </p:nvSpPr>
          <p:spPr bwMode="auto">
            <a:xfrm>
              <a:off x="15640051" y="2503488"/>
              <a:ext cx="563563" cy="304800"/>
            </a:xfrm>
            <a:custGeom>
              <a:avLst/>
              <a:gdLst>
                <a:gd name="T0" fmla="*/ 14 w 709"/>
                <a:gd name="T1" fmla="*/ 383 h 383"/>
                <a:gd name="T2" fmla="*/ 22 w 709"/>
                <a:gd name="T3" fmla="*/ 382 h 383"/>
                <a:gd name="T4" fmla="*/ 27 w 709"/>
                <a:gd name="T5" fmla="*/ 375 h 383"/>
                <a:gd name="T6" fmla="*/ 674 w 709"/>
                <a:gd name="T7" fmla="*/ 255 h 383"/>
                <a:gd name="T8" fmla="*/ 630 w 709"/>
                <a:gd name="T9" fmla="*/ 331 h 383"/>
                <a:gd name="T10" fmla="*/ 595 w 709"/>
                <a:gd name="T11" fmla="*/ 361 h 383"/>
                <a:gd name="T12" fmla="*/ 592 w 709"/>
                <a:gd name="T13" fmla="*/ 369 h 383"/>
                <a:gd name="T14" fmla="*/ 595 w 709"/>
                <a:gd name="T15" fmla="*/ 379 h 383"/>
                <a:gd name="T16" fmla="*/ 602 w 709"/>
                <a:gd name="T17" fmla="*/ 383 h 383"/>
                <a:gd name="T18" fmla="*/ 611 w 709"/>
                <a:gd name="T19" fmla="*/ 383 h 383"/>
                <a:gd name="T20" fmla="*/ 646 w 709"/>
                <a:gd name="T21" fmla="*/ 355 h 383"/>
                <a:gd name="T22" fmla="*/ 692 w 709"/>
                <a:gd name="T23" fmla="*/ 285 h 383"/>
                <a:gd name="T24" fmla="*/ 709 w 709"/>
                <a:gd name="T25" fmla="*/ 239 h 383"/>
                <a:gd name="T26" fmla="*/ 706 w 709"/>
                <a:gd name="T27" fmla="*/ 231 h 383"/>
                <a:gd name="T28" fmla="*/ 698 w 709"/>
                <a:gd name="T29" fmla="*/ 226 h 383"/>
                <a:gd name="T30" fmla="*/ 101 w 709"/>
                <a:gd name="T31" fmla="*/ 287 h 383"/>
                <a:gd name="T32" fmla="*/ 229 w 709"/>
                <a:gd name="T33" fmla="*/ 192 h 383"/>
                <a:gd name="T34" fmla="*/ 259 w 709"/>
                <a:gd name="T35" fmla="*/ 180 h 383"/>
                <a:gd name="T36" fmla="*/ 280 w 709"/>
                <a:gd name="T37" fmla="*/ 133 h 383"/>
                <a:gd name="T38" fmla="*/ 278 w 709"/>
                <a:gd name="T39" fmla="*/ 108 h 383"/>
                <a:gd name="T40" fmla="*/ 269 w 709"/>
                <a:gd name="T41" fmla="*/ 100 h 383"/>
                <a:gd name="T42" fmla="*/ 255 w 709"/>
                <a:gd name="T43" fmla="*/ 97 h 383"/>
                <a:gd name="T44" fmla="*/ 187 w 709"/>
                <a:gd name="T45" fmla="*/ 73 h 383"/>
                <a:gd name="T46" fmla="*/ 465 w 709"/>
                <a:gd name="T47" fmla="*/ 71 h 383"/>
                <a:gd name="T48" fmla="*/ 473 w 709"/>
                <a:gd name="T49" fmla="*/ 63 h 383"/>
                <a:gd name="T50" fmla="*/ 473 w 709"/>
                <a:gd name="T51" fmla="*/ 54 h 383"/>
                <a:gd name="T52" fmla="*/ 465 w 709"/>
                <a:gd name="T53" fmla="*/ 46 h 383"/>
                <a:gd name="T54" fmla="*/ 183 w 709"/>
                <a:gd name="T55" fmla="*/ 44 h 383"/>
                <a:gd name="T56" fmla="*/ 137 w 709"/>
                <a:gd name="T57" fmla="*/ 1 h 383"/>
                <a:gd name="T58" fmla="*/ 129 w 709"/>
                <a:gd name="T59" fmla="*/ 0 h 383"/>
                <a:gd name="T60" fmla="*/ 122 w 709"/>
                <a:gd name="T61" fmla="*/ 3 h 383"/>
                <a:gd name="T62" fmla="*/ 118 w 709"/>
                <a:gd name="T63" fmla="*/ 11 h 383"/>
                <a:gd name="T64" fmla="*/ 120 w 709"/>
                <a:gd name="T65" fmla="*/ 19 h 383"/>
                <a:gd name="T66" fmla="*/ 161 w 709"/>
                <a:gd name="T67" fmla="*/ 62 h 383"/>
                <a:gd name="T68" fmla="*/ 117 w 709"/>
                <a:gd name="T69" fmla="*/ 173 h 383"/>
                <a:gd name="T70" fmla="*/ 117 w 709"/>
                <a:gd name="T71" fmla="*/ 173 h 383"/>
                <a:gd name="T72" fmla="*/ 38 w 709"/>
                <a:gd name="T73" fmla="*/ 293 h 383"/>
                <a:gd name="T74" fmla="*/ 30 w 709"/>
                <a:gd name="T75" fmla="*/ 298 h 383"/>
                <a:gd name="T76" fmla="*/ 1 w 709"/>
                <a:gd name="T77" fmla="*/ 366 h 383"/>
                <a:gd name="T78" fmla="*/ 1 w 709"/>
                <a:gd name="T79" fmla="*/ 374 h 383"/>
                <a:gd name="T80" fmla="*/ 4 w 709"/>
                <a:gd name="T81" fmla="*/ 380 h 383"/>
                <a:gd name="T82" fmla="*/ 255 w 709"/>
                <a:gd name="T83" fmla="*/ 123 h 383"/>
                <a:gd name="T84" fmla="*/ 240 w 709"/>
                <a:gd name="T85" fmla="*/ 160 h 383"/>
                <a:gd name="T86" fmla="*/ 234 w 709"/>
                <a:gd name="T87" fmla="*/ 165 h 383"/>
                <a:gd name="T88" fmla="*/ 150 w 709"/>
                <a:gd name="T89" fmla="*/ 165 h 383"/>
                <a:gd name="T90" fmla="*/ 255 w 709"/>
                <a:gd name="T91" fmla="*/ 12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09" h="383">
                  <a:moveTo>
                    <a:pt x="9" y="383"/>
                  </a:moveTo>
                  <a:lnTo>
                    <a:pt x="14" y="383"/>
                  </a:lnTo>
                  <a:lnTo>
                    <a:pt x="19" y="383"/>
                  </a:lnTo>
                  <a:lnTo>
                    <a:pt x="22" y="382"/>
                  </a:lnTo>
                  <a:lnTo>
                    <a:pt x="25" y="379"/>
                  </a:lnTo>
                  <a:lnTo>
                    <a:pt x="27" y="375"/>
                  </a:lnTo>
                  <a:lnTo>
                    <a:pt x="49" y="320"/>
                  </a:lnTo>
                  <a:lnTo>
                    <a:pt x="674" y="255"/>
                  </a:lnTo>
                  <a:lnTo>
                    <a:pt x="655" y="296"/>
                  </a:lnTo>
                  <a:lnTo>
                    <a:pt x="630" y="331"/>
                  </a:lnTo>
                  <a:lnTo>
                    <a:pt x="598" y="359"/>
                  </a:lnTo>
                  <a:lnTo>
                    <a:pt x="595" y="361"/>
                  </a:lnTo>
                  <a:lnTo>
                    <a:pt x="594" y="366"/>
                  </a:lnTo>
                  <a:lnTo>
                    <a:pt x="592" y="369"/>
                  </a:lnTo>
                  <a:lnTo>
                    <a:pt x="594" y="374"/>
                  </a:lnTo>
                  <a:lnTo>
                    <a:pt x="595" y="379"/>
                  </a:lnTo>
                  <a:lnTo>
                    <a:pt x="598" y="382"/>
                  </a:lnTo>
                  <a:lnTo>
                    <a:pt x="602" y="383"/>
                  </a:lnTo>
                  <a:lnTo>
                    <a:pt x="606" y="383"/>
                  </a:lnTo>
                  <a:lnTo>
                    <a:pt x="611" y="383"/>
                  </a:lnTo>
                  <a:lnTo>
                    <a:pt x="614" y="382"/>
                  </a:lnTo>
                  <a:lnTo>
                    <a:pt x="646" y="355"/>
                  </a:lnTo>
                  <a:lnTo>
                    <a:pt x="671" y="323"/>
                  </a:lnTo>
                  <a:lnTo>
                    <a:pt x="692" y="285"/>
                  </a:lnTo>
                  <a:lnTo>
                    <a:pt x="708" y="244"/>
                  </a:lnTo>
                  <a:lnTo>
                    <a:pt x="709" y="239"/>
                  </a:lnTo>
                  <a:lnTo>
                    <a:pt x="708" y="234"/>
                  </a:lnTo>
                  <a:lnTo>
                    <a:pt x="706" y="231"/>
                  </a:lnTo>
                  <a:lnTo>
                    <a:pt x="701" y="228"/>
                  </a:lnTo>
                  <a:lnTo>
                    <a:pt x="698" y="226"/>
                  </a:lnTo>
                  <a:lnTo>
                    <a:pt x="693" y="226"/>
                  </a:lnTo>
                  <a:lnTo>
                    <a:pt x="101" y="287"/>
                  </a:lnTo>
                  <a:lnTo>
                    <a:pt x="139" y="192"/>
                  </a:lnTo>
                  <a:lnTo>
                    <a:pt x="229" y="192"/>
                  </a:lnTo>
                  <a:lnTo>
                    <a:pt x="245" y="188"/>
                  </a:lnTo>
                  <a:lnTo>
                    <a:pt x="259" y="180"/>
                  </a:lnTo>
                  <a:lnTo>
                    <a:pt x="267" y="166"/>
                  </a:lnTo>
                  <a:lnTo>
                    <a:pt x="280" y="133"/>
                  </a:lnTo>
                  <a:lnTo>
                    <a:pt x="283" y="120"/>
                  </a:lnTo>
                  <a:lnTo>
                    <a:pt x="278" y="108"/>
                  </a:lnTo>
                  <a:lnTo>
                    <a:pt x="274" y="103"/>
                  </a:lnTo>
                  <a:lnTo>
                    <a:pt x="269" y="100"/>
                  </a:lnTo>
                  <a:lnTo>
                    <a:pt x="263" y="97"/>
                  </a:lnTo>
                  <a:lnTo>
                    <a:pt x="255" y="97"/>
                  </a:lnTo>
                  <a:lnTo>
                    <a:pt x="177" y="97"/>
                  </a:lnTo>
                  <a:lnTo>
                    <a:pt x="187" y="73"/>
                  </a:lnTo>
                  <a:lnTo>
                    <a:pt x="461" y="73"/>
                  </a:lnTo>
                  <a:lnTo>
                    <a:pt x="465" y="71"/>
                  </a:lnTo>
                  <a:lnTo>
                    <a:pt x="470" y="68"/>
                  </a:lnTo>
                  <a:lnTo>
                    <a:pt x="473" y="63"/>
                  </a:lnTo>
                  <a:lnTo>
                    <a:pt x="473" y="58"/>
                  </a:lnTo>
                  <a:lnTo>
                    <a:pt x="473" y="54"/>
                  </a:lnTo>
                  <a:lnTo>
                    <a:pt x="470" y="49"/>
                  </a:lnTo>
                  <a:lnTo>
                    <a:pt x="465" y="46"/>
                  </a:lnTo>
                  <a:lnTo>
                    <a:pt x="461" y="44"/>
                  </a:lnTo>
                  <a:lnTo>
                    <a:pt x="183" y="44"/>
                  </a:lnTo>
                  <a:lnTo>
                    <a:pt x="142" y="3"/>
                  </a:lnTo>
                  <a:lnTo>
                    <a:pt x="137" y="1"/>
                  </a:lnTo>
                  <a:lnTo>
                    <a:pt x="134" y="0"/>
                  </a:lnTo>
                  <a:lnTo>
                    <a:pt x="129" y="0"/>
                  </a:lnTo>
                  <a:lnTo>
                    <a:pt x="126" y="1"/>
                  </a:lnTo>
                  <a:lnTo>
                    <a:pt x="122" y="3"/>
                  </a:lnTo>
                  <a:lnTo>
                    <a:pt x="120" y="6"/>
                  </a:lnTo>
                  <a:lnTo>
                    <a:pt x="118" y="11"/>
                  </a:lnTo>
                  <a:lnTo>
                    <a:pt x="118" y="16"/>
                  </a:lnTo>
                  <a:lnTo>
                    <a:pt x="120" y="19"/>
                  </a:lnTo>
                  <a:lnTo>
                    <a:pt x="122" y="22"/>
                  </a:lnTo>
                  <a:lnTo>
                    <a:pt x="161" y="62"/>
                  </a:lnTo>
                  <a:lnTo>
                    <a:pt x="144" y="104"/>
                  </a:lnTo>
                  <a:lnTo>
                    <a:pt x="117" y="173"/>
                  </a:lnTo>
                  <a:lnTo>
                    <a:pt x="117" y="173"/>
                  </a:lnTo>
                  <a:lnTo>
                    <a:pt x="117" y="173"/>
                  </a:lnTo>
                  <a:lnTo>
                    <a:pt x="71" y="290"/>
                  </a:lnTo>
                  <a:lnTo>
                    <a:pt x="38" y="293"/>
                  </a:lnTo>
                  <a:lnTo>
                    <a:pt x="33" y="295"/>
                  </a:lnTo>
                  <a:lnTo>
                    <a:pt x="30" y="298"/>
                  </a:lnTo>
                  <a:lnTo>
                    <a:pt x="27" y="302"/>
                  </a:lnTo>
                  <a:lnTo>
                    <a:pt x="1" y="366"/>
                  </a:lnTo>
                  <a:lnTo>
                    <a:pt x="0" y="369"/>
                  </a:lnTo>
                  <a:lnTo>
                    <a:pt x="1" y="374"/>
                  </a:lnTo>
                  <a:lnTo>
                    <a:pt x="3" y="377"/>
                  </a:lnTo>
                  <a:lnTo>
                    <a:pt x="4" y="380"/>
                  </a:lnTo>
                  <a:lnTo>
                    <a:pt x="9" y="383"/>
                  </a:lnTo>
                  <a:close/>
                  <a:moveTo>
                    <a:pt x="255" y="123"/>
                  </a:moveTo>
                  <a:lnTo>
                    <a:pt x="242" y="157"/>
                  </a:lnTo>
                  <a:lnTo>
                    <a:pt x="240" y="160"/>
                  </a:lnTo>
                  <a:lnTo>
                    <a:pt x="237" y="161"/>
                  </a:lnTo>
                  <a:lnTo>
                    <a:pt x="234" y="165"/>
                  </a:lnTo>
                  <a:lnTo>
                    <a:pt x="229" y="165"/>
                  </a:lnTo>
                  <a:lnTo>
                    <a:pt x="150" y="165"/>
                  </a:lnTo>
                  <a:lnTo>
                    <a:pt x="166" y="123"/>
                  </a:lnTo>
                  <a:lnTo>
                    <a:pt x="255" y="1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587"/>
            <p:cNvSpPr>
              <a:spLocks/>
            </p:cNvSpPr>
            <p:nvPr/>
          </p:nvSpPr>
          <p:spPr bwMode="auto">
            <a:xfrm>
              <a:off x="15562263" y="2806701"/>
              <a:ext cx="695325" cy="63500"/>
            </a:xfrm>
            <a:custGeom>
              <a:avLst/>
              <a:gdLst>
                <a:gd name="T0" fmla="*/ 13 w 876"/>
                <a:gd name="T1" fmla="*/ 29 h 81"/>
                <a:gd name="T2" fmla="*/ 65 w 876"/>
                <a:gd name="T3" fmla="*/ 37 h 81"/>
                <a:gd name="T4" fmla="*/ 116 w 876"/>
                <a:gd name="T5" fmla="*/ 46 h 81"/>
                <a:gd name="T6" fmla="*/ 148 w 876"/>
                <a:gd name="T7" fmla="*/ 57 h 81"/>
                <a:gd name="T8" fmla="*/ 167 w 876"/>
                <a:gd name="T9" fmla="*/ 62 h 81"/>
                <a:gd name="T10" fmla="*/ 192 w 876"/>
                <a:gd name="T11" fmla="*/ 68 h 81"/>
                <a:gd name="T12" fmla="*/ 222 w 876"/>
                <a:gd name="T13" fmla="*/ 75 h 81"/>
                <a:gd name="T14" fmla="*/ 271 w 876"/>
                <a:gd name="T15" fmla="*/ 79 h 81"/>
                <a:gd name="T16" fmla="*/ 317 w 876"/>
                <a:gd name="T17" fmla="*/ 81 h 81"/>
                <a:gd name="T18" fmla="*/ 335 w 876"/>
                <a:gd name="T19" fmla="*/ 81 h 81"/>
                <a:gd name="T20" fmla="*/ 369 w 876"/>
                <a:gd name="T21" fmla="*/ 78 h 81"/>
                <a:gd name="T22" fmla="*/ 408 w 876"/>
                <a:gd name="T23" fmla="*/ 73 h 81"/>
                <a:gd name="T24" fmla="*/ 447 w 876"/>
                <a:gd name="T25" fmla="*/ 65 h 81"/>
                <a:gd name="T26" fmla="*/ 496 w 876"/>
                <a:gd name="T27" fmla="*/ 54 h 81"/>
                <a:gd name="T28" fmla="*/ 545 w 876"/>
                <a:gd name="T29" fmla="*/ 49 h 81"/>
                <a:gd name="T30" fmla="*/ 596 w 876"/>
                <a:gd name="T31" fmla="*/ 46 h 81"/>
                <a:gd name="T32" fmla="*/ 648 w 876"/>
                <a:gd name="T33" fmla="*/ 48 h 81"/>
                <a:gd name="T34" fmla="*/ 680 w 876"/>
                <a:gd name="T35" fmla="*/ 51 h 81"/>
                <a:gd name="T36" fmla="*/ 713 w 876"/>
                <a:gd name="T37" fmla="*/ 57 h 81"/>
                <a:gd name="T38" fmla="*/ 753 w 876"/>
                <a:gd name="T39" fmla="*/ 63 h 81"/>
                <a:gd name="T40" fmla="*/ 808 w 876"/>
                <a:gd name="T41" fmla="*/ 67 h 81"/>
                <a:gd name="T42" fmla="*/ 864 w 876"/>
                <a:gd name="T43" fmla="*/ 62 h 81"/>
                <a:gd name="T44" fmla="*/ 870 w 876"/>
                <a:gd name="T45" fmla="*/ 60 h 81"/>
                <a:gd name="T46" fmla="*/ 873 w 876"/>
                <a:gd name="T47" fmla="*/ 57 h 81"/>
                <a:gd name="T48" fmla="*/ 876 w 876"/>
                <a:gd name="T49" fmla="*/ 52 h 81"/>
                <a:gd name="T50" fmla="*/ 876 w 876"/>
                <a:gd name="T51" fmla="*/ 46 h 81"/>
                <a:gd name="T52" fmla="*/ 875 w 876"/>
                <a:gd name="T53" fmla="*/ 41 h 81"/>
                <a:gd name="T54" fmla="*/ 872 w 876"/>
                <a:gd name="T55" fmla="*/ 38 h 81"/>
                <a:gd name="T56" fmla="*/ 867 w 876"/>
                <a:gd name="T57" fmla="*/ 35 h 81"/>
                <a:gd name="T58" fmla="*/ 861 w 876"/>
                <a:gd name="T59" fmla="*/ 35 h 81"/>
                <a:gd name="T60" fmla="*/ 808 w 876"/>
                <a:gd name="T61" fmla="*/ 38 h 81"/>
                <a:gd name="T62" fmla="*/ 756 w 876"/>
                <a:gd name="T63" fmla="*/ 35 h 81"/>
                <a:gd name="T64" fmla="*/ 718 w 876"/>
                <a:gd name="T65" fmla="*/ 29 h 81"/>
                <a:gd name="T66" fmla="*/ 683 w 876"/>
                <a:gd name="T67" fmla="*/ 24 h 81"/>
                <a:gd name="T68" fmla="*/ 650 w 876"/>
                <a:gd name="T69" fmla="*/ 21 h 81"/>
                <a:gd name="T70" fmla="*/ 596 w 876"/>
                <a:gd name="T71" fmla="*/ 19 h 81"/>
                <a:gd name="T72" fmla="*/ 544 w 876"/>
                <a:gd name="T73" fmla="*/ 21 h 81"/>
                <a:gd name="T74" fmla="*/ 493 w 876"/>
                <a:gd name="T75" fmla="*/ 27 h 81"/>
                <a:gd name="T76" fmla="*/ 439 w 876"/>
                <a:gd name="T77" fmla="*/ 38 h 81"/>
                <a:gd name="T78" fmla="*/ 403 w 876"/>
                <a:gd name="T79" fmla="*/ 46 h 81"/>
                <a:gd name="T80" fmla="*/ 366 w 876"/>
                <a:gd name="T81" fmla="*/ 51 h 81"/>
                <a:gd name="T82" fmla="*/ 333 w 876"/>
                <a:gd name="T83" fmla="*/ 54 h 81"/>
                <a:gd name="T84" fmla="*/ 281 w 876"/>
                <a:gd name="T85" fmla="*/ 52 h 81"/>
                <a:gd name="T86" fmla="*/ 227 w 876"/>
                <a:gd name="T87" fmla="*/ 48 h 81"/>
                <a:gd name="T88" fmla="*/ 198 w 876"/>
                <a:gd name="T89" fmla="*/ 41 h 81"/>
                <a:gd name="T90" fmla="*/ 175 w 876"/>
                <a:gd name="T91" fmla="*/ 35 h 81"/>
                <a:gd name="T92" fmla="*/ 156 w 876"/>
                <a:gd name="T93" fmla="*/ 30 h 81"/>
                <a:gd name="T94" fmla="*/ 122 w 876"/>
                <a:gd name="T95" fmla="*/ 21 h 81"/>
                <a:gd name="T96" fmla="*/ 72 w 876"/>
                <a:gd name="T97" fmla="*/ 8 h 81"/>
                <a:gd name="T98" fmla="*/ 16 w 876"/>
                <a:gd name="T99" fmla="*/ 0 h 81"/>
                <a:gd name="T100" fmla="*/ 10 w 876"/>
                <a:gd name="T101" fmla="*/ 2 h 81"/>
                <a:gd name="T102" fmla="*/ 5 w 876"/>
                <a:gd name="T103" fmla="*/ 3 h 81"/>
                <a:gd name="T104" fmla="*/ 2 w 876"/>
                <a:gd name="T105" fmla="*/ 8 h 81"/>
                <a:gd name="T106" fmla="*/ 0 w 876"/>
                <a:gd name="T107" fmla="*/ 13 h 81"/>
                <a:gd name="T108" fmla="*/ 0 w 876"/>
                <a:gd name="T109" fmla="*/ 18 h 81"/>
                <a:gd name="T110" fmla="*/ 4 w 876"/>
                <a:gd name="T111" fmla="*/ 22 h 81"/>
                <a:gd name="T112" fmla="*/ 7 w 876"/>
                <a:gd name="T113" fmla="*/ 27 h 81"/>
                <a:gd name="T114" fmla="*/ 13 w 876"/>
                <a:gd name="T115" fmla="*/ 2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76" h="81">
                  <a:moveTo>
                    <a:pt x="13" y="29"/>
                  </a:moveTo>
                  <a:lnTo>
                    <a:pt x="65" y="37"/>
                  </a:lnTo>
                  <a:lnTo>
                    <a:pt x="116" y="46"/>
                  </a:lnTo>
                  <a:lnTo>
                    <a:pt x="148" y="57"/>
                  </a:lnTo>
                  <a:lnTo>
                    <a:pt x="167" y="62"/>
                  </a:lnTo>
                  <a:lnTo>
                    <a:pt x="192" y="68"/>
                  </a:lnTo>
                  <a:lnTo>
                    <a:pt x="222" y="75"/>
                  </a:lnTo>
                  <a:lnTo>
                    <a:pt x="271" y="79"/>
                  </a:lnTo>
                  <a:lnTo>
                    <a:pt x="317" y="81"/>
                  </a:lnTo>
                  <a:lnTo>
                    <a:pt x="335" y="81"/>
                  </a:lnTo>
                  <a:lnTo>
                    <a:pt x="369" y="78"/>
                  </a:lnTo>
                  <a:lnTo>
                    <a:pt x="408" y="73"/>
                  </a:lnTo>
                  <a:lnTo>
                    <a:pt x="447" y="65"/>
                  </a:lnTo>
                  <a:lnTo>
                    <a:pt x="496" y="54"/>
                  </a:lnTo>
                  <a:lnTo>
                    <a:pt x="545" y="49"/>
                  </a:lnTo>
                  <a:lnTo>
                    <a:pt x="596" y="46"/>
                  </a:lnTo>
                  <a:lnTo>
                    <a:pt x="648" y="48"/>
                  </a:lnTo>
                  <a:lnTo>
                    <a:pt x="680" y="51"/>
                  </a:lnTo>
                  <a:lnTo>
                    <a:pt x="713" y="57"/>
                  </a:lnTo>
                  <a:lnTo>
                    <a:pt x="753" y="63"/>
                  </a:lnTo>
                  <a:lnTo>
                    <a:pt x="808" y="67"/>
                  </a:lnTo>
                  <a:lnTo>
                    <a:pt x="864" y="62"/>
                  </a:lnTo>
                  <a:lnTo>
                    <a:pt x="870" y="60"/>
                  </a:lnTo>
                  <a:lnTo>
                    <a:pt x="873" y="57"/>
                  </a:lnTo>
                  <a:lnTo>
                    <a:pt x="876" y="52"/>
                  </a:lnTo>
                  <a:lnTo>
                    <a:pt x="876" y="46"/>
                  </a:lnTo>
                  <a:lnTo>
                    <a:pt x="875" y="41"/>
                  </a:lnTo>
                  <a:lnTo>
                    <a:pt x="872" y="38"/>
                  </a:lnTo>
                  <a:lnTo>
                    <a:pt x="867" y="35"/>
                  </a:lnTo>
                  <a:lnTo>
                    <a:pt x="861" y="35"/>
                  </a:lnTo>
                  <a:lnTo>
                    <a:pt x="808" y="38"/>
                  </a:lnTo>
                  <a:lnTo>
                    <a:pt x="756" y="35"/>
                  </a:lnTo>
                  <a:lnTo>
                    <a:pt x="718" y="29"/>
                  </a:lnTo>
                  <a:lnTo>
                    <a:pt x="683" y="24"/>
                  </a:lnTo>
                  <a:lnTo>
                    <a:pt x="650" y="21"/>
                  </a:lnTo>
                  <a:lnTo>
                    <a:pt x="596" y="19"/>
                  </a:lnTo>
                  <a:lnTo>
                    <a:pt x="544" y="21"/>
                  </a:lnTo>
                  <a:lnTo>
                    <a:pt x="493" y="27"/>
                  </a:lnTo>
                  <a:lnTo>
                    <a:pt x="439" y="38"/>
                  </a:lnTo>
                  <a:lnTo>
                    <a:pt x="403" y="46"/>
                  </a:lnTo>
                  <a:lnTo>
                    <a:pt x="366" y="51"/>
                  </a:lnTo>
                  <a:lnTo>
                    <a:pt x="333" y="54"/>
                  </a:lnTo>
                  <a:lnTo>
                    <a:pt x="281" y="52"/>
                  </a:lnTo>
                  <a:lnTo>
                    <a:pt x="227" y="48"/>
                  </a:lnTo>
                  <a:lnTo>
                    <a:pt x="198" y="41"/>
                  </a:lnTo>
                  <a:lnTo>
                    <a:pt x="175" y="35"/>
                  </a:lnTo>
                  <a:lnTo>
                    <a:pt x="156" y="30"/>
                  </a:lnTo>
                  <a:lnTo>
                    <a:pt x="122" y="21"/>
                  </a:lnTo>
                  <a:lnTo>
                    <a:pt x="72" y="8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5" y="3"/>
                  </a:lnTo>
                  <a:lnTo>
                    <a:pt x="2" y="8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4" y="22"/>
                  </a:lnTo>
                  <a:lnTo>
                    <a:pt x="7" y="27"/>
                  </a:lnTo>
                  <a:lnTo>
                    <a:pt x="13" y="2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588"/>
            <p:cNvSpPr>
              <a:spLocks/>
            </p:cNvSpPr>
            <p:nvPr/>
          </p:nvSpPr>
          <p:spPr bwMode="auto">
            <a:xfrm>
              <a:off x="15562263" y="2873376"/>
              <a:ext cx="695325" cy="63500"/>
            </a:xfrm>
            <a:custGeom>
              <a:avLst/>
              <a:gdLst>
                <a:gd name="T0" fmla="*/ 861 w 876"/>
                <a:gd name="T1" fmla="*/ 33 h 79"/>
                <a:gd name="T2" fmla="*/ 808 w 876"/>
                <a:gd name="T3" fmla="*/ 36 h 79"/>
                <a:gd name="T4" fmla="*/ 756 w 876"/>
                <a:gd name="T5" fmla="*/ 33 h 79"/>
                <a:gd name="T6" fmla="*/ 718 w 876"/>
                <a:gd name="T7" fmla="*/ 28 h 79"/>
                <a:gd name="T8" fmla="*/ 683 w 876"/>
                <a:gd name="T9" fmla="*/ 22 h 79"/>
                <a:gd name="T10" fmla="*/ 650 w 876"/>
                <a:gd name="T11" fmla="*/ 19 h 79"/>
                <a:gd name="T12" fmla="*/ 596 w 876"/>
                <a:gd name="T13" fmla="*/ 17 h 79"/>
                <a:gd name="T14" fmla="*/ 544 w 876"/>
                <a:gd name="T15" fmla="*/ 19 h 79"/>
                <a:gd name="T16" fmla="*/ 493 w 876"/>
                <a:gd name="T17" fmla="*/ 25 h 79"/>
                <a:gd name="T18" fmla="*/ 439 w 876"/>
                <a:gd name="T19" fmla="*/ 36 h 79"/>
                <a:gd name="T20" fmla="*/ 403 w 876"/>
                <a:gd name="T21" fmla="*/ 44 h 79"/>
                <a:gd name="T22" fmla="*/ 366 w 876"/>
                <a:gd name="T23" fmla="*/ 49 h 79"/>
                <a:gd name="T24" fmla="*/ 333 w 876"/>
                <a:gd name="T25" fmla="*/ 52 h 79"/>
                <a:gd name="T26" fmla="*/ 281 w 876"/>
                <a:gd name="T27" fmla="*/ 50 h 79"/>
                <a:gd name="T28" fmla="*/ 227 w 876"/>
                <a:gd name="T29" fmla="*/ 46 h 79"/>
                <a:gd name="T30" fmla="*/ 198 w 876"/>
                <a:gd name="T31" fmla="*/ 39 h 79"/>
                <a:gd name="T32" fmla="*/ 175 w 876"/>
                <a:gd name="T33" fmla="*/ 33 h 79"/>
                <a:gd name="T34" fmla="*/ 156 w 876"/>
                <a:gd name="T35" fmla="*/ 28 h 79"/>
                <a:gd name="T36" fmla="*/ 122 w 876"/>
                <a:gd name="T37" fmla="*/ 19 h 79"/>
                <a:gd name="T38" fmla="*/ 72 w 876"/>
                <a:gd name="T39" fmla="*/ 8 h 79"/>
                <a:gd name="T40" fmla="*/ 16 w 876"/>
                <a:gd name="T41" fmla="*/ 0 h 79"/>
                <a:gd name="T42" fmla="*/ 10 w 876"/>
                <a:gd name="T43" fmla="*/ 0 h 79"/>
                <a:gd name="T44" fmla="*/ 5 w 876"/>
                <a:gd name="T45" fmla="*/ 1 h 79"/>
                <a:gd name="T46" fmla="*/ 2 w 876"/>
                <a:gd name="T47" fmla="*/ 6 h 79"/>
                <a:gd name="T48" fmla="*/ 0 w 876"/>
                <a:gd name="T49" fmla="*/ 11 h 79"/>
                <a:gd name="T50" fmla="*/ 0 w 876"/>
                <a:gd name="T51" fmla="*/ 15 h 79"/>
                <a:gd name="T52" fmla="*/ 4 w 876"/>
                <a:gd name="T53" fmla="*/ 20 h 79"/>
                <a:gd name="T54" fmla="*/ 7 w 876"/>
                <a:gd name="T55" fmla="*/ 25 h 79"/>
                <a:gd name="T56" fmla="*/ 13 w 876"/>
                <a:gd name="T57" fmla="*/ 27 h 79"/>
                <a:gd name="T58" fmla="*/ 65 w 876"/>
                <a:gd name="T59" fmla="*/ 34 h 79"/>
                <a:gd name="T60" fmla="*/ 116 w 876"/>
                <a:gd name="T61" fmla="*/ 46 h 79"/>
                <a:gd name="T62" fmla="*/ 148 w 876"/>
                <a:gd name="T63" fmla="*/ 55 h 79"/>
                <a:gd name="T64" fmla="*/ 167 w 876"/>
                <a:gd name="T65" fmla="*/ 60 h 79"/>
                <a:gd name="T66" fmla="*/ 192 w 876"/>
                <a:gd name="T67" fmla="*/ 66 h 79"/>
                <a:gd name="T68" fmla="*/ 222 w 876"/>
                <a:gd name="T69" fmla="*/ 73 h 79"/>
                <a:gd name="T70" fmla="*/ 271 w 876"/>
                <a:gd name="T71" fmla="*/ 77 h 79"/>
                <a:gd name="T72" fmla="*/ 317 w 876"/>
                <a:gd name="T73" fmla="*/ 79 h 79"/>
                <a:gd name="T74" fmla="*/ 335 w 876"/>
                <a:gd name="T75" fmla="*/ 79 h 79"/>
                <a:gd name="T76" fmla="*/ 369 w 876"/>
                <a:gd name="T77" fmla="*/ 77 h 79"/>
                <a:gd name="T78" fmla="*/ 408 w 876"/>
                <a:gd name="T79" fmla="*/ 71 h 79"/>
                <a:gd name="T80" fmla="*/ 447 w 876"/>
                <a:gd name="T81" fmla="*/ 63 h 79"/>
                <a:gd name="T82" fmla="*/ 496 w 876"/>
                <a:gd name="T83" fmla="*/ 52 h 79"/>
                <a:gd name="T84" fmla="*/ 545 w 876"/>
                <a:gd name="T85" fmla="*/ 47 h 79"/>
                <a:gd name="T86" fmla="*/ 596 w 876"/>
                <a:gd name="T87" fmla="*/ 44 h 79"/>
                <a:gd name="T88" fmla="*/ 648 w 876"/>
                <a:gd name="T89" fmla="*/ 46 h 79"/>
                <a:gd name="T90" fmla="*/ 680 w 876"/>
                <a:gd name="T91" fmla="*/ 49 h 79"/>
                <a:gd name="T92" fmla="*/ 713 w 876"/>
                <a:gd name="T93" fmla="*/ 55 h 79"/>
                <a:gd name="T94" fmla="*/ 753 w 876"/>
                <a:gd name="T95" fmla="*/ 61 h 79"/>
                <a:gd name="T96" fmla="*/ 808 w 876"/>
                <a:gd name="T97" fmla="*/ 65 h 79"/>
                <a:gd name="T98" fmla="*/ 864 w 876"/>
                <a:gd name="T99" fmla="*/ 60 h 79"/>
                <a:gd name="T100" fmla="*/ 870 w 876"/>
                <a:gd name="T101" fmla="*/ 58 h 79"/>
                <a:gd name="T102" fmla="*/ 873 w 876"/>
                <a:gd name="T103" fmla="*/ 55 h 79"/>
                <a:gd name="T104" fmla="*/ 876 w 876"/>
                <a:gd name="T105" fmla="*/ 50 h 79"/>
                <a:gd name="T106" fmla="*/ 876 w 876"/>
                <a:gd name="T107" fmla="*/ 44 h 79"/>
                <a:gd name="T108" fmla="*/ 875 w 876"/>
                <a:gd name="T109" fmla="*/ 39 h 79"/>
                <a:gd name="T110" fmla="*/ 872 w 876"/>
                <a:gd name="T111" fmla="*/ 36 h 79"/>
                <a:gd name="T112" fmla="*/ 867 w 876"/>
                <a:gd name="T113" fmla="*/ 33 h 79"/>
                <a:gd name="T114" fmla="*/ 861 w 876"/>
                <a:gd name="T115" fmla="*/ 3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76" h="79">
                  <a:moveTo>
                    <a:pt x="861" y="33"/>
                  </a:moveTo>
                  <a:lnTo>
                    <a:pt x="808" y="36"/>
                  </a:lnTo>
                  <a:lnTo>
                    <a:pt x="756" y="33"/>
                  </a:lnTo>
                  <a:lnTo>
                    <a:pt x="718" y="28"/>
                  </a:lnTo>
                  <a:lnTo>
                    <a:pt x="683" y="22"/>
                  </a:lnTo>
                  <a:lnTo>
                    <a:pt x="650" y="19"/>
                  </a:lnTo>
                  <a:lnTo>
                    <a:pt x="596" y="17"/>
                  </a:lnTo>
                  <a:lnTo>
                    <a:pt x="544" y="19"/>
                  </a:lnTo>
                  <a:lnTo>
                    <a:pt x="493" y="25"/>
                  </a:lnTo>
                  <a:lnTo>
                    <a:pt x="439" y="36"/>
                  </a:lnTo>
                  <a:lnTo>
                    <a:pt x="403" y="44"/>
                  </a:lnTo>
                  <a:lnTo>
                    <a:pt x="366" y="49"/>
                  </a:lnTo>
                  <a:lnTo>
                    <a:pt x="333" y="52"/>
                  </a:lnTo>
                  <a:lnTo>
                    <a:pt x="281" y="50"/>
                  </a:lnTo>
                  <a:lnTo>
                    <a:pt x="227" y="46"/>
                  </a:lnTo>
                  <a:lnTo>
                    <a:pt x="198" y="39"/>
                  </a:lnTo>
                  <a:lnTo>
                    <a:pt x="175" y="33"/>
                  </a:lnTo>
                  <a:lnTo>
                    <a:pt x="156" y="28"/>
                  </a:lnTo>
                  <a:lnTo>
                    <a:pt x="122" y="19"/>
                  </a:lnTo>
                  <a:lnTo>
                    <a:pt x="72" y="8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5" y="1"/>
                  </a:lnTo>
                  <a:lnTo>
                    <a:pt x="2" y="6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4" y="20"/>
                  </a:lnTo>
                  <a:lnTo>
                    <a:pt x="7" y="25"/>
                  </a:lnTo>
                  <a:lnTo>
                    <a:pt x="13" y="27"/>
                  </a:lnTo>
                  <a:lnTo>
                    <a:pt x="65" y="34"/>
                  </a:lnTo>
                  <a:lnTo>
                    <a:pt x="116" y="46"/>
                  </a:lnTo>
                  <a:lnTo>
                    <a:pt x="148" y="55"/>
                  </a:lnTo>
                  <a:lnTo>
                    <a:pt x="167" y="60"/>
                  </a:lnTo>
                  <a:lnTo>
                    <a:pt x="192" y="66"/>
                  </a:lnTo>
                  <a:lnTo>
                    <a:pt x="222" y="73"/>
                  </a:lnTo>
                  <a:lnTo>
                    <a:pt x="271" y="77"/>
                  </a:lnTo>
                  <a:lnTo>
                    <a:pt x="317" y="79"/>
                  </a:lnTo>
                  <a:lnTo>
                    <a:pt x="335" y="79"/>
                  </a:lnTo>
                  <a:lnTo>
                    <a:pt x="369" y="77"/>
                  </a:lnTo>
                  <a:lnTo>
                    <a:pt x="408" y="71"/>
                  </a:lnTo>
                  <a:lnTo>
                    <a:pt x="447" y="63"/>
                  </a:lnTo>
                  <a:lnTo>
                    <a:pt x="496" y="52"/>
                  </a:lnTo>
                  <a:lnTo>
                    <a:pt x="545" y="47"/>
                  </a:lnTo>
                  <a:lnTo>
                    <a:pt x="596" y="44"/>
                  </a:lnTo>
                  <a:lnTo>
                    <a:pt x="648" y="46"/>
                  </a:lnTo>
                  <a:lnTo>
                    <a:pt x="680" y="49"/>
                  </a:lnTo>
                  <a:lnTo>
                    <a:pt x="713" y="55"/>
                  </a:lnTo>
                  <a:lnTo>
                    <a:pt x="753" y="61"/>
                  </a:lnTo>
                  <a:lnTo>
                    <a:pt x="808" y="65"/>
                  </a:lnTo>
                  <a:lnTo>
                    <a:pt x="864" y="60"/>
                  </a:lnTo>
                  <a:lnTo>
                    <a:pt x="870" y="58"/>
                  </a:lnTo>
                  <a:lnTo>
                    <a:pt x="873" y="55"/>
                  </a:lnTo>
                  <a:lnTo>
                    <a:pt x="876" y="50"/>
                  </a:lnTo>
                  <a:lnTo>
                    <a:pt x="876" y="44"/>
                  </a:lnTo>
                  <a:lnTo>
                    <a:pt x="875" y="39"/>
                  </a:lnTo>
                  <a:lnTo>
                    <a:pt x="872" y="36"/>
                  </a:lnTo>
                  <a:lnTo>
                    <a:pt x="867" y="33"/>
                  </a:lnTo>
                  <a:lnTo>
                    <a:pt x="861" y="3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08" name="Grupa 407"/>
          <p:cNvGrpSpPr/>
          <p:nvPr/>
        </p:nvGrpSpPr>
        <p:grpSpPr>
          <a:xfrm>
            <a:off x="7654561" y="4535624"/>
            <a:ext cx="425691" cy="346944"/>
            <a:chOff x="6457741" y="4028375"/>
            <a:chExt cx="442221" cy="360416"/>
          </a:xfrm>
        </p:grpSpPr>
        <p:sp>
          <p:nvSpPr>
            <p:cNvPr id="409" name="Freeform 9024"/>
            <p:cNvSpPr>
              <a:spLocks/>
            </p:cNvSpPr>
            <p:nvPr/>
          </p:nvSpPr>
          <p:spPr bwMode="auto">
            <a:xfrm>
              <a:off x="6457741" y="4028375"/>
              <a:ext cx="442221" cy="314179"/>
            </a:xfrm>
            <a:custGeom>
              <a:avLst/>
              <a:gdLst>
                <a:gd name="T0" fmla="*/ 571 w 746"/>
                <a:gd name="T1" fmla="*/ 6 h 531"/>
                <a:gd name="T2" fmla="*/ 646 w 746"/>
                <a:gd name="T3" fmla="*/ 36 h 531"/>
                <a:gd name="T4" fmla="*/ 707 w 746"/>
                <a:gd name="T5" fmla="*/ 97 h 531"/>
                <a:gd name="T6" fmla="*/ 741 w 746"/>
                <a:gd name="T7" fmla="*/ 177 h 531"/>
                <a:gd name="T8" fmla="*/ 743 w 746"/>
                <a:gd name="T9" fmla="*/ 268 h 531"/>
                <a:gd name="T10" fmla="*/ 728 w 746"/>
                <a:gd name="T11" fmla="*/ 313 h 531"/>
                <a:gd name="T12" fmla="*/ 705 w 746"/>
                <a:gd name="T13" fmla="*/ 354 h 531"/>
                <a:gd name="T14" fmla="*/ 643 w 746"/>
                <a:gd name="T15" fmla="*/ 413 h 531"/>
                <a:gd name="T16" fmla="*/ 566 w 746"/>
                <a:gd name="T17" fmla="*/ 443 h 531"/>
                <a:gd name="T18" fmla="*/ 223 w 746"/>
                <a:gd name="T19" fmla="*/ 449 h 531"/>
                <a:gd name="T20" fmla="*/ 218 w 746"/>
                <a:gd name="T21" fmla="*/ 526 h 531"/>
                <a:gd name="T22" fmla="*/ 202 w 746"/>
                <a:gd name="T23" fmla="*/ 529 h 531"/>
                <a:gd name="T24" fmla="*/ 5 w 746"/>
                <a:gd name="T25" fmla="*/ 379 h 531"/>
                <a:gd name="T26" fmla="*/ 2 w 746"/>
                <a:gd name="T27" fmla="*/ 363 h 531"/>
                <a:gd name="T28" fmla="*/ 198 w 746"/>
                <a:gd name="T29" fmla="*/ 217 h 531"/>
                <a:gd name="T30" fmla="*/ 212 w 746"/>
                <a:gd name="T31" fmla="*/ 215 h 531"/>
                <a:gd name="T32" fmla="*/ 223 w 746"/>
                <a:gd name="T33" fmla="*/ 229 h 531"/>
                <a:gd name="T34" fmla="*/ 534 w 746"/>
                <a:gd name="T35" fmla="*/ 286 h 531"/>
                <a:gd name="T36" fmla="*/ 566 w 746"/>
                <a:gd name="T37" fmla="*/ 270 h 531"/>
                <a:gd name="T38" fmla="*/ 582 w 746"/>
                <a:gd name="T39" fmla="*/ 250 h 531"/>
                <a:gd name="T40" fmla="*/ 587 w 746"/>
                <a:gd name="T41" fmla="*/ 224 h 531"/>
                <a:gd name="T42" fmla="*/ 577 w 746"/>
                <a:gd name="T43" fmla="*/ 188 h 531"/>
                <a:gd name="T44" fmla="*/ 550 w 746"/>
                <a:gd name="T45" fmla="*/ 167 h 531"/>
                <a:gd name="T46" fmla="*/ 511 w 746"/>
                <a:gd name="T47" fmla="*/ 163 h 531"/>
                <a:gd name="T48" fmla="*/ 480 w 746"/>
                <a:gd name="T49" fmla="*/ 181 h 531"/>
                <a:gd name="T50" fmla="*/ 466 w 746"/>
                <a:gd name="T51" fmla="*/ 211 h 531"/>
                <a:gd name="T52" fmla="*/ 432 w 746"/>
                <a:gd name="T53" fmla="*/ 258 h 531"/>
                <a:gd name="T54" fmla="*/ 434 w 746"/>
                <a:gd name="T55" fmla="*/ 204 h 531"/>
                <a:gd name="T56" fmla="*/ 448 w 746"/>
                <a:gd name="T57" fmla="*/ 170 h 531"/>
                <a:gd name="T58" fmla="*/ 473 w 746"/>
                <a:gd name="T59" fmla="*/ 143 h 531"/>
                <a:gd name="T60" fmla="*/ 507 w 746"/>
                <a:gd name="T61" fmla="*/ 131 h 531"/>
                <a:gd name="T62" fmla="*/ 546 w 746"/>
                <a:gd name="T63" fmla="*/ 131 h 531"/>
                <a:gd name="T64" fmla="*/ 580 w 746"/>
                <a:gd name="T65" fmla="*/ 147 h 531"/>
                <a:gd name="T66" fmla="*/ 605 w 746"/>
                <a:gd name="T67" fmla="*/ 174 h 531"/>
                <a:gd name="T68" fmla="*/ 618 w 746"/>
                <a:gd name="T69" fmla="*/ 208 h 531"/>
                <a:gd name="T70" fmla="*/ 616 w 746"/>
                <a:gd name="T71" fmla="*/ 247 h 531"/>
                <a:gd name="T72" fmla="*/ 600 w 746"/>
                <a:gd name="T73" fmla="*/ 281 h 531"/>
                <a:gd name="T74" fmla="*/ 571 w 746"/>
                <a:gd name="T75" fmla="*/ 306 h 531"/>
                <a:gd name="T76" fmla="*/ 534 w 746"/>
                <a:gd name="T77" fmla="*/ 318 h 531"/>
                <a:gd name="T78" fmla="*/ 202 w 746"/>
                <a:gd name="T79" fmla="*/ 318 h 531"/>
                <a:gd name="T80" fmla="*/ 191 w 746"/>
                <a:gd name="T81" fmla="*/ 304 h 531"/>
                <a:gd name="T82" fmla="*/ 191 w 746"/>
                <a:gd name="T83" fmla="*/ 483 h 531"/>
                <a:gd name="T84" fmla="*/ 196 w 746"/>
                <a:gd name="T85" fmla="*/ 422 h 531"/>
                <a:gd name="T86" fmla="*/ 518 w 746"/>
                <a:gd name="T87" fmla="*/ 417 h 531"/>
                <a:gd name="T88" fmla="*/ 575 w 746"/>
                <a:gd name="T89" fmla="*/ 408 h 531"/>
                <a:gd name="T90" fmla="*/ 655 w 746"/>
                <a:gd name="T91" fmla="*/ 361 h 531"/>
                <a:gd name="T92" fmla="*/ 698 w 746"/>
                <a:gd name="T93" fmla="*/ 300 h 531"/>
                <a:gd name="T94" fmla="*/ 710 w 746"/>
                <a:gd name="T95" fmla="*/ 261 h 531"/>
                <a:gd name="T96" fmla="*/ 710 w 746"/>
                <a:gd name="T97" fmla="*/ 190 h 531"/>
                <a:gd name="T98" fmla="*/ 659 w 746"/>
                <a:gd name="T99" fmla="*/ 90 h 531"/>
                <a:gd name="T100" fmla="*/ 578 w 746"/>
                <a:gd name="T101" fmla="*/ 41 h 531"/>
                <a:gd name="T102" fmla="*/ 523 w 746"/>
                <a:gd name="T103" fmla="*/ 33 h 531"/>
                <a:gd name="T104" fmla="*/ 468 w 746"/>
                <a:gd name="T105" fmla="*/ 41 h 531"/>
                <a:gd name="T106" fmla="*/ 419 w 746"/>
                <a:gd name="T107" fmla="*/ 65 h 531"/>
                <a:gd name="T108" fmla="*/ 366 w 746"/>
                <a:gd name="T109" fmla="*/ 118 h 531"/>
                <a:gd name="T110" fmla="*/ 339 w 746"/>
                <a:gd name="T111" fmla="*/ 192 h 531"/>
                <a:gd name="T112" fmla="*/ 336 w 746"/>
                <a:gd name="T113" fmla="*/ 258 h 531"/>
                <a:gd name="T114" fmla="*/ 307 w 746"/>
                <a:gd name="T115" fmla="*/ 184 h 531"/>
                <a:gd name="T116" fmla="*/ 319 w 746"/>
                <a:gd name="T117" fmla="*/ 140 h 531"/>
                <a:gd name="T118" fmla="*/ 366 w 746"/>
                <a:gd name="T119" fmla="*/ 66 h 531"/>
                <a:gd name="T120" fmla="*/ 436 w 746"/>
                <a:gd name="T121" fmla="*/ 18 h 531"/>
                <a:gd name="T122" fmla="*/ 480 w 746"/>
                <a:gd name="T123" fmla="*/ 4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46" h="531">
                  <a:moveTo>
                    <a:pt x="523" y="0"/>
                  </a:moveTo>
                  <a:lnTo>
                    <a:pt x="566" y="4"/>
                  </a:lnTo>
                  <a:lnTo>
                    <a:pt x="571" y="6"/>
                  </a:lnTo>
                  <a:lnTo>
                    <a:pt x="591" y="11"/>
                  </a:lnTo>
                  <a:lnTo>
                    <a:pt x="610" y="18"/>
                  </a:lnTo>
                  <a:lnTo>
                    <a:pt x="646" y="36"/>
                  </a:lnTo>
                  <a:lnTo>
                    <a:pt x="652" y="40"/>
                  </a:lnTo>
                  <a:lnTo>
                    <a:pt x="682" y="66"/>
                  </a:lnTo>
                  <a:lnTo>
                    <a:pt x="707" y="97"/>
                  </a:lnTo>
                  <a:lnTo>
                    <a:pt x="710" y="102"/>
                  </a:lnTo>
                  <a:lnTo>
                    <a:pt x="730" y="138"/>
                  </a:lnTo>
                  <a:lnTo>
                    <a:pt x="741" y="177"/>
                  </a:lnTo>
                  <a:lnTo>
                    <a:pt x="743" y="183"/>
                  </a:lnTo>
                  <a:lnTo>
                    <a:pt x="746" y="225"/>
                  </a:lnTo>
                  <a:lnTo>
                    <a:pt x="743" y="268"/>
                  </a:lnTo>
                  <a:lnTo>
                    <a:pt x="741" y="274"/>
                  </a:lnTo>
                  <a:lnTo>
                    <a:pt x="735" y="293"/>
                  </a:lnTo>
                  <a:lnTo>
                    <a:pt x="728" y="313"/>
                  </a:lnTo>
                  <a:lnTo>
                    <a:pt x="719" y="331"/>
                  </a:lnTo>
                  <a:lnTo>
                    <a:pt x="709" y="349"/>
                  </a:lnTo>
                  <a:lnTo>
                    <a:pt x="705" y="354"/>
                  </a:lnTo>
                  <a:lnTo>
                    <a:pt x="678" y="384"/>
                  </a:lnTo>
                  <a:lnTo>
                    <a:pt x="648" y="409"/>
                  </a:lnTo>
                  <a:lnTo>
                    <a:pt x="643" y="413"/>
                  </a:lnTo>
                  <a:lnTo>
                    <a:pt x="607" y="433"/>
                  </a:lnTo>
                  <a:lnTo>
                    <a:pt x="587" y="438"/>
                  </a:lnTo>
                  <a:lnTo>
                    <a:pt x="566" y="443"/>
                  </a:lnTo>
                  <a:lnTo>
                    <a:pt x="561" y="445"/>
                  </a:lnTo>
                  <a:lnTo>
                    <a:pt x="518" y="449"/>
                  </a:lnTo>
                  <a:lnTo>
                    <a:pt x="223" y="449"/>
                  </a:lnTo>
                  <a:lnTo>
                    <a:pt x="223" y="515"/>
                  </a:lnTo>
                  <a:lnTo>
                    <a:pt x="221" y="520"/>
                  </a:lnTo>
                  <a:lnTo>
                    <a:pt x="218" y="526"/>
                  </a:lnTo>
                  <a:lnTo>
                    <a:pt x="212" y="529"/>
                  </a:lnTo>
                  <a:lnTo>
                    <a:pt x="207" y="531"/>
                  </a:lnTo>
                  <a:lnTo>
                    <a:pt x="202" y="529"/>
                  </a:lnTo>
                  <a:lnTo>
                    <a:pt x="198" y="527"/>
                  </a:lnTo>
                  <a:lnTo>
                    <a:pt x="7" y="381"/>
                  </a:lnTo>
                  <a:lnTo>
                    <a:pt x="5" y="379"/>
                  </a:lnTo>
                  <a:lnTo>
                    <a:pt x="2" y="374"/>
                  </a:lnTo>
                  <a:lnTo>
                    <a:pt x="0" y="368"/>
                  </a:lnTo>
                  <a:lnTo>
                    <a:pt x="2" y="363"/>
                  </a:lnTo>
                  <a:lnTo>
                    <a:pt x="5" y="358"/>
                  </a:lnTo>
                  <a:lnTo>
                    <a:pt x="7" y="356"/>
                  </a:lnTo>
                  <a:lnTo>
                    <a:pt x="198" y="217"/>
                  </a:lnTo>
                  <a:lnTo>
                    <a:pt x="202" y="215"/>
                  </a:lnTo>
                  <a:lnTo>
                    <a:pt x="207" y="213"/>
                  </a:lnTo>
                  <a:lnTo>
                    <a:pt x="212" y="215"/>
                  </a:lnTo>
                  <a:lnTo>
                    <a:pt x="218" y="218"/>
                  </a:lnTo>
                  <a:lnTo>
                    <a:pt x="221" y="224"/>
                  </a:lnTo>
                  <a:lnTo>
                    <a:pt x="223" y="229"/>
                  </a:lnTo>
                  <a:lnTo>
                    <a:pt x="223" y="288"/>
                  </a:lnTo>
                  <a:lnTo>
                    <a:pt x="518" y="288"/>
                  </a:lnTo>
                  <a:lnTo>
                    <a:pt x="534" y="286"/>
                  </a:lnTo>
                  <a:lnTo>
                    <a:pt x="544" y="283"/>
                  </a:lnTo>
                  <a:lnTo>
                    <a:pt x="557" y="275"/>
                  </a:lnTo>
                  <a:lnTo>
                    <a:pt x="566" y="270"/>
                  </a:lnTo>
                  <a:lnTo>
                    <a:pt x="577" y="258"/>
                  </a:lnTo>
                  <a:lnTo>
                    <a:pt x="577" y="258"/>
                  </a:lnTo>
                  <a:lnTo>
                    <a:pt x="582" y="250"/>
                  </a:lnTo>
                  <a:lnTo>
                    <a:pt x="585" y="234"/>
                  </a:lnTo>
                  <a:lnTo>
                    <a:pt x="585" y="234"/>
                  </a:lnTo>
                  <a:lnTo>
                    <a:pt x="587" y="224"/>
                  </a:lnTo>
                  <a:lnTo>
                    <a:pt x="585" y="208"/>
                  </a:lnTo>
                  <a:lnTo>
                    <a:pt x="582" y="199"/>
                  </a:lnTo>
                  <a:lnTo>
                    <a:pt x="577" y="188"/>
                  </a:lnTo>
                  <a:lnTo>
                    <a:pt x="569" y="179"/>
                  </a:lnTo>
                  <a:lnTo>
                    <a:pt x="561" y="172"/>
                  </a:lnTo>
                  <a:lnTo>
                    <a:pt x="550" y="167"/>
                  </a:lnTo>
                  <a:lnTo>
                    <a:pt x="539" y="163"/>
                  </a:lnTo>
                  <a:lnTo>
                    <a:pt x="523" y="161"/>
                  </a:lnTo>
                  <a:lnTo>
                    <a:pt x="511" y="163"/>
                  </a:lnTo>
                  <a:lnTo>
                    <a:pt x="498" y="167"/>
                  </a:lnTo>
                  <a:lnTo>
                    <a:pt x="489" y="172"/>
                  </a:lnTo>
                  <a:lnTo>
                    <a:pt x="480" y="181"/>
                  </a:lnTo>
                  <a:lnTo>
                    <a:pt x="475" y="188"/>
                  </a:lnTo>
                  <a:lnTo>
                    <a:pt x="469" y="200"/>
                  </a:lnTo>
                  <a:lnTo>
                    <a:pt x="466" y="211"/>
                  </a:lnTo>
                  <a:lnTo>
                    <a:pt x="464" y="227"/>
                  </a:lnTo>
                  <a:lnTo>
                    <a:pt x="464" y="258"/>
                  </a:lnTo>
                  <a:lnTo>
                    <a:pt x="432" y="258"/>
                  </a:lnTo>
                  <a:lnTo>
                    <a:pt x="432" y="227"/>
                  </a:lnTo>
                  <a:lnTo>
                    <a:pt x="434" y="211"/>
                  </a:lnTo>
                  <a:lnTo>
                    <a:pt x="434" y="204"/>
                  </a:lnTo>
                  <a:lnTo>
                    <a:pt x="439" y="188"/>
                  </a:lnTo>
                  <a:lnTo>
                    <a:pt x="444" y="175"/>
                  </a:lnTo>
                  <a:lnTo>
                    <a:pt x="448" y="170"/>
                  </a:lnTo>
                  <a:lnTo>
                    <a:pt x="457" y="158"/>
                  </a:lnTo>
                  <a:lnTo>
                    <a:pt x="468" y="147"/>
                  </a:lnTo>
                  <a:lnTo>
                    <a:pt x="473" y="143"/>
                  </a:lnTo>
                  <a:lnTo>
                    <a:pt x="486" y="136"/>
                  </a:lnTo>
                  <a:lnTo>
                    <a:pt x="502" y="131"/>
                  </a:lnTo>
                  <a:lnTo>
                    <a:pt x="507" y="131"/>
                  </a:lnTo>
                  <a:lnTo>
                    <a:pt x="523" y="129"/>
                  </a:lnTo>
                  <a:lnTo>
                    <a:pt x="539" y="131"/>
                  </a:lnTo>
                  <a:lnTo>
                    <a:pt x="546" y="131"/>
                  </a:lnTo>
                  <a:lnTo>
                    <a:pt x="562" y="136"/>
                  </a:lnTo>
                  <a:lnTo>
                    <a:pt x="575" y="143"/>
                  </a:lnTo>
                  <a:lnTo>
                    <a:pt x="580" y="147"/>
                  </a:lnTo>
                  <a:lnTo>
                    <a:pt x="593" y="156"/>
                  </a:lnTo>
                  <a:lnTo>
                    <a:pt x="602" y="168"/>
                  </a:lnTo>
                  <a:lnTo>
                    <a:pt x="605" y="174"/>
                  </a:lnTo>
                  <a:lnTo>
                    <a:pt x="612" y="186"/>
                  </a:lnTo>
                  <a:lnTo>
                    <a:pt x="618" y="200"/>
                  </a:lnTo>
                  <a:lnTo>
                    <a:pt x="618" y="208"/>
                  </a:lnTo>
                  <a:lnTo>
                    <a:pt x="619" y="224"/>
                  </a:lnTo>
                  <a:lnTo>
                    <a:pt x="618" y="240"/>
                  </a:lnTo>
                  <a:lnTo>
                    <a:pt x="616" y="247"/>
                  </a:lnTo>
                  <a:lnTo>
                    <a:pt x="612" y="263"/>
                  </a:lnTo>
                  <a:lnTo>
                    <a:pt x="603" y="275"/>
                  </a:lnTo>
                  <a:lnTo>
                    <a:pt x="600" y="281"/>
                  </a:lnTo>
                  <a:lnTo>
                    <a:pt x="589" y="293"/>
                  </a:lnTo>
                  <a:lnTo>
                    <a:pt x="577" y="302"/>
                  </a:lnTo>
                  <a:lnTo>
                    <a:pt x="571" y="306"/>
                  </a:lnTo>
                  <a:lnTo>
                    <a:pt x="557" y="313"/>
                  </a:lnTo>
                  <a:lnTo>
                    <a:pt x="541" y="318"/>
                  </a:lnTo>
                  <a:lnTo>
                    <a:pt x="534" y="318"/>
                  </a:lnTo>
                  <a:lnTo>
                    <a:pt x="518" y="320"/>
                  </a:lnTo>
                  <a:lnTo>
                    <a:pt x="207" y="320"/>
                  </a:lnTo>
                  <a:lnTo>
                    <a:pt x="202" y="318"/>
                  </a:lnTo>
                  <a:lnTo>
                    <a:pt x="196" y="315"/>
                  </a:lnTo>
                  <a:lnTo>
                    <a:pt x="193" y="309"/>
                  </a:lnTo>
                  <a:lnTo>
                    <a:pt x="191" y="304"/>
                  </a:lnTo>
                  <a:lnTo>
                    <a:pt x="191" y="259"/>
                  </a:lnTo>
                  <a:lnTo>
                    <a:pt x="43" y="368"/>
                  </a:lnTo>
                  <a:lnTo>
                    <a:pt x="191" y="483"/>
                  </a:lnTo>
                  <a:lnTo>
                    <a:pt x="191" y="433"/>
                  </a:lnTo>
                  <a:lnTo>
                    <a:pt x="193" y="427"/>
                  </a:lnTo>
                  <a:lnTo>
                    <a:pt x="196" y="422"/>
                  </a:lnTo>
                  <a:lnTo>
                    <a:pt x="202" y="418"/>
                  </a:lnTo>
                  <a:lnTo>
                    <a:pt x="207" y="417"/>
                  </a:lnTo>
                  <a:lnTo>
                    <a:pt x="518" y="417"/>
                  </a:lnTo>
                  <a:lnTo>
                    <a:pt x="553" y="413"/>
                  </a:lnTo>
                  <a:lnTo>
                    <a:pt x="553" y="413"/>
                  </a:lnTo>
                  <a:lnTo>
                    <a:pt x="575" y="408"/>
                  </a:lnTo>
                  <a:lnTo>
                    <a:pt x="594" y="402"/>
                  </a:lnTo>
                  <a:lnTo>
                    <a:pt x="627" y="384"/>
                  </a:lnTo>
                  <a:lnTo>
                    <a:pt x="655" y="361"/>
                  </a:lnTo>
                  <a:lnTo>
                    <a:pt x="680" y="333"/>
                  </a:lnTo>
                  <a:lnTo>
                    <a:pt x="689" y="318"/>
                  </a:lnTo>
                  <a:lnTo>
                    <a:pt x="698" y="300"/>
                  </a:lnTo>
                  <a:lnTo>
                    <a:pt x="705" y="281"/>
                  </a:lnTo>
                  <a:lnTo>
                    <a:pt x="710" y="261"/>
                  </a:lnTo>
                  <a:lnTo>
                    <a:pt x="710" y="261"/>
                  </a:lnTo>
                  <a:lnTo>
                    <a:pt x="714" y="225"/>
                  </a:lnTo>
                  <a:lnTo>
                    <a:pt x="710" y="190"/>
                  </a:lnTo>
                  <a:lnTo>
                    <a:pt x="710" y="190"/>
                  </a:lnTo>
                  <a:lnTo>
                    <a:pt x="700" y="150"/>
                  </a:lnTo>
                  <a:lnTo>
                    <a:pt x="682" y="118"/>
                  </a:lnTo>
                  <a:lnTo>
                    <a:pt x="659" y="90"/>
                  </a:lnTo>
                  <a:lnTo>
                    <a:pt x="630" y="65"/>
                  </a:lnTo>
                  <a:lnTo>
                    <a:pt x="598" y="49"/>
                  </a:lnTo>
                  <a:lnTo>
                    <a:pt x="578" y="41"/>
                  </a:lnTo>
                  <a:lnTo>
                    <a:pt x="559" y="36"/>
                  </a:lnTo>
                  <a:lnTo>
                    <a:pt x="559" y="36"/>
                  </a:lnTo>
                  <a:lnTo>
                    <a:pt x="523" y="33"/>
                  </a:lnTo>
                  <a:lnTo>
                    <a:pt x="487" y="36"/>
                  </a:lnTo>
                  <a:lnTo>
                    <a:pt x="487" y="36"/>
                  </a:lnTo>
                  <a:lnTo>
                    <a:pt x="468" y="41"/>
                  </a:lnTo>
                  <a:lnTo>
                    <a:pt x="448" y="49"/>
                  </a:lnTo>
                  <a:lnTo>
                    <a:pt x="430" y="58"/>
                  </a:lnTo>
                  <a:lnTo>
                    <a:pt x="419" y="65"/>
                  </a:lnTo>
                  <a:lnTo>
                    <a:pt x="419" y="65"/>
                  </a:lnTo>
                  <a:lnTo>
                    <a:pt x="389" y="90"/>
                  </a:lnTo>
                  <a:lnTo>
                    <a:pt x="366" y="118"/>
                  </a:lnTo>
                  <a:lnTo>
                    <a:pt x="350" y="152"/>
                  </a:lnTo>
                  <a:lnTo>
                    <a:pt x="343" y="172"/>
                  </a:lnTo>
                  <a:lnTo>
                    <a:pt x="339" y="192"/>
                  </a:lnTo>
                  <a:lnTo>
                    <a:pt x="339" y="192"/>
                  </a:lnTo>
                  <a:lnTo>
                    <a:pt x="336" y="227"/>
                  </a:lnTo>
                  <a:lnTo>
                    <a:pt x="336" y="258"/>
                  </a:lnTo>
                  <a:lnTo>
                    <a:pt x="303" y="258"/>
                  </a:lnTo>
                  <a:lnTo>
                    <a:pt x="303" y="227"/>
                  </a:lnTo>
                  <a:lnTo>
                    <a:pt x="307" y="184"/>
                  </a:lnTo>
                  <a:lnTo>
                    <a:pt x="309" y="179"/>
                  </a:lnTo>
                  <a:lnTo>
                    <a:pt x="312" y="159"/>
                  </a:lnTo>
                  <a:lnTo>
                    <a:pt x="319" y="140"/>
                  </a:lnTo>
                  <a:lnTo>
                    <a:pt x="337" y="104"/>
                  </a:lnTo>
                  <a:lnTo>
                    <a:pt x="341" y="99"/>
                  </a:lnTo>
                  <a:lnTo>
                    <a:pt x="366" y="66"/>
                  </a:lnTo>
                  <a:lnTo>
                    <a:pt x="396" y="41"/>
                  </a:lnTo>
                  <a:lnTo>
                    <a:pt x="418" y="27"/>
                  </a:lnTo>
                  <a:lnTo>
                    <a:pt x="436" y="18"/>
                  </a:lnTo>
                  <a:lnTo>
                    <a:pt x="455" y="11"/>
                  </a:lnTo>
                  <a:lnTo>
                    <a:pt x="475" y="6"/>
                  </a:lnTo>
                  <a:lnTo>
                    <a:pt x="480" y="4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Rectangle 9025"/>
            <p:cNvSpPr>
              <a:spLocks noChangeArrowheads="1"/>
            </p:cNvSpPr>
            <p:nvPr/>
          </p:nvSpPr>
          <p:spPr bwMode="auto">
            <a:xfrm>
              <a:off x="6713826" y="4284460"/>
              <a:ext cx="18969" cy="104331"/>
            </a:xfrm>
            <a:prstGeom prst="rect">
              <a:avLst/>
            </a:prstGeom>
            <a:solidFill>
              <a:srgbClr val="CF002B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Rectangle 9026"/>
            <p:cNvSpPr>
              <a:spLocks noChangeArrowheads="1"/>
            </p:cNvSpPr>
            <p:nvPr/>
          </p:nvSpPr>
          <p:spPr bwMode="auto">
            <a:xfrm>
              <a:off x="6637949" y="4284460"/>
              <a:ext cx="18969" cy="104331"/>
            </a:xfrm>
            <a:prstGeom prst="rect">
              <a:avLst/>
            </a:prstGeom>
            <a:solidFill>
              <a:srgbClr val="CF002B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12" name="Grupa 411"/>
          <p:cNvGrpSpPr/>
          <p:nvPr/>
        </p:nvGrpSpPr>
        <p:grpSpPr>
          <a:xfrm>
            <a:off x="913850" y="4521871"/>
            <a:ext cx="278710" cy="397350"/>
            <a:chOff x="-3910013" y="4594225"/>
            <a:chExt cx="469900" cy="669925"/>
          </a:xfrm>
        </p:grpSpPr>
        <p:sp>
          <p:nvSpPr>
            <p:cNvPr id="413" name="Freeform 213"/>
            <p:cNvSpPr>
              <a:spLocks/>
            </p:cNvSpPr>
            <p:nvPr/>
          </p:nvSpPr>
          <p:spPr bwMode="auto">
            <a:xfrm>
              <a:off x="-3819525" y="4594225"/>
              <a:ext cx="263525" cy="309563"/>
            </a:xfrm>
            <a:custGeom>
              <a:avLst/>
              <a:gdLst>
                <a:gd name="T0" fmla="*/ 23 w 136"/>
                <a:gd name="T1" fmla="*/ 79 h 161"/>
                <a:gd name="T2" fmla="*/ 75 w 136"/>
                <a:gd name="T3" fmla="*/ 161 h 161"/>
                <a:gd name="T4" fmla="*/ 127 w 136"/>
                <a:gd name="T5" fmla="*/ 83 h 161"/>
                <a:gd name="T6" fmla="*/ 128 w 136"/>
                <a:gd name="T7" fmla="*/ 75 h 161"/>
                <a:gd name="T8" fmla="*/ 128 w 136"/>
                <a:gd name="T9" fmla="*/ 74 h 161"/>
                <a:gd name="T10" fmla="*/ 130 w 136"/>
                <a:gd name="T11" fmla="*/ 67 h 161"/>
                <a:gd name="T12" fmla="*/ 127 w 136"/>
                <a:gd name="T13" fmla="*/ 29 h 161"/>
                <a:gd name="T14" fmla="*/ 40 w 136"/>
                <a:gd name="T15" fmla="*/ 17 h 161"/>
                <a:gd name="T16" fmla="*/ 20 w 136"/>
                <a:gd name="T17" fmla="*/ 70 h 161"/>
                <a:gd name="T18" fmla="*/ 105 w 136"/>
                <a:gd name="T19" fmla="*/ 5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" h="161">
                  <a:moveTo>
                    <a:pt x="23" y="79"/>
                  </a:moveTo>
                  <a:cubicBezTo>
                    <a:pt x="23" y="121"/>
                    <a:pt x="46" y="161"/>
                    <a:pt x="75" y="161"/>
                  </a:cubicBezTo>
                  <a:cubicBezTo>
                    <a:pt x="103" y="161"/>
                    <a:pt x="125" y="124"/>
                    <a:pt x="127" y="83"/>
                  </a:cubicBezTo>
                  <a:cubicBezTo>
                    <a:pt x="127" y="81"/>
                    <a:pt x="127" y="78"/>
                    <a:pt x="128" y="75"/>
                  </a:cubicBezTo>
                  <a:cubicBezTo>
                    <a:pt x="128" y="74"/>
                    <a:pt x="128" y="74"/>
                    <a:pt x="128" y="74"/>
                  </a:cubicBezTo>
                  <a:cubicBezTo>
                    <a:pt x="128" y="72"/>
                    <a:pt x="129" y="69"/>
                    <a:pt x="130" y="67"/>
                  </a:cubicBezTo>
                  <a:cubicBezTo>
                    <a:pt x="132" y="60"/>
                    <a:pt x="136" y="41"/>
                    <a:pt x="127" y="29"/>
                  </a:cubicBezTo>
                  <a:cubicBezTo>
                    <a:pt x="115" y="14"/>
                    <a:pt x="77" y="0"/>
                    <a:pt x="40" y="17"/>
                  </a:cubicBezTo>
                  <a:cubicBezTo>
                    <a:pt x="0" y="36"/>
                    <a:pt x="20" y="70"/>
                    <a:pt x="20" y="70"/>
                  </a:cubicBezTo>
                  <a:cubicBezTo>
                    <a:pt x="74" y="86"/>
                    <a:pt x="89" y="53"/>
                    <a:pt x="105" y="58"/>
                  </a:cubicBezTo>
                </a:path>
              </a:pathLst>
            </a:custGeom>
            <a:noFill/>
            <a:ln w="15875" cap="sq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4" name="Freeform 214"/>
            <p:cNvSpPr>
              <a:spLocks/>
            </p:cNvSpPr>
            <p:nvPr/>
          </p:nvSpPr>
          <p:spPr bwMode="auto">
            <a:xfrm>
              <a:off x="-3810000" y="4981575"/>
              <a:ext cx="247650" cy="160338"/>
            </a:xfrm>
            <a:custGeom>
              <a:avLst/>
              <a:gdLst>
                <a:gd name="T0" fmla="*/ 0 w 128"/>
                <a:gd name="T1" fmla="*/ 0 h 83"/>
                <a:gd name="T2" fmla="*/ 48 w 128"/>
                <a:gd name="T3" fmla="*/ 67 h 83"/>
                <a:gd name="T4" fmla="*/ 92 w 128"/>
                <a:gd name="T5" fmla="*/ 67 h 83"/>
                <a:gd name="T6" fmla="*/ 128 w 128"/>
                <a:gd name="T7" fmla="*/ 1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" h="83">
                  <a:moveTo>
                    <a:pt x="0" y="0"/>
                  </a:moveTo>
                  <a:cubicBezTo>
                    <a:pt x="48" y="67"/>
                    <a:pt x="48" y="67"/>
                    <a:pt x="48" y="67"/>
                  </a:cubicBezTo>
                  <a:cubicBezTo>
                    <a:pt x="59" y="83"/>
                    <a:pt x="81" y="83"/>
                    <a:pt x="92" y="67"/>
                  </a:cubicBezTo>
                  <a:cubicBezTo>
                    <a:pt x="128" y="17"/>
                    <a:pt x="128" y="17"/>
                    <a:pt x="128" y="17"/>
                  </a:cubicBezTo>
                </a:path>
              </a:pathLst>
            </a:custGeom>
            <a:noFill/>
            <a:ln w="15875" cap="sq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5" name="Freeform 215"/>
            <p:cNvSpPr>
              <a:spLocks/>
            </p:cNvSpPr>
            <p:nvPr/>
          </p:nvSpPr>
          <p:spPr bwMode="auto">
            <a:xfrm>
              <a:off x="-3910013" y="4972050"/>
              <a:ext cx="469900" cy="292100"/>
            </a:xfrm>
            <a:custGeom>
              <a:avLst/>
              <a:gdLst>
                <a:gd name="T0" fmla="*/ 243 w 243"/>
                <a:gd name="T1" fmla="*/ 152 h 152"/>
                <a:gd name="T2" fmla="*/ 0 w 243"/>
                <a:gd name="T3" fmla="*/ 152 h 152"/>
                <a:gd name="T4" fmla="*/ 0 w 243"/>
                <a:gd name="T5" fmla="*/ 64 h 152"/>
                <a:gd name="T6" fmla="*/ 64 w 243"/>
                <a:gd name="T7" fmla="*/ 0 h 152"/>
                <a:gd name="T8" fmla="*/ 179 w 243"/>
                <a:gd name="T9" fmla="*/ 0 h 152"/>
                <a:gd name="T10" fmla="*/ 243 w 243"/>
                <a:gd name="T11" fmla="*/ 64 h 152"/>
                <a:gd name="T12" fmla="*/ 243 w 243"/>
                <a:gd name="T13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3" h="152">
                  <a:moveTo>
                    <a:pt x="243" y="15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215" y="0"/>
                    <a:pt x="243" y="29"/>
                    <a:pt x="243" y="64"/>
                  </a:cubicBezTo>
                  <a:cubicBezTo>
                    <a:pt x="243" y="152"/>
                    <a:pt x="243" y="152"/>
                    <a:pt x="243" y="152"/>
                  </a:cubicBezTo>
                </a:path>
              </a:pathLst>
            </a:custGeom>
            <a:noFill/>
            <a:ln w="15875" cap="sq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6" name="Freeform 216"/>
            <p:cNvSpPr>
              <a:spLocks/>
            </p:cNvSpPr>
            <p:nvPr/>
          </p:nvSpPr>
          <p:spPr bwMode="auto">
            <a:xfrm>
              <a:off x="-3703638" y="4972050"/>
              <a:ext cx="55563" cy="42863"/>
            </a:xfrm>
            <a:custGeom>
              <a:avLst/>
              <a:gdLst>
                <a:gd name="T0" fmla="*/ 29 w 35"/>
                <a:gd name="T1" fmla="*/ 27 h 27"/>
                <a:gd name="T2" fmla="*/ 35 w 35"/>
                <a:gd name="T3" fmla="*/ 0 h 27"/>
                <a:gd name="T4" fmla="*/ 0 w 35"/>
                <a:gd name="T5" fmla="*/ 0 h 27"/>
                <a:gd name="T6" fmla="*/ 5 w 35"/>
                <a:gd name="T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7">
                  <a:moveTo>
                    <a:pt x="29" y="27"/>
                  </a:moveTo>
                  <a:lnTo>
                    <a:pt x="35" y="0"/>
                  </a:lnTo>
                  <a:lnTo>
                    <a:pt x="0" y="0"/>
                  </a:lnTo>
                  <a:lnTo>
                    <a:pt x="5" y="27"/>
                  </a:lnTo>
                </a:path>
              </a:pathLst>
            </a:custGeom>
            <a:noFill/>
            <a:ln w="15875" cap="sq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7" name="Freeform 217"/>
            <p:cNvSpPr>
              <a:spLocks/>
            </p:cNvSpPr>
            <p:nvPr/>
          </p:nvSpPr>
          <p:spPr bwMode="auto">
            <a:xfrm>
              <a:off x="-3713163" y="5016500"/>
              <a:ext cx="77788" cy="95250"/>
            </a:xfrm>
            <a:custGeom>
              <a:avLst/>
              <a:gdLst>
                <a:gd name="T0" fmla="*/ 49 w 49"/>
                <a:gd name="T1" fmla="*/ 60 h 60"/>
                <a:gd name="T2" fmla="*/ 36 w 49"/>
                <a:gd name="T3" fmla="*/ 0 h 60"/>
                <a:gd name="T4" fmla="*/ 11 w 49"/>
                <a:gd name="T5" fmla="*/ 0 h 60"/>
                <a:gd name="T6" fmla="*/ 0 w 49"/>
                <a:gd name="T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60">
                  <a:moveTo>
                    <a:pt x="49" y="60"/>
                  </a:moveTo>
                  <a:lnTo>
                    <a:pt x="36" y="0"/>
                  </a:lnTo>
                  <a:lnTo>
                    <a:pt x="11" y="0"/>
                  </a:lnTo>
                  <a:lnTo>
                    <a:pt x="0" y="60"/>
                  </a:lnTo>
                </a:path>
              </a:pathLst>
            </a:custGeom>
            <a:noFill/>
            <a:ln w="15875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8" name="Line 218"/>
            <p:cNvSpPr>
              <a:spLocks noChangeShapeType="1"/>
            </p:cNvSpPr>
            <p:nvPr/>
          </p:nvSpPr>
          <p:spPr bwMode="auto">
            <a:xfrm>
              <a:off x="-3613150" y="4929188"/>
              <a:ext cx="6350" cy="34925"/>
            </a:xfrm>
            <a:prstGeom prst="line">
              <a:avLst/>
            </a:prstGeom>
            <a:noFill/>
            <a:ln w="15875" cap="sq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9" name="Line 219"/>
            <p:cNvSpPr>
              <a:spLocks noChangeShapeType="1"/>
            </p:cNvSpPr>
            <p:nvPr/>
          </p:nvSpPr>
          <p:spPr bwMode="auto">
            <a:xfrm flipV="1">
              <a:off x="-3741738" y="4894263"/>
              <a:ext cx="9525" cy="69850"/>
            </a:xfrm>
            <a:prstGeom prst="line">
              <a:avLst/>
            </a:prstGeom>
            <a:noFill/>
            <a:ln w="15875" cap="sq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pic>
        <p:nvPicPr>
          <p:cNvPr id="6" name="Obraz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452" y="1362763"/>
            <a:ext cx="2103120" cy="39319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13" y="1957032"/>
            <a:ext cx="1435699" cy="722010"/>
          </a:xfrm>
          <a:prstGeom prst="rect">
            <a:avLst/>
          </a:prstGeom>
        </p:spPr>
      </p:pic>
      <p:sp>
        <p:nvSpPr>
          <p:cNvPr id="9" name="AutoShape 2" descr="Znalezione obrazy dla zapytania parp">
            <a:hlinkClick r:id="rId13"/>
          </p:cNvPr>
          <p:cNvSpPr>
            <a:spLocks noChangeAspect="1" noChangeArrowheads="1"/>
          </p:cNvSpPr>
          <p:nvPr/>
        </p:nvSpPr>
        <p:spPr bwMode="auto">
          <a:xfrm>
            <a:off x="-645085" y="-2017514"/>
            <a:ext cx="3343275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7564382" y="71437"/>
            <a:ext cx="1517095" cy="11304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3" name="Obraz 52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612" y="123679"/>
            <a:ext cx="1936865" cy="58189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761419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>
          <a:xfrm>
            <a:off x="457201" y="274638"/>
            <a:ext cx="7162219" cy="778098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defPPr>
              <a:defRPr lang="en-US"/>
            </a:defPPr>
            <a:lvl1pPr lvl="0">
              <a:spcBef>
                <a:spcPct val="0"/>
              </a:spcBef>
              <a:buNone/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BGK – oferta produktowa</a:t>
            </a:r>
            <a:endParaRPr lang="pl-PL" altLang="pl-PL" dirty="0"/>
          </a:p>
        </p:txBody>
      </p:sp>
      <p:pic>
        <p:nvPicPr>
          <p:cNvPr id="95" name="Obraz 94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137709" y="2913669"/>
            <a:ext cx="5922472" cy="3952606"/>
          </a:xfrm>
          <a:prstGeom prst="rect">
            <a:avLst/>
          </a:prstGeom>
        </p:spPr>
      </p:pic>
      <p:sp>
        <p:nvSpPr>
          <p:cNvPr id="96" name="Prostokąt 95"/>
          <p:cNvSpPr/>
          <p:nvPr/>
        </p:nvSpPr>
        <p:spPr>
          <a:xfrm>
            <a:off x="495043" y="2182969"/>
            <a:ext cx="1890449" cy="17373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720000" rIns="72000" bIns="72000" rtlCol="0" anchor="ctr"/>
          <a:lstStyle/>
          <a:p>
            <a:pPr algn="ctr"/>
            <a:r>
              <a:rPr lang="pl-PL" sz="1600" dirty="0" smtClean="0"/>
              <a:t>Produkty</a:t>
            </a:r>
            <a:br>
              <a:rPr lang="pl-PL" sz="1600" dirty="0" smtClean="0"/>
            </a:br>
            <a:r>
              <a:rPr lang="pl-PL" sz="1600" dirty="0" smtClean="0"/>
              <a:t>Kredytowe</a:t>
            </a:r>
            <a:endParaRPr lang="pl-PL" sz="1600" dirty="0"/>
          </a:p>
        </p:txBody>
      </p:sp>
      <p:sp>
        <p:nvSpPr>
          <p:cNvPr id="97" name="Prostokąt 96"/>
          <p:cNvSpPr/>
          <p:nvPr/>
        </p:nvSpPr>
        <p:spPr>
          <a:xfrm flipH="1">
            <a:off x="495043" y="4116515"/>
            <a:ext cx="1878233" cy="17161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720000" rIns="72000" bIns="72000" rtlCol="0" anchor="ctr"/>
          <a:lstStyle/>
          <a:p>
            <a:pPr algn="ctr"/>
            <a:r>
              <a:rPr lang="pl-PL" sz="1600"/>
              <a:t>Ekspansja Zagraniczna</a:t>
            </a:r>
            <a:endParaRPr lang="pl-PL" sz="1600" dirty="0"/>
          </a:p>
        </p:txBody>
      </p:sp>
      <p:sp>
        <p:nvSpPr>
          <p:cNvPr id="98" name="Prostokąt 97"/>
          <p:cNvSpPr/>
          <p:nvPr/>
        </p:nvSpPr>
        <p:spPr>
          <a:xfrm rot="10800000" flipV="1">
            <a:off x="4444442" y="2190563"/>
            <a:ext cx="1857458" cy="17373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720000" rIns="72000" bIns="72000" rtlCol="0" anchor="ctr"/>
          <a:lstStyle/>
          <a:p>
            <a:pPr algn="ctr"/>
            <a:r>
              <a:rPr lang="pl-PL" sz="1600" dirty="0"/>
              <a:t>Cash Management</a:t>
            </a:r>
          </a:p>
        </p:txBody>
      </p:sp>
      <p:sp>
        <p:nvSpPr>
          <p:cNvPr id="99" name="Prostokąt 98"/>
          <p:cNvSpPr/>
          <p:nvPr/>
        </p:nvSpPr>
        <p:spPr>
          <a:xfrm>
            <a:off x="2503714" y="4086883"/>
            <a:ext cx="1847222" cy="17373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720000" rIns="72000" bIns="72000" rtlCol="0" anchor="ctr"/>
          <a:lstStyle/>
          <a:p>
            <a:pPr algn="ctr"/>
            <a:r>
              <a:rPr lang="pl-PL" sz="1600"/>
              <a:t>Produkty Skarbowe</a:t>
            </a:r>
            <a:endParaRPr lang="pl-PL" sz="1600" dirty="0"/>
          </a:p>
        </p:txBody>
      </p:sp>
      <p:sp>
        <p:nvSpPr>
          <p:cNvPr id="100" name="Prostokąt 99"/>
          <p:cNvSpPr/>
          <p:nvPr/>
        </p:nvSpPr>
        <p:spPr>
          <a:xfrm>
            <a:off x="2486636" y="2190563"/>
            <a:ext cx="1857458" cy="17373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720000" rIns="72000" bIns="72000" rtlCol="0" anchor="ctr"/>
          <a:lstStyle/>
          <a:p>
            <a:pPr algn="ctr"/>
            <a:r>
              <a:rPr lang="pl-PL" sz="1600" dirty="0"/>
              <a:t>Poręczenia i Gwarancje</a:t>
            </a:r>
          </a:p>
        </p:txBody>
      </p:sp>
      <p:sp>
        <p:nvSpPr>
          <p:cNvPr id="101" name="Prostokąt 100"/>
          <p:cNvSpPr/>
          <p:nvPr/>
        </p:nvSpPr>
        <p:spPr>
          <a:xfrm>
            <a:off x="4446335" y="4095306"/>
            <a:ext cx="1857458" cy="17373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720000" rIns="72000" bIns="72000" rtlCol="0" anchor="ctr"/>
          <a:lstStyle/>
          <a:p>
            <a:pPr algn="ctr"/>
            <a:r>
              <a:rPr lang="pl-PL" sz="1600" dirty="0"/>
              <a:t>Lokaty</a:t>
            </a:r>
          </a:p>
        </p:txBody>
      </p:sp>
      <p:grpSp>
        <p:nvGrpSpPr>
          <p:cNvPr id="102" name="Grupa 101"/>
          <p:cNvGrpSpPr/>
          <p:nvPr/>
        </p:nvGrpSpPr>
        <p:grpSpPr>
          <a:xfrm>
            <a:off x="3189918" y="2407743"/>
            <a:ext cx="536527" cy="539204"/>
            <a:chOff x="15209838" y="5768976"/>
            <a:chExt cx="636587" cy="639763"/>
          </a:xfrm>
          <a:solidFill>
            <a:schemeClr val="bg1"/>
          </a:solidFill>
        </p:grpSpPr>
        <p:sp>
          <p:nvSpPr>
            <p:cNvPr id="103" name="Freeform 1187"/>
            <p:cNvSpPr>
              <a:spLocks noEditPoints="1"/>
            </p:cNvSpPr>
            <p:nvPr/>
          </p:nvSpPr>
          <p:spPr bwMode="auto">
            <a:xfrm>
              <a:off x="15328900" y="5888039"/>
              <a:ext cx="395288" cy="398463"/>
            </a:xfrm>
            <a:custGeom>
              <a:avLst/>
              <a:gdLst>
                <a:gd name="T0" fmla="*/ 124 w 249"/>
                <a:gd name="T1" fmla="*/ 13 h 251"/>
                <a:gd name="T2" fmla="*/ 94 w 249"/>
                <a:gd name="T3" fmla="*/ 17 h 251"/>
                <a:gd name="T4" fmla="*/ 68 w 249"/>
                <a:gd name="T5" fmla="*/ 29 h 251"/>
                <a:gd name="T6" fmla="*/ 46 w 249"/>
                <a:gd name="T7" fmla="*/ 46 h 251"/>
                <a:gd name="T8" fmla="*/ 28 w 249"/>
                <a:gd name="T9" fmla="*/ 69 h 251"/>
                <a:gd name="T10" fmla="*/ 17 w 249"/>
                <a:gd name="T11" fmla="*/ 95 h 251"/>
                <a:gd name="T12" fmla="*/ 12 w 249"/>
                <a:gd name="T13" fmla="*/ 125 h 251"/>
                <a:gd name="T14" fmla="*/ 16 w 249"/>
                <a:gd name="T15" fmla="*/ 155 h 251"/>
                <a:gd name="T16" fmla="*/ 28 w 249"/>
                <a:gd name="T17" fmla="*/ 183 h 251"/>
                <a:gd name="T18" fmla="*/ 45 w 249"/>
                <a:gd name="T19" fmla="*/ 205 h 251"/>
                <a:gd name="T20" fmla="*/ 68 w 249"/>
                <a:gd name="T21" fmla="*/ 224 h 251"/>
                <a:gd name="T22" fmla="*/ 94 w 249"/>
                <a:gd name="T23" fmla="*/ 235 h 251"/>
                <a:gd name="T24" fmla="*/ 124 w 249"/>
                <a:gd name="T25" fmla="*/ 239 h 251"/>
                <a:gd name="T26" fmla="*/ 124 w 249"/>
                <a:gd name="T27" fmla="*/ 239 h 251"/>
                <a:gd name="T28" fmla="*/ 154 w 249"/>
                <a:gd name="T29" fmla="*/ 235 h 251"/>
                <a:gd name="T30" fmla="*/ 181 w 249"/>
                <a:gd name="T31" fmla="*/ 224 h 251"/>
                <a:gd name="T32" fmla="*/ 203 w 249"/>
                <a:gd name="T33" fmla="*/ 207 h 251"/>
                <a:gd name="T34" fmla="*/ 221 w 249"/>
                <a:gd name="T35" fmla="*/ 183 h 251"/>
                <a:gd name="T36" fmla="*/ 232 w 249"/>
                <a:gd name="T37" fmla="*/ 155 h 251"/>
                <a:gd name="T38" fmla="*/ 236 w 249"/>
                <a:gd name="T39" fmla="*/ 127 h 251"/>
                <a:gd name="T40" fmla="*/ 232 w 249"/>
                <a:gd name="T41" fmla="*/ 97 h 251"/>
                <a:gd name="T42" fmla="*/ 221 w 249"/>
                <a:gd name="T43" fmla="*/ 69 h 251"/>
                <a:gd name="T44" fmla="*/ 203 w 249"/>
                <a:gd name="T45" fmla="*/ 46 h 251"/>
                <a:gd name="T46" fmla="*/ 181 w 249"/>
                <a:gd name="T47" fmla="*/ 29 h 251"/>
                <a:gd name="T48" fmla="*/ 154 w 249"/>
                <a:gd name="T49" fmla="*/ 17 h 251"/>
                <a:gd name="T50" fmla="*/ 124 w 249"/>
                <a:gd name="T51" fmla="*/ 13 h 251"/>
                <a:gd name="T52" fmla="*/ 124 w 249"/>
                <a:gd name="T53" fmla="*/ 13 h 251"/>
                <a:gd name="T54" fmla="*/ 124 w 249"/>
                <a:gd name="T55" fmla="*/ 0 h 251"/>
                <a:gd name="T56" fmla="*/ 124 w 249"/>
                <a:gd name="T57" fmla="*/ 0 h 251"/>
                <a:gd name="T58" fmla="*/ 153 w 249"/>
                <a:gd name="T59" fmla="*/ 4 h 251"/>
                <a:gd name="T60" fmla="*/ 179 w 249"/>
                <a:gd name="T61" fmla="*/ 13 h 251"/>
                <a:gd name="T62" fmla="*/ 202 w 249"/>
                <a:gd name="T63" fmla="*/ 29 h 251"/>
                <a:gd name="T64" fmla="*/ 221 w 249"/>
                <a:gd name="T65" fmla="*/ 48 h 251"/>
                <a:gd name="T66" fmla="*/ 236 w 249"/>
                <a:gd name="T67" fmla="*/ 70 h 251"/>
                <a:gd name="T68" fmla="*/ 245 w 249"/>
                <a:gd name="T69" fmla="*/ 98 h 251"/>
                <a:gd name="T70" fmla="*/ 249 w 249"/>
                <a:gd name="T71" fmla="*/ 127 h 251"/>
                <a:gd name="T72" fmla="*/ 245 w 249"/>
                <a:gd name="T73" fmla="*/ 154 h 251"/>
                <a:gd name="T74" fmla="*/ 236 w 249"/>
                <a:gd name="T75" fmla="*/ 182 h 251"/>
                <a:gd name="T76" fmla="*/ 221 w 249"/>
                <a:gd name="T77" fmla="*/ 204 h 251"/>
                <a:gd name="T78" fmla="*/ 202 w 249"/>
                <a:gd name="T79" fmla="*/ 224 h 251"/>
                <a:gd name="T80" fmla="*/ 179 w 249"/>
                <a:gd name="T81" fmla="*/ 239 h 251"/>
                <a:gd name="T82" fmla="*/ 153 w 249"/>
                <a:gd name="T83" fmla="*/ 248 h 251"/>
                <a:gd name="T84" fmla="*/ 124 w 249"/>
                <a:gd name="T85" fmla="*/ 251 h 251"/>
                <a:gd name="T86" fmla="*/ 124 w 249"/>
                <a:gd name="T87" fmla="*/ 251 h 251"/>
                <a:gd name="T88" fmla="*/ 96 w 249"/>
                <a:gd name="T89" fmla="*/ 248 h 251"/>
                <a:gd name="T90" fmla="*/ 69 w 249"/>
                <a:gd name="T91" fmla="*/ 238 h 251"/>
                <a:gd name="T92" fmla="*/ 46 w 249"/>
                <a:gd name="T93" fmla="*/ 224 h 251"/>
                <a:gd name="T94" fmla="*/ 28 w 249"/>
                <a:gd name="T95" fmla="*/ 204 h 251"/>
                <a:gd name="T96" fmla="*/ 13 w 249"/>
                <a:gd name="T97" fmla="*/ 180 h 251"/>
                <a:gd name="T98" fmla="*/ 3 w 249"/>
                <a:gd name="T99" fmla="*/ 154 h 251"/>
                <a:gd name="T100" fmla="*/ 0 w 249"/>
                <a:gd name="T101" fmla="*/ 125 h 251"/>
                <a:gd name="T102" fmla="*/ 4 w 249"/>
                <a:gd name="T103" fmla="*/ 97 h 251"/>
                <a:gd name="T104" fmla="*/ 13 w 249"/>
                <a:gd name="T105" fmla="*/ 70 h 251"/>
                <a:gd name="T106" fmla="*/ 28 w 249"/>
                <a:gd name="T107" fmla="*/ 47 h 251"/>
                <a:gd name="T108" fmla="*/ 47 w 249"/>
                <a:gd name="T109" fmla="*/ 27 h 251"/>
                <a:gd name="T110" fmla="*/ 69 w 249"/>
                <a:gd name="T111" fmla="*/ 13 h 251"/>
                <a:gd name="T112" fmla="*/ 96 w 249"/>
                <a:gd name="T113" fmla="*/ 4 h 251"/>
                <a:gd name="T114" fmla="*/ 124 w 249"/>
                <a:gd name="T115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49" h="251">
                  <a:moveTo>
                    <a:pt x="124" y="13"/>
                  </a:moveTo>
                  <a:lnTo>
                    <a:pt x="94" y="17"/>
                  </a:lnTo>
                  <a:lnTo>
                    <a:pt x="68" y="29"/>
                  </a:lnTo>
                  <a:lnTo>
                    <a:pt x="46" y="46"/>
                  </a:lnTo>
                  <a:lnTo>
                    <a:pt x="28" y="69"/>
                  </a:lnTo>
                  <a:lnTo>
                    <a:pt x="17" y="95"/>
                  </a:lnTo>
                  <a:lnTo>
                    <a:pt x="12" y="125"/>
                  </a:lnTo>
                  <a:lnTo>
                    <a:pt x="16" y="155"/>
                  </a:lnTo>
                  <a:lnTo>
                    <a:pt x="28" y="183"/>
                  </a:lnTo>
                  <a:lnTo>
                    <a:pt x="45" y="205"/>
                  </a:lnTo>
                  <a:lnTo>
                    <a:pt x="68" y="224"/>
                  </a:lnTo>
                  <a:lnTo>
                    <a:pt x="94" y="235"/>
                  </a:lnTo>
                  <a:lnTo>
                    <a:pt x="124" y="239"/>
                  </a:lnTo>
                  <a:lnTo>
                    <a:pt x="124" y="239"/>
                  </a:lnTo>
                  <a:lnTo>
                    <a:pt x="154" y="235"/>
                  </a:lnTo>
                  <a:lnTo>
                    <a:pt x="181" y="224"/>
                  </a:lnTo>
                  <a:lnTo>
                    <a:pt x="203" y="207"/>
                  </a:lnTo>
                  <a:lnTo>
                    <a:pt x="221" y="183"/>
                  </a:lnTo>
                  <a:lnTo>
                    <a:pt x="232" y="155"/>
                  </a:lnTo>
                  <a:lnTo>
                    <a:pt x="236" y="127"/>
                  </a:lnTo>
                  <a:lnTo>
                    <a:pt x="232" y="97"/>
                  </a:lnTo>
                  <a:lnTo>
                    <a:pt x="221" y="69"/>
                  </a:lnTo>
                  <a:lnTo>
                    <a:pt x="203" y="46"/>
                  </a:lnTo>
                  <a:lnTo>
                    <a:pt x="181" y="29"/>
                  </a:lnTo>
                  <a:lnTo>
                    <a:pt x="154" y="17"/>
                  </a:lnTo>
                  <a:lnTo>
                    <a:pt x="124" y="13"/>
                  </a:lnTo>
                  <a:lnTo>
                    <a:pt x="124" y="13"/>
                  </a:lnTo>
                  <a:close/>
                  <a:moveTo>
                    <a:pt x="124" y="0"/>
                  </a:moveTo>
                  <a:lnTo>
                    <a:pt x="124" y="0"/>
                  </a:lnTo>
                  <a:lnTo>
                    <a:pt x="153" y="4"/>
                  </a:lnTo>
                  <a:lnTo>
                    <a:pt x="179" y="13"/>
                  </a:lnTo>
                  <a:lnTo>
                    <a:pt x="202" y="29"/>
                  </a:lnTo>
                  <a:lnTo>
                    <a:pt x="221" y="48"/>
                  </a:lnTo>
                  <a:lnTo>
                    <a:pt x="236" y="70"/>
                  </a:lnTo>
                  <a:lnTo>
                    <a:pt x="245" y="98"/>
                  </a:lnTo>
                  <a:lnTo>
                    <a:pt x="249" y="127"/>
                  </a:lnTo>
                  <a:lnTo>
                    <a:pt x="245" y="154"/>
                  </a:lnTo>
                  <a:lnTo>
                    <a:pt x="236" y="182"/>
                  </a:lnTo>
                  <a:lnTo>
                    <a:pt x="221" y="204"/>
                  </a:lnTo>
                  <a:lnTo>
                    <a:pt x="202" y="224"/>
                  </a:lnTo>
                  <a:lnTo>
                    <a:pt x="179" y="239"/>
                  </a:lnTo>
                  <a:lnTo>
                    <a:pt x="153" y="248"/>
                  </a:lnTo>
                  <a:lnTo>
                    <a:pt x="124" y="251"/>
                  </a:lnTo>
                  <a:lnTo>
                    <a:pt x="124" y="251"/>
                  </a:lnTo>
                  <a:lnTo>
                    <a:pt x="96" y="248"/>
                  </a:lnTo>
                  <a:lnTo>
                    <a:pt x="69" y="238"/>
                  </a:lnTo>
                  <a:lnTo>
                    <a:pt x="46" y="224"/>
                  </a:lnTo>
                  <a:lnTo>
                    <a:pt x="28" y="204"/>
                  </a:lnTo>
                  <a:lnTo>
                    <a:pt x="13" y="180"/>
                  </a:lnTo>
                  <a:lnTo>
                    <a:pt x="3" y="154"/>
                  </a:lnTo>
                  <a:lnTo>
                    <a:pt x="0" y="125"/>
                  </a:lnTo>
                  <a:lnTo>
                    <a:pt x="4" y="97"/>
                  </a:lnTo>
                  <a:lnTo>
                    <a:pt x="13" y="70"/>
                  </a:lnTo>
                  <a:lnTo>
                    <a:pt x="28" y="47"/>
                  </a:lnTo>
                  <a:lnTo>
                    <a:pt x="47" y="27"/>
                  </a:lnTo>
                  <a:lnTo>
                    <a:pt x="69" y="13"/>
                  </a:lnTo>
                  <a:lnTo>
                    <a:pt x="96" y="4"/>
                  </a:lnTo>
                  <a:lnTo>
                    <a:pt x="1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188"/>
            <p:cNvSpPr>
              <a:spLocks/>
            </p:cNvSpPr>
            <p:nvPr/>
          </p:nvSpPr>
          <p:spPr bwMode="auto">
            <a:xfrm>
              <a:off x="15468600" y="5942014"/>
              <a:ext cx="244475" cy="288925"/>
            </a:xfrm>
            <a:custGeom>
              <a:avLst/>
              <a:gdLst>
                <a:gd name="T0" fmla="*/ 115 w 154"/>
                <a:gd name="T1" fmla="*/ 12 h 182"/>
                <a:gd name="T2" fmla="*/ 102 w 154"/>
                <a:gd name="T3" fmla="*/ 18 h 182"/>
                <a:gd name="T4" fmla="*/ 94 w 154"/>
                <a:gd name="T5" fmla="*/ 22 h 182"/>
                <a:gd name="T6" fmla="*/ 90 w 154"/>
                <a:gd name="T7" fmla="*/ 25 h 182"/>
                <a:gd name="T8" fmla="*/ 89 w 154"/>
                <a:gd name="T9" fmla="*/ 25 h 182"/>
                <a:gd name="T10" fmla="*/ 43 w 154"/>
                <a:gd name="T11" fmla="*/ 29 h 182"/>
                <a:gd name="T12" fmla="*/ 40 w 154"/>
                <a:gd name="T13" fmla="*/ 49 h 182"/>
                <a:gd name="T14" fmla="*/ 36 w 154"/>
                <a:gd name="T15" fmla="*/ 59 h 182"/>
                <a:gd name="T16" fmla="*/ 42 w 154"/>
                <a:gd name="T17" fmla="*/ 86 h 182"/>
                <a:gd name="T18" fmla="*/ 19 w 154"/>
                <a:gd name="T19" fmla="*/ 82 h 182"/>
                <a:gd name="T20" fmla="*/ 17 w 154"/>
                <a:gd name="T21" fmla="*/ 106 h 182"/>
                <a:gd name="T22" fmla="*/ 39 w 154"/>
                <a:gd name="T23" fmla="*/ 140 h 182"/>
                <a:gd name="T24" fmla="*/ 60 w 154"/>
                <a:gd name="T25" fmla="*/ 110 h 182"/>
                <a:gd name="T26" fmla="*/ 49 w 154"/>
                <a:gd name="T27" fmla="*/ 82 h 182"/>
                <a:gd name="T28" fmla="*/ 83 w 154"/>
                <a:gd name="T29" fmla="*/ 70 h 182"/>
                <a:gd name="T30" fmla="*/ 111 w 154"/>
                <a:gd name="T31" fmla="*/ 81 h 182"/>
                <a:gd name="T32" fmla="*/ 131 w 154"/>
                <a:gd name="T33" fmla="*/ 74 h 182"/>
                <a:gd name="T34" fmla="*/ 144 w 154"/>
                <a:gd name="T35" fmla="*/ 55 h 182"/>
                <a:gd name="T36" fmla="*/ 141 w 154"/>
                <a:gd name="T37" fmla="*/ 81 h 182"/>
                <a:gd name="T38" fmla="*/ 107 w 154"/>
                <a:gd name="T39" fmla="*/ 99 h 182"/>
                <a:gd name="T40" fmla="*/ 82 w 154"/>
                <a:gd name="T41" fmla="*/ 93 h 182"/>
                <a:gd name="T42" fmla="*/ 64 w 154"/>
                <a:gd name="T43" fmla="*/ 98 h 182"/>
                <a:gd name="T44" fmla="*/ 44 w 154"/>
                <a:gd name="T45" fmla="*/ 182 h 182"/>
                <a:gd name="T46" fmla="*/ 27 w 154"/>
                <a:gd name="T47" fmla="*/ 144 h 182"/>
                <a:gd name="T48" fmla="*/ 10 w 154"/>
                <a:gd name="T49" fmla="*/ 118 h 182"/>
                <a:gd name="T50" fmla="*/ 10 w 154"/>
                <a:gd name="T51" fmla="*/ 72 h 182"/>
                <a:gd name="T52" fmla="*/ 12 w 154"/>
                <a:gd name="T53" fmla="*/ 67 h 182"/>
                <a:gd name="T54" fmla="*/ 23 w 154"/>
                <a:gd name="T55" fmla="*/ 44 h 182"/>
                <a:gd name="T56" fmla="*/ 40 w 154"/>
                <a:gd name="T57" fmla="*/ 14 h 182"/>
                <a:gd name="T58" fmla="*/ 85 w 154"/>
                <a:gd name="T59" fmla="*/ 13 h 182"/>
                <a:gd name="T60" fmla="*/ 91 w 154"/>
                <a:gd name="T61" fmla="*/ 9 h 182"/>
                <a:gd name="T62" fmla="*/ 108 w 154"/>
                <a:gd name="T63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4" h="182">
                  <a:moveTo>
                    <a:pt x="108" y="0"/>
                  </a:moveTo>
                  <a:lnTo>
                    <a:pt x="115" y="12"/>
                  </a:lnTo>
                  <a:lnTo>
                    <a:pt x="108" y="14"/>
                  </a:lnTo>
                  <a:lnTo>
                    <a:pt x="102" y="18"/>
                  </a:lnTo>
                  <a:lnTo>
                    <a:pt x="98" y="21"/>
                  </a:lnTo>
                  <a:lnTo>
                    <a:pt x="94" y="22"/>
                  </a:lnTo>
                  <a:lnTo>
                    <a:pt x="91" y="23"/>
                  </a:lnTo>
                  <a:lnTo>
                    <a:pt x="90" y="25"/>
                  </a:lnTo>
                  <a:lnTo>
                    <a:pt x="90" y="25"/>
                  </a:lnTo>
                  <a:lnTo>
                    <a:pt x="89" y="25"/>
                  </a:lnTo>
                  <a:lnTo>
                    <a:pt x="59" y="34"/>
                  </a:lnTo>
                  <a:lnTo>
                    <a:pt x="43" y="29"/>
                  </a:lnTo>
                  <a:lnTo>
                    <a:pt x="32" y="38"/>
                  </a:lnTo>
                  <a:lnTo>
                    <a:pt x="40" y="49"/>
                  </a:lnTo>
                  <a:lnTo>
                    <a:pt x="27" y="57"/>
                  </a:lnTo>
                  <a:lnTo>
                    <a:pt x="36" y="59"/>
                  </a:lnTo>
                  <a:lnTo>
                    <a:pt x="47" y="72"/>
                  </a:lnTo>
                  <a:lnTo>
                    <a:pt x="42" y="86"/>
                  </a:lnTo>
                  <a:lnTo>
                    <a:pt x="27" y="81"/>
                  </a:lnTo>
                  <a:lnTo>
                    <a:pt x="19" y="82"/>
                  </a:lnTo>
                  <a:lnTo>
                    <a:pt x="14" y="99"/>
                  </a:lnTo>
                  <a:lnTo>
                    <a:pt x="17" y="106"/>
                  </a:lnTo>
                  <a:lnTo>
                    <a:pt x="32" y="106"/>
                  </a:lnTo>
                  <a:lnTo>
                    <a:pt x="39" y="140"/>
                  </a:lnTo>
                  <a:lnTo>
                    <a:pt x="43" y="150"/>
                  </a:lnTo>
                  <a:lnTo>
                    <a:pt x="60" y="110"/>
                  </a:lnTo>
                  <a:lnTo>
                    <a:pt x="52" y="106"/>
                  </a:lnTo>
                  <a:lnTo>
                    <a:pt x="49" y="82"/>
                  </a:lnTo>
                  <a:lnTo>
                    <a:pt x="72" y="86"/>
                  </a:lnTo>
                  <a:lnTo>
                    <a:pt x="83" y="70"/>
                  </a:lnTo>
                  <a:lnTo>
                    <a:pt x="95" y="91"/>
                  </a:lnTo>
                  <a:lnTo>
                    <a:pt x="111" y="81"/>
                  </a:lnTo>
                  <a:lnTo>
                    <a:pt x="119" y="98"/>
                  </a:lnTo>
                  <a:lnTo>
                    <a:pt x="131" y="74"/>
                  </a:lnTo>
                  <a:lnTo>
                    <a:pt x="144" y="55"/>
                  </a:lnTo>
                  <a:lnTo>
                    <a:pt x="144" y="55"/>
                  </a:lnTo>
                  <a:lnTo>
                    <a:pt x="154" y="61"/>
                  </a:lnTo>
                  <a:lnTo>
                    <a:pt x="141" y="81"/>
                  </a:lnTo>
                  <a:lnTo>
                    <a:pt x="119" y="125"/>
                  </a:lnTo>
                  <a:lnTo>
                    <a:pt x="107" y="99"/>
                  </a:lnTo>
                  <a:lnTo>
                    <a:pt x="91" y="110"/>
                  </a:lnTo>
                  <a:lnTo>
                    <a:pt x="82" y="93"/>
                  </a:lnTo>
                  <a:lnTo>
                    <a:pt x="76" y="101"/>
                  </a:lnTo>
                  <a:lnTo>
                    <a:pt x="64" y="98"/>
                  </a:lnTo>
                  <a:lnTo>
                    <a:pt x="77" y="103"/>
                  </a:lnTo>
                  <a:lnTo>
                    <a:pt x="44" y="182"/>
                  </a:lnTo>
                  <a:lnTo>
                    <a:pt x="38" y="169"/>
                  </a:lnTo>
                  <a:lnTo>
                    <a:pt x="27" y="144"/>
                  </a:lnTo>
                  <a:lnTo>
                    <a:pt x="22" y="118"/>
                  </a:lnTo>
                  <a:lnTo>
                    <a:pt x="10" y="118"/>
                  </a:lnTo>
                  <a:lnTo>
                    <a:pt x="0" y="101"/>
                  </a:lnTo>
                  <a:lnTo>
                    <a:pt x="10" y="72"/>
                  </a:lnTo>
                  <a:lnTo>
                    <a:pt x="25" y="69"/>
                  </a:lnTo>
                  <a:lnTo>
                    <a:pt x="12" y="67"/>
                  </a:lnTo>
                  <a:lnTo>
                    <a:pt x="9" y="53"/>
                  </a:lnTo>
                  <a:lnTo>
                    <a:pt x="23" y="44"/>
                  </a:lnTo>
                  <a:lnTo>
                    <a:pt x="17" y="35"/>
                  </a:lnTo>
                  <a:lnTo>
                    <a:pt x="40" y="14"/>
                  </a:lnTo>
                  <a:lnTo>
                    <a:pt x="59" y="21"/>
                  </a:lnTo>
                  <a:lnTo>
                    <a:pt x="85" y="13"/>
                  </a:lnTo>
                  <a:lnTo>
                    <a:pt x="86" y="13"/>
                  </a:lnTo>
                  <a:lnTo>
                    <a:pt x="91" y="9"/>
                  </a:lnTo>
                  <a:lnTo>
                    <a:pt x="99" y="5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189"/>
            <p:cNvSpPr>
              <a:spLocks/>
            </p:cNvSpPr>
            <p:nvPr/>
          </p:nvSpPr>
          <p:spPr bwMode="auto">
            <a:xfrm>
              <a:off x="15340013" y="5937251"/>
              <a:ext cx="101600" cy="179388"/>
            </a:xfrm>
            <a:custGeom>
              <a:avLst/>
              <a:gdLst>
                <a:gd name="T0" fmla="*/ 39 w 64"/>
                <a:gd name="T1" fmla="*/ 0 h 113"/>
                <a:gd name="T2" fmla="*/ 39 w 64"/>
                <a:gd name="T3" fmla="*/ 0 h 113"/>
                <a:gd name="T4" fmla="*/ 51 w 64"/>
                <a:gd name="T5" fmla="*/ 4 h 113"/>
                <a:gd name="T6" fmla="*/ 45 w 64"/>
                <a:gd name="T7" fmla="*/ 18 h 113"/>
                <a:gd name="T8" fmla="*/ 45 w 64"/>
                <a:gd name="T9" fmla="*/ 18 h 113"/>
                <a:gd name="T10" fmla="*/ 36 w 64"/>
                <a:gd name="T11" fmla="*/ 41 h 113"/>
                <a:gd name="T12" fmla="*/ 36 w 64"/>
                <a:gd name="T13" fmla="*/ 42 h 113"/>
                <a:gd name="T14" fmla="*/ 38 w 64"/>
                <a:gd name="T15" fmla="*/ 42 h 113"/>
                <a:gd name="T16" fmla="*/ 38 w 64"/>
                <a:gd name="T17" fmla="*/ 41 h 113"/>
                <a:gd name="T18" fmla="*/ 39 w 64"/>
                <a:gd name="T19" fmla="*/ 38 h 113"/>
                <a:gd name="T20" fmla="*/ 40 w 64"/>
                <a:gd name="T21" fmla="*/ 37 h 113"/>
                <a:gd name="T22" fmla="*/ 40 w 64"/>
                <a:gd name="T23" fmla="*/ 37 h 113"/>
                <a:gd name="T24" fmla="*/ 51 w 64"/>
                <a:gd name="T25" fmla="*/ 37 h 113"/>
                <a:gd name="T26" fmla="*/ 64 w 64"/>
                <a:gd name="T27" fmla="*/ 54 h 113"/>
                <a:gd name="T28" fmla="*/ 64 w 64"/>
                <a:gd name="T29" fmla="*/ 62 h 113"/>
                <a:gd name="T30" fmla="*/ 38 w 64"/>
                <a:gd name="T31" fmla="*/ 85 h 113"/>
                <a:gd name="T32" fmla="*/ 34 w 64"/>
                <a:gd name="T33" fmla="*/ 87 h 113"/>
                <a:gd name="T34" fmla="*/ 26 w 64"/>
                <a:gd name="T35" fmla="*/ 88 h 113"/>
                <a:gd name="T36" fmla="*/ 30 w 64"/>
                <a:gd name="T37" fmla="*/ 105 h 113"/>
                <a:gd name="T38" fmla="*/ 23 w 64"/>
                <a:gd name="T39" fmla="*/ 113 h 113"/>
                <a:gd name="T40" fmla="*/ 0 w 64"/>
                <a:gd name="T41" fmla="*/ 113 h 113"/>
                <a:gd name="T42" fmla="*/ 0 w 64"/>
                <a:gd name="T43" fmla="*/ 101 h 113"/>
                <a:gd name="T44" fmla="*/ 15 w 64"/>
                <a:gd name="T45" fmla="*/ 101 h 113"/>
                <a:gd name="T46" fmla="*/ 13 w 64"/>
                <a:gd name="T47" fmla="*/ 90 h 113"/>
                <a:gd name="T48" fmla="*/ 13 w 64"/>
                <a:gd name="T49" fmla="*/ 89 h 113"/>
                <a:gd name="T50" fmla="*/ 13 w 64"/>
                <a:gd name="T51" fmla="*/ 88 h 113"/>
                <a:gd name="T52" fmla="*/ 11 w 64"/>
                <a:gd name="T53" fmla="*/ 85 h 113"/>
                <a:gd name="T54" fmla="*/ 11 w 64"/>
                <a:gd name="T55" fmla="*/ 83 h 113"/>
                <a:gd name="T56" fmla="*/ 11 w 64"/>
                <a:gd name="T57" fmla="*/ 81 h 113"/>
                <a:gd name="T58" fmla="*/ 13 w 64"/>
                <a:gd name="T59" fmla="*/ 81 h 113"/>
                <a:gd name="T60" fmla="*/ 13 w 64"/>
                <a:gd name="T61" fmla="*/ 80 h 113"/>
                <a:gd name="T62" fmla="*/ 14 w 64"/>
                <a:gd name="T63" fmla="*/ 79 h 113"/>
                <a:gd name="T64" fmla="*/ 15 w 64"/>
                <a:gd name="T65" fmla="*/ 77 h 113"/>
                <a:gd name="T66" fmla="*/ 18 w 64"/>
                <a:gd name="T67" fmla="*/ 76 h 113"/>
                <a:gd name="T68" fmla="*/ 18 w 64"/>
                <a:gd name="T69" fmla="*/ 76 h 113"/>
                <a:gd name="T70" fmla="*/ 31 w 64"/>
                <a:gd name="T71" fmla="*/ 75 h 113"/>
                <a:gd name="T72" fmla="*/ 51 w 64"/>
                <a:gd name="T73" fmla="*/ 56 h 113"/>
                <a:gd name="T74" fmla="*/ 45 w 64"/>
                <a:gd name="T75" fmla="*/ 50 h 113"/>
                <a:gd name="T76" fmla="*/ 44 w 64"/>
                <a:gd name="T77" fmla="*/ 51 h 113"/>
                <a:gd name="T78" fmla="*/ 41 w 64"/>
                <a:gd name="T79" fmla="*/ 55 h 113"/>
                <a:gd name="T80" fmla="*/ 40 w 64"/>
                <a:gd name="T81" fmla="*/ 56 h 113"/>
                <a:gd name="T82" fmla="*/ 40 w 64"/>
                <a:gd name="T83" fmla="*/ 56 h 113"/>
                <a:gd name="T84" fmla="*/ 39 w 64"/>
                <a:gd name="T85" fmla="*/ 58 h 113"/>
                <a:gd name="T86" fmla="*/ 38 w 64"/>
                <a:gd name="T87" fmla="*/ 58 h 113"/>
                <a:gd name="T88" fmla="*/ 38 w 64"/>
                <a:gd name="T89" fmla="*/ 58 h 113"/>
                <a:gd name="T90" fmla="*/ 36 w 64"/>
                <a:gd name="T91" fmla="*/ 58 h 113"/>
                <a:gd name="T92" fmla="*/ 31 w 64"/>
                <a:gd name="T93" fmla="*/ 55 h 113"/>
                <a:gd name="T94" fmla="*/ 31 w 64"/>
                <a:gd name="T95" fmla="*/ 55 h 113"/>
                <a:gd name="T96" fmla="*/ 30 w 64"/>
                <a:gd name="T97" fmla="*/ 54 h 113"/>
                <a:gd name="T98" fmla="*/ 28 w 64"/>
                <a:gd name="T99" fmla="*/ 51 h 113"/>
                <a:gd name="T100" fmla="*/ 27 w 64"/>
                <a:gd name="T101" fmla="*/ 49 h 113"/>
                <a:gd name="T102" fmla="*/ 24 w 64"/>
                <a:gd name="T103" fmla="*/ 45 h 113"/>
                <a:gd name="T104" fmla="*/ 24 w 64"/>
                <a:gd name="T105" fmla="*/ 43 h 113"/>
                <a:gd name="T106" fmla="*/ 23 w 64"/>
                <a:gd name="T107" fmla="*/ 42 h 113"/>
                <a:gd name="T108" fmla="*/ 23 w 64"/>
                <a:gd name="T109" fmla="*/ 42 h 113"/>
                <a:gd name="T110" fmla="*/ 23 w 64"/>
                <a:gd name="T111" fmla="*/ 41 h 113"/>
                <a:gd name="T112" fmla="*/ 23 w 64"/>
                <a:gd name="T113" fmla="*/ 39 h 113"/>
                <a:gd name="T114" fmla="*/ 23 w 64"/>
                <a:gd name="T115" fmla="*/ 38 h 113"/>
                <a:gd name="T116" fmla="*/ 23 w 64"/>
                <a:gd name="T117" fmla="*/ 38 h 113"/>
                <a:gd name="T118" fmla="*/ 34 w 64"/>
                <a:gd name="T119" fmla="*/ 15 h 113"/>
                <a:gd name="T120" fmla="*/ 39 w 64"/>
                <a:gd name="T1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4" h="113">
                  <a:moveTo>
                    <a:pt x="39" y="0"/>
                  </a:moveTo>
                  <a:lnTo>
                    <a:pt x="39" y="0"/>
                  </a:lnTo>
                  <a:lnTo>
                    <a:pt x="51" y="4"/>
                  </a:lnTo>
                  <a:lnTo>
                    <a:pt x="45" y="18"/>
                  </a:lnTo>
                  <a:lnTo>
                    <a:pt x="45" y="18"/>
                  </a:lnTo>
                  <a:lnTo>
                    <a:pt x="36" y="41"/>
                  </a:lnTo>
                  <a:lnTo>
                    <a:pt x="36" y="42"/>
                  </a:lnTo>
                  <a:lnTo>
                    <a:pt x="38" y="42"/>
                  </a:lnTo>
                  <a:lnTo>
                    <a:pt x="38" y="41"/>
                  </a:lnTo>
                  <a:lnTo>
                    <a:pt x="39" y="38"/>
                  </a:lnTo>
                  <a:lnTo>
                    <a:pt x="40" y="37"/>
                  </a:lnTo>
                  <a:lnTo>
                    <a:pt x="40" y="37"/>
                  </a:lnTo>
                  <a:lnTo>
                    <a:pt x="51" y="37"/>
                  </a:lnTo>
                  <a:lnTo>
                    <a:pt x="64" y="54"/>
                  </a:lnTo>
                  <a:lnTo>
                    <a:pt x="64" y="62"/>
                  </a:lnTo>
                  <a:lnTo>
                    <a:pt x="38" y="85"/>
                  </a:lnTo>
                  <a:lnTo>
                    <a:pt x="34" y="87"/>
                  </a:lnTo>
                  <a:lnTo>
                    <a:pt x="26" y="88"/>
                  </a:lnTo>
                  <a:lnTo>
                    <a:pt x="30" y="105"/>
                  </a:lnTo>
                  <a:lnTo>
                    <a:pt x="23" y="113"/>
                  </a:lnTo>
                  <a:lnTo>
                    <a:pt x="0" y="113"/>
                  </a:lnTo>
                  <a:lnTo>
                    <a:pt x="0" y="101"/>
                  </a:lnTo>
                  <a:lnTo>
                    <a:pt x="15" y="101"/>
                  </a:lnTo>
                  <a:lnTo>
                    <a:pt x="13" y="90"/>
                  </a:lnTo>
                  <a:lnTo>
                    <a:pt x="13" y="89"/>
                  </a:lnTo>
                  <a:lnTo>
                    <a:pt x="13" y="88"/>
                  </a:lnTo>
                  <a:lnTo>
                    <a:pt x="11" y="85"/>
                  </a:lnTo>
                  <a:lnTo>
                    <a:pt x="11" y="83"/>
                  </a:lnTo>
                  <a:lnTo>
                    <a:pt x="11" y="81"/>
                  </a:lnTo>
                  <a:lnTo>
                    <a:pt x="13" y="81"/>
                  </a:lnTo>
                  <a:lnTo>
                    <a:pt x="13" y="80"/>
                  </a:lnTo>
                  <a:lnTo>
                    <a:pt x="14" y="79"/>
                  </a:lnTo>
                  <a:lnTo>
                    <a:pt x="15" y="77"/>
                  </a:lnTo>
                  <a:lnTo>
                    <a:pt x="18" y="76"/>
                  </a:lnTo>
                  <a:lnTo>
                    <a:pt x="18" y="76"/>
                  </a:lnTo>
                  <a:lnTo>
                    <a:pt x="31" y="75"/>
                  </a:lnTo>
                  <a:lnTo>
                    <a:pt x="51" y="56"/>
                  </a:lnTo>
                  <a:lnTo>
                    <a:pt x="45" y="50"/>
                  </a:lnTo>
                  <a:lnTo>
                    <a:pt x="44" y="51"/>
                  </a:lnTo>
                  <a:lnTo>
                    <a:pt x="41" y="55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39" y="58"/>
                  </a:lnTo>
                  <a:lnTo>
                    <a:pt x="38" y="58"/>
                  </a:lnTo>
                  <a:lnTo>
                    <a:pt x="38" y="58"/>
                  </a:lnTo>
                  <a:lnTo>
                    <a:pt x="36" y="58"/>
                  </a:lnTo>
                  <a:lnTo>
                    <a:pt x="31" y="55"/>
                  </a:lnTo>
                  <a:lnTo>
                    <a:pt x="31" y="55"/>
                  </a:lnTo>
                  <a:lnTo>
                    <a:pt x="30" y="54"/>
                  </a:lnTo>
                  <a:lnTo>
                    <a:pt x="28" y="51"/>
                  </a:lnTo>
                  <a:lnTo>
                    <a:pt x="27" y="49"/>
                  </a:lnTo>
                  <a:lnTo>
                    <a:pt x="24" y="45"/>
                  </a:lnTo>
                  <a:lnTo>
                    <a:pt x="24" y="43"/>
                  </a:lnTo>
                  <a:lnTo>
                    <a:pt x="23" y="42"/>
                  </a:lnTo>
                  <a:lnTo>
                    <a:pt x="23" y="42"/>
                  </a:lnTo>
                  <a:lnTo>
                    <a:pt x="23" y="41"/>
                  </a:lnTo>
                  <a:lnTo>
                    <a:pt x="23" y="39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34" y="15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190"/>
            <p:cNvSpPr>
              <a:spLocks noEditPoints="1"/>
            </p:cNvSpPr>
            <p:nvPr/>
          </p:nvSpPr>
          <p:spPr bwMode="auto">
            <a:xfrm>
              <a:off x="15381288" y="6083301"/>
              <a:ext cx="87313" cy="163513"/>
            </a:xfrm>
            <a:custGeom>
              <a:avLst/>
              <a:gdLst>
                <a:gd name="T0" fmla="*/ 19 w 55"/>
                <a:gd name="T1" fmla="*/ 21 h 103"/>
                <a:gd name="T2" fmla="*/ 13 w 55"/>
                <a:gd name="T3" fmla="*/ 34 h 103"/>
                <a:gd name="T4" fmla="*/ 22 w 55"/>
                <a:gd name="T5" fmla="*/ 51 h 103"/>
                <a:gd name="T6" fmla="*/ 22 w 55"/>
                <a:gd name="T7" fmla="*/ 51 h 103"/>
                <a:gd name="T8" fmla="*/ 22 w 55"/>
                <a:gd name="T9" fmla="*/ 52 h 103"/>
                <a:gd name="T10" fmla="*/ 22 w 55"/>
                <a:gd name="T11" fmla="*/ 52 h 103"/>
                <a:gd name="T12" fmla="*/ 23 w 55"/>
                <a:gd name="T13" fmla="*/ 55 h 103"/>
                <a:gd name="T14" fmla="*/ 23 w 55"/>
                <a:gd name="T15" fmla="*/ 55 h 103"/>
                <a:gd name="T16" fmla="*/ 22 w 55"/>
                <a:gd name="T17" fmla="*/ 78 h 103"/>
                <a:gd name="T18" fmla="*/ 23 w 55"/>
                <a:gd name="T19" fmla="*/ 80 h 103"/>
                <a:gd name="T20" fmla="*/ 40 w 55"/>
                <a:gd name="T21" fmla="*/ 40 h 103"/>
                <a:gd name="T22" fmla="*/ 19 w 55"/>
                <a:gd name="T23" fmla="*/ 21 h 103"/>
                <a:gd name="T24" fmla="*/ 14 w 55"/>
                <a:gd name="T25" fmla="*/ 0 h 103"/>
                <a:gd name="T26" fmla="*/ 55 w 55"/>
                <a:gd name="T27" fmla="*/ 36 h 103"/>
                <a:gd name="T28" fmla="*/ 26 w 55"/>
                <a:gd name="T29" fmla="*/ 103 h 103"/>
                <a:gd name="T30" fmla="*/ 10 w 55"/>
                <a:gd name="T31" fmla="*/ 82 h 103"/>
                <a:gd name="T32" fmla="*/ 10 w 55"/>
                <a:gd name="T33" fmla="*/ 56 h 103"/>
                <a:gd name="T34" fmla="*/ 0 w 55"/>
                <a:gd name="T35" fmla="*/ 34 h 103"/>
                <a:gd name="T36" fmla="*/ 14 w 55"/>
                <a:gd name="T3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5" h="103">
                  <a:moveTo>
                    <a:pt x="19" y="21"/>
                  </a:moveTo>
                  <a:lnTo>
                    <a:pt x="13" y="34"/>
                  </a:lnTo>
                  <a:lnTo>
                    <a:pt x="22" y="51"/>
                  </a:lnTo>
                  <a:lnTo>
                    <a:pt x="22" y="51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3" y="55"/>
                  </a:lnTo>
                  <a:lnTo>
                    <a:pt x="23" y="55"/>
                  </a:lnTo>
                  <a:lnTo>
                    <a:pt x="22" y="78"/>
                  </a:lnTo>
                  <a:lnTo>
                    <a:pt x="23" y="80"/>
                  </a:lnTo>
                  <a:lnTo>
                    <a:pt x="40" y="40"/>
                  </a:lnTo>
                  <a:lnTo>
                    <a:pt x="19" y="21"/>
                  </a:lnTo>
                  <a:close/>
                  <a:moveTo>
                    <a:pt x="14" y="0"/>
                  </a:moveTo>
                  <a:lnTo>
                    <a:pt x="55" y="36"/>
                  </a:lnTo>
                  <a:lnTo>
                    <a:pt x="26" y="103"/>
                  </a:lnTo>
                  <a:lnTo>
                    <a:pt x="10" y="82"/>
                  </a:lnTo>
                  <a:lnTo>
                    <a:pt x="10" y="56"/>
                  </a:lnTo>
                  <a:lnTo>
                    <a:pt x="0" y="34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191"/>
            <p:cNvSpPr>
              <a:spLocks noEditPoints="1"/>
            </p:cNvSpPr>
            <p:nvPr/>
          </p:nvSpPr>
          <p:spPr bwMode="auto">
            <a:xfrm>
              <a:off x="15428913" y="5922964"/>
              <a:ext cx="82550" cy="88900"/>
            </a:xfrm>
            <a:custGeom>
              <a:avLst/>
              <a:gdLst>
                <a:gd name="T0" fmla="*/ 35 w 52"/>
                <a:gd name="T1" fmla="*/ 16 h 56"/>
                <a:gd name="T2" fmla="*/ 26 w 52"/>
                <a:gd name="T3" fmla="*/ 18 h 56"/>
                <a:gd name="T4" fmla="*/ 16 w 52"/>
                <a:gd name="T5" fmla="*/ 22 h 56"/>
                <a:gd name="T6" fmla="*/ 23 w 52"/>
                <a:gd name="T7" fmla="*/ 37 h 56"/>
                <a:gd name="T8" fmla="*/ 33 w 52"/>
                <a:gd name="T9" fmla="*/ 29 h 56"/>
                <a:gd name="T10" fmla="*/ 35 w 52"/>
                <a:gd name="T11" fmla="*/ 16 h 56"/>
                <a:gd name="T12" fmla="*/ 52 w 52"/>
                <a:gd name="T13" fmla="*/ 0 h 56"/>
                <a:gd name="T14" fmla="*/ 44 w 52"/>
                <a:gd name="T15" fmla="*/ 35 h 56"/>
                <a:gd name="T16" fmla="*/ 25 w 52"/>
                <a:gd name="T17" fmla="*/ 51 h 56"/>
                <a:gd name="T18" fmla="*/ 18 w 52"/>
                <a:gd name="T19" fmla="*/ 56 h 56"/>
                <a:gd name="T20" fmla="*/ 0 w 52"/>
                <a:gd name="T21" fmla="*/ 17 h 56"/>
                <a:gd name="T22" fmla="*/ 5 w 52"/>
                <a:gd name="T23" fmla="*/ 14 h 56"/>
                <a:gd name="T24" fmla="*/ 22 w 52"/>
                <a:gd name="T25" fmla="*/ 7 h 56"/>
                <a:gd name="T26" fmla="*/ 35 w 52"/>
                <a:gd name="T27" fmla="*/ 3 h 56"/>
                <a:gd name="T28" fmla="*/ 43 w 52"/>
                <a:gd name="T29" fmla="*/ 1 h 56"/>
                <a:gd name="T30" fmla="*/ 52 w 52"/>
                <a:gd name="T3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" h="56">
                  <a:moveTo>
                    <a:pt x="35" y="16"/>
                  </a:moveTo>
                  <a:lnTo>
                    <a:pt x="26" y="18"/>
                  </a:lnTo>
                  <a:lnTo>
                    <a:pt x="16" y="22"/>
                  </a:lnTo>
                  <a:lnTo>
                    <a:pt x="23" y="37"/>
                  </a:lnTo>
                  <a:lnTo>
                    <a:pt x="33" y="29"/>
                  </a:lnTo>
                  <a:lnTo>
                    <a:pt x="35" y="16"/>
                  </a:lnTo>
                  <a:close/>
                  <a:moveTo>
                    <a:pt x="52" y="0"/>
                  </a:moveTo>
                  <a:lnTo>
                    <a:pt x="44" y="35"/>
                  </a:lnTo>
                  <a:lnTo>
                    <a:pt x="25" y="51"/>
                  </a:lnTo>
                  <a:lnTo>
                    <a:pt x="18" y="56"/>
                  </a:lnTo>
                  <a:lnTo>
                    <a:pt x="0" y="17"/>
                  </a:lnTo>
                  <a:lnTo>
                    <a:pt x="5" y="14"/>
                  </a:lnTo>
                  <a:lnTo>
                    <a:pt x="22" y="7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192"/>
            <p:cNvSpPr>
              <a:spLocks/>
            </p:cNvSpPr>
            <p:nvPr/>
          </p:nvSpPr>
          <p:spPr bwMode="auto">
            <a:xfrm>
              <a:off x="15209838" y="5768976"/>
              <a:ext cx="542925" cy="490538"/>
            </a:xfrm>
            <a:custGeom>
              <a:avLst/>
              <a:gdLst>
                <a:gd name="T0" fmla="*/ 201 w 342"/>
                <a:gd name="T1" fmla="*/ 0 h 309"/>
                <a:gd name="T2" fmla="*/ 231 w 342"/>
                <a:gd name="T3" fmla="*/ 3 h 309"/>
                <a:gd name="T4" fmla="*/ 261 w 342"/>
                <a:gd name="T5" fmla="*/ 9 h 309"/>
                <a:gd name="T6" fmla="*/ 290 w 342"/>
                <a:gd name="T7" fmla="*/ 21 h 309"/>
                <a:gd name="T8" fmla="*/ 317 w 342"/>
                <a:gd name="T9" fmla="*/ 38 h 309"/>
                <a:gd name="T10" fmla="*/ 342 w 342"/>
                <a:gd name="T11" fmla="*/ 59 h 309"/>
                <a:gd name="T12" fmla="*/ 333 w 342"/>
                <a:gd name="T13" fmla="*/ 68 h 309"/>
                <a:gd name="T14" fmla="*/ 309 w 342"/>
                <a:gd name="T15" fmla="*/ 47 h 309"/>
                <a:gd name="T16" fmla="*/ 284 w 342"/>
                <a:gd name="T17" fmla="*/ 33 h 309"/>
                <a:gd name="T18" fmla="*/ 257 w 342"/>
                <a:gd name="T19" fmla="*/ 21 h 309"/>
                <a:gd name="T20" fmla="*/ 229 w 342"/>
                <a:gd name="T21" fmla="*/ 14 h 309"/>
                <a:gd name="T22" fmla="*/ 201 w 342"/>
                <a:gd name="T23" fmla="*/ 12 h 309"/>
                <a:gd name="T24" fmla="*/ 172 w 342"/>
                <a:gd name="T25" fmla="*/ 14 h 309"/>
                <a:gd name="T26" fmla="*/ 143 w 342"/>
                <a:gd name="T27" fmla="*/ 21 h 309"/>
                <a:gd name="T28" fmla="*/ 117 w 342"/>
                <a:gd name="T29" fmla="*/ 33 h 309"/>
                <a:gd name="T30" fmla="*/ 91 w 342"/>
                <a:gd name="T31" fmla="*/ 47 h 309"/>
                <a:gd name="T32" fmla="*/ 67 w 342"/>
                <a:gd name="T33" fmla="*/ 68 h 309"/>
                <a:gd name="T34" fmla="*/ 48 w 342"/>
                <a:gd name="T35" fmla="*/ 92 h 309"/>
                <a:gd name="T36" fmla="*/ 33 w 342"/>
                <a:gd name="T37" fmla="*/ 117 h 309"/>
                <a:gd name="T38" fmla="*/ 21 w 342"/>
                <a:gd name="T39" fmla="*/ 144 h 309"/>
                <a:gd name="T40" fmla="*/ 15 w 342"/>
                <a:gd name="T41" fmla="*/ 173 h 309"/>
                <a:gd name="T42" fmla="*/ 12 w 342"/>
                <a:gd name="T43" fmla="*/ 202 h 309"/>
                <a:gd name="T44" fmla="*/ 16 w 342"/>
                <a:gd name="T45" fmla="*/ 237 h 309"/>
                <a:gd name="T46" fmla="*/ 25 w 342"/>
                <a:gd name="T47" fmla="*/ 270 h 309"/>
                <a:gd name="T48" fmla="*/ 41 w 342"/>
                <a:gd name="T49" fmla="*/ 302 h 309"/>
                <a:gd name="T50" fmla="*/ 41 w 342"/>
                <a:gd name="T51" fmla="*/ 302 h 309"/>
                <a:gd name="T52" fmla="*/ 31 w 342"/>
                <a:gd name="T53" fmla="*/ 309 h 309"/>
                <a:gd name="T54" fmla="*/ 14 w 342"/>
                <a:gd name="T55" fmla="*/ 275 h 309"/>
                <a:gd name="T56" fmla="*/ 4 w 342"/>
                <a:gd name="T57" fmla="*/ 238 h 309"/>
                <a:gd name="T58" fmla="*/ 0 w 342"/>
                <a:gd name="T59" fmla="*/ 202 h 309"/>
                <a:gd name="T60" fmla="*/ 3 w 342"/>
                <a:gd name="T61" fmla="*/ 172 h 309"/>
                <a:gd name="T62" fmla="*/ 10 w 342"/>
                <a:gd name="T63" fmla="*/ 140 h 309"/>
                <a:gd name="T64" fmla="*/ 21 w 342"/>
                <a:gd name="T65" fmla="*/ 111 h 309"/>
                <a:gd name="T66" fmla="*/ 38 w 342"/>
                <a:gd name="T67" fmla="*/ 84 h 309"/>
                <a:gd name="T68" fmla="*/ 59 w 342"/>
                <a:gd name="T69" fmla="*/ 59 h 309"/>
                <a:gd name="T70" fmla="*/ 84 w 342"/>
                <a:gd name="T71" fmla="*/ 38 h 309"/>
                <a:gd name="T72" fmla="*/ 110 w 342"/>
                <a:gd name="T73" fmla="*/ 21 h 309"/>
                <a:gd name="T74" fmla="*/ 139 w 342"/>
                <a:gd name="T75" fmla="*/ 9 h 309"/>
                <a:gd name="T76" fmla="*/ 169 w 342"/>
                <a:gd name="T77" fmla="*/ 3 h 309"/>
                <a:gd name="T78" fmla="*/ 201 w 342"/>
                <a:gd name="T79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42" h="309">
                  <a:moveTo>
                    <a:pt x="201" y="0"/>
                  </a:moveTo>
                  <a:lnTo>
                    <a:pt x="231" y="3"/>
                  </a:lnTo>
                  <a:lnTo>
                    <a:pt x="261" y="9"/>
                  </a:lnTo>
                  <a:lnTo>
                    <a:pt x="290" y="21"/>
                  </a:lnTo>
                  <a:lnTo>
                    <a:pt x="317" y="38"/>
                  </a:lnTo>
                  <a:lnTo>
                    <a:pt x="342" y="59"/>
                  </a:lnTo>
                  <a:lnTo>
                    <a:pt x="333" y="68"/>
                  </a:lnTo>
                  <a:lnTo>
                    <a:pt x="309" y="47"/>
                  </a:lnTo>
                  <a:lnTo>
                    <a:pt x="284" y="33"/>
                  </a:lnTo>
                  <a:lnTo>
                    <a:pt x="257" y="21"/>
                  </a:lnTo>
                  <a:lnTo>
                    <a:pt x="229" y="14"/>
                  </a:lnTo>
                  <a:lnTo>
                    <a:pt x="201" y="12"/>
                  </a:lnTo>
                  <a:lnTo>
                    <a:pt x="172" y="14"/>
                  </a:lnTo>
                  <a:lnTo>
                    <a:pt x="143" y="21"/>
                  </a:lnTo>
                  <a:lnTo>
                    <a:pt x="117" y="33"/>
                  </a:lnTo>
                  <a:lnTo>
                    <a:pt x="91" y="47"/>
                  </a:lnTo>
                  <a:lnTo>
                    <a:pt x="67" y="68"/>
                  </a:lnTo>
                  <a:lnTo>
                    <a:pt x="48" y="92"/>
                  </a:lnTo>
                  <a:lnTo>
                    <a:pt x="33" y="117"/>
                  </a:lnTo>
                  <a:lnTo>
                    <a:pt x="21" y="144"/>
                  </a:lnTo>
                  <a:lnTo>
                    <a:pt x="15" y="173"/>
                  </a:lnTo>
                  <a:lnTo>
                    <a:pt x="12" y="202"/>
                  </a:lnTo>
                  <a:lnTo>
                    <a:pt x="16" y="237"/>
                  </a:lnTo>
                  <a:lnTo>
                    <a:pt x="25" y="270"/>
                  </a:lnTo>
                  <a:lnTo>
                    <a:pt x="41" y="302"/>
                  </a:lnTo>
                  <a:lnTo>
                    <a:pt x="41" y="302"/>
                  </a:lnTo>
                  <a:lnTo>
                    <a:pt x="31" y="309"/>
                  </a:lnTo>
                  <a:lnTo>
                    <a:pt x="14" y="275"/>
                  </a:lnTo>
                  <a:lnTo>
                    <a:pt x="4" y="238"/>
                  </a:lnTo>
                  <a:lnTo>
                    <a:pt x="0" y="202"/>
                  </a:lnTo>
                  <a:lnTo>
                    <a:pt x="3" y="172"/>
                  </a:lnTo>
                  <a:lnTo>
                    <a:pt x="10" y="140"/>
                  </a:lnTo>
                  <a:lnTo>
                    <a:pt x="21" y="111"/>
                  </a:lnTo>
                  <a:lnTo>
                    <a:pt x="38" y="84"/>
                  </a:lnTo>
                  <a:lnTo>
                    <a:pt x="59" y="59"/>
                  </a:lnTo>
                  <a:lnTo>
                    <a:pt x="84" y="38"/>
                  </a:lnTo>
                  <a:lnTo>
                    <a:pt x="110" y="21"/>
                  </a:lnTo>
                  <a:lnTo>
                    <a:pt x="139" y="9"/>
                  </a:lnTo>
                  <a:lnTo>
                    <a:pt x="169" y="3"/>
                  </a:lnTo>
                  <a:lnTo>
                    <a:pt x="2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193"/>
            <p:cNvSpPr>
              <a:spLocks/>
            </p:cNvSpPr>
            <p:nvPr/>
          </p:nvSpPr>
          <p:spPr bwMode="auto">
            <a:xfrm>
              <a:off x="15667038" y="5797551"/>
              <a:ext cx="87313" cy="87313"/>
            </a:xfrm>
            <a:custGeom>
              <a:avLst/>
              <a:gdLst>
                <a:gd name="T0" fmla="*/ 42 w 55"/>
                <a:gd name="T1" fmla="*/ 0 h 55"/>
                <a:gd name="T2" fmla="*/ 55 w 55"/>
                <a:gd name="T3" fmla="*/ 0 h 55"/>
                <a:gd name="T4" fmla="*/ 55 w 55"/>
                <a:gd name="T5" fmla="*/ 55 h 55"/>
                <a:gd name="T6" fmla="*/ 0 w 55"/>
                <a:gd name="T7" fmla="*/ 55 h 55"/>
                <a:gd name="T8" fmla="*/ 0 w 55"/>
                <a:gd name="T9" fmla="*/ 42 h 55"/>
                <a:gd name="T10" fmla="*/ 42 w 55"/>
                <a:gd name="T11" fmla="*/ 42 h 55"/>
                <a:gd name="T12" fmla="*/ 42 w 55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55">
                  <a:moveTo>
                    <a:pt x="42" y="0"/>
                  </a:moveTo>
                  <a:lnTo>
                    <a:pt x="55" y="0"/>
                  </a:lnTo>
                  <a:lnTo>
                    <a:pt x="55" y="55"/>
                  </a:lnTo>
                  <a:lnTo>
                    <a:pt x="0" y="55"/>
                  </a:lnTo>
                  <a:lnTo>
                    <a:pt x="0" y="42"/>
                  </a:lnTo>
                  <a:lnTo>
                    <a:pt x="42" y="42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194"/>
            <p:cNvSpPr>
              <a:spLocks/>
            </p:cNvSpPr>
            <p:nvPr/>
          </p:nvSpPr>
          <p:spPr bwMode="auto">
            <a:xfrm>
              <a:off x="15306675" y="5916614"/>
              <a:ext cx="539750" cy="492125"/>
            </a:xfrm>
            <a:custGeom>
              <a:avLst/>
              <a:gdLst>
                <a:gd name="T0" fmla="*/ 310 w 340"/>
                <a:gd name="T1" fmla="*/ 0 h 310"/>
                <a:gd name="T2" fmla="*/ 327 w 340"/>
                <a:gd name="T3" fmla="*/ 34 h 310"/>
                <a:gd name="T4" fmla="*/ 337 w 340"/>
                <a:gd name="T5" fmla="*/ 71 h 310"/>
                <a:gd name="T6" fmla="*/ 340 w 340"/>
                <a:gd name="T7" fmla="*/ 109 h 310"/>
                <a:gd name="T8" fmla="*/ 339 w 340"/>
                <a:gd name="T9" fmla="*/ 139 h 310"/>
                <a:gd name="T10" fmla="*/ 331 w 340"/>
                <a:gd name="T11" fmla="*/ 169 h 310"/>
                <a:gd name="T12" fmla="*/ 319 w 340"/>
                <a:gd name="T13" fmla="*/ 198 h 310"/>
                <a:gd name="T14" fmla="*/ 303 w 340"/>
                <a:gd name="T15" fmla="*/ 225 h 310"/>
                <a:gd name="T16" fmla="*/ 282 w 340"/>
                <a:gd name="T17" fmla="*/ 250 h 310"/>
                <a:gd name="T18" fmla="*/ 257 w 340"/>
                <a:gd name="T19" fmla="*/ 272 h 310"/>
                <a:gd name="T20" fmla="*/ 230 w 340"/>
                <a:gd name="T21" fmla="*/ 288 h 310"/>
                <a:gd name="T22" fmla="*/ 201 w 340"/>
                <a:gd name="T23" fmla="*/ 300 h 310"/>
                <a:gd name="T24" fmla="*/ 171 w 340"/>
                <a:gd name="T25" fmla="*/ 308 h 310"/>
                <a:gd name="T26" fmla="*/ 141 w 340"/>
                <a:gd name="T27" fmla="*/ 310 h 310"/>
                <a:gd name="T28" fmla="*/ 110 w 340"/>
                <a:gd name="T29" fmla="*/ 308 h 310"/>
                <a:gd name="T30" fmla="*/ 79 w 340"/>
                <a:gd name="T31" fmla="*/ 300 h 310"/>
                <a:gd name="T32" fmla="*/ 51 w 340"/>
                <a:gd name="T33" fmla="*/ 288 h 310"/>
                <a:gd name="T34" fmla="*/ 25 w 340"/>
                <a:gd name="T35" fmla="*/ 272 h 310"/>
                <a:gd name="T36" fmla="*/ 0 w 340"/>
                <a:gd name="T37" fmla="*/ 250 h 310"/>
                <a:gd name="T38" fmla="*/ 8 w 340"/>
                <a:gd name="T39" fmla="*/ 242 h 310"/>
                <a:gd name="T40" fmla="*/ 31 w 340"/>
                <a:gd name="T41" fmla="*/ 262 h 310"/>
                <a:gd name="T42" fmla="*/ 57 w 340"/>
                <a:gd name="T43" fmla="*/ 278 h 310"/>
                <a:gd name="T44" fmla="*/ 83 w 340"/>
                <a:gd name="T45" fmla="*/ 289 h 310"/>
                <a:gd name="T46" fmla="*/ 112 w 340"/>
                <a:gd name="T47" fmla="*/ 296 h 310"/>
                <a:gd name="T48" fmla="*/ 141 w 340"/>
                <a:gd name="T49" fmla="*/ 297 h 310"/>
                <a:gd name="T50" fmla="*/ 170 w 340"/>
                <a:gd name="T51" fmla="*/ 296 h 310"/>
                <a:gd name="T52" fmla="*/ 197 w 340"/>
                <a:gd name="T53" fmla="*/ 288 h 310"/>
                <a:gd name="T54" fmla="*/ 225 w 340"/>
                <a:gd name="T55" fmla="*/ 278 h 310"/>
                <a:gd name="T56" fmla="*/ 250 w 340"/>
                <a:gd name="T57" fmla="*/ 262 h 310"/>
                <a:gd name="T58" fmla="*/ 273 w 340"/>
                <a:gd name="T59" fmla="*/ 242 h 310"/>
                <a:gd name="T60" fmla="*/ 293 w 340"/>
                <a:gd name="T61" fmla="*/ 219 h 310"/>
                <a:gd name="T62" fmla="*/ 309 w 340"/>
                <a:gd name="T63" fmla="*/ 192 h 310"/>
                <a:gd name="T64" fmla="*/ 319 w 340"/>
                <a:gd name="T65" fmla="*/ 165 h 310"/>
                <a:gd name="T66" fmla="*/ 326 w 340"/>
                <a:gd name="T67" fmla="*/ 137 h 310"/>
                <a:gd name="T68" fmla="*/ 328 w 340"/>
                <a:gd name="T69" fmla="*/ 109 h 310"/>
                <a:gd name="T70" fmla="*/ 326 w 340"/>
                <a:gd name="T71" fmla="*/ 73 h 310"/>
                <a:gd name="T72" fmla="*/ 315 w 340"/>
                <a:gd name="T73" fmla="*/ 39 h 310"/>
                <a:gd name="T74" fmla="*/ 299 w 340"/>
                <a:gd name="T75" fmla="*/ 7 h 310"/>
                <a:gd name="T76" fmla="*/ 299 w 340"/>
                <a:gd name="T77" fmla="*/ 7 h 310"/>
                <a:gd name="T78" fmla="*/ 310 w 340"/>
                <a:gd name="T79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40" h="310">
                  <a:moveTo>
                    <a:pt x="310" y="0"/>
                  </a:moveTo>
                  <a:lnTo>
                    <a:pt x="327" y="34"/>
                  </a:lnTo>
                  <a:lnTo>
                    <a:pt x="337" y="71"/>
                  </a:lnTo>
                  <a:lnTo>
                    <a:pt x="340" y="109"/>
                  </a:lnTo>
                  <a:lnTo>
                    <a:pt x="339" y="139"/>
                  </a:lnTo>
                  <a:lnTo>
                    <a:pt x="331" y="169"/>
                  </a:lnTo>
                  <a:lnTo>
                    <a:pt x="319" y="198"/>
                  </a:lnTo>
                  <a:lnTo>
                    <a:pt x="303" y="225"/>
                  </a:lnTo>
                  <a:lnTo>
                    <a:pt x="282" y="250"/>
                  </a:lnTo>
                  <a:lnTo>
                    <a:pt x="257" y="272"/>
                  </a:lnTo>
                  <a:lnTo>
                    <a:pt x="230" y="288"/>
                  </a:lnTo>
                  <a:lnTo>
                    <a:pt x="201" y="300"/>
                  </a:lnTo>
                  <a:lnTo>
                    <a:pt x="171" y="308"/>
                  </a:lnTo>
                  <a:lnTo>
                    <a:pt x="141" y="310"/>
                  </a:lnTo>
                  <a:lnTo>
                    <a:pt x="110" y="308"/>
                  </a:lnTo>
                  <a:lnTo>
                    <a:pt x="79" y="300"/>
                  </a:lnTo>
                  <a:lnTo>
                    <a:pt x="51" y="288"/>
                  </a:lnTo>
                  <a:lnTo>
                    <a:pt x="25" y="272"/>
                  </a:lnTo>
                  <a:lnTo>
                    <a:pt x="0" y="250"/>
                  </a:lnTo>
                  <a:lnTo>
                    <a:pt x="8" y="242"/>
                  </a:lnTo>
                  <a:lnTo>
                    <a:pt x="31" y="262"/>
                  </a:lnTo>
                  <a:lnTo>
                    <a:pt x="57" y="278"/>
                  </a:lnTo>
                  <a:lnTo>
                    <a:pt x="83" y="289"/>
                  </a:lnTo>
                  <a:lnTo>
                    <a:pt x="112" y="296"/>
                  </a:lnTo>
                  <a:lnTo>
                    <a:pt x="141" y="297"/>
                  </a:lnTo>
                  <a:lnTo>
                    <a:pt x="170" y="296"/>
                  </a:lnTo>
                  <a:lnTo>
                    <a:pt x="197" y="288"/>
                  </a:lnTo>
                  <a:lnTo>
                    <a:pt x="225" y="278"/>
                  </a:lnTo>
                  <a:lnTo>
                    <a:pt x="250" y="262"/>
                  </a:lnTo>
                  <a:lnTo>
                    <a:pt x="273" y="242"/>
                  </a:lnTo>
                  <a:lnTo>
                    <a:pt x="293" y="219"/>
                  </a:lnTo>
                  <a:lnTo>
                    <a:pt x="309" y="192"/>
                  </a:lnTo>
                  <a:lnTo>
                    <a:pt x="319" y="165"/>
                  </a:lnTo>
                  <a:lnTo>
                    <a:pt x="326" y="137"/>
                  </a:lnTo>
                  <a:lnTo>
                    <a:pt x="328" y="109"/>
                  </a:lnTo>
                  <a:lnTo>
                    <a:pt x="326" y="73"/>
                  </a:lnTo>
                  <a:lnTo>
                    <a:pt x="315" y="39"/>
                  </a:lnTo>
                  <a:lnTo>
                    <a:pt x="299" y="7"/>
                  </a:lnTo>
                  <a:lnTo>
                    <a:pt x="299" y="7"/>
                  </a:lnTo>
                  <a:lnTo>
                    <a:pt x="3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195"/>
            <p:cNvSpPr>
              <a:spLocks/>
            </p:cNvSpPr>
            <p:nvPr/>
          </p:nvSpPr>
          <p:spPr bwMode="auto">
            <a:xfrm>
              <a:off x="15303500" y="6292851"/>
              <a:ext cx="85725" cy="87313"/>
            </a:xfrm>
            <a:custGeom>
              <a:avLst/>
              <a:gdLst>
                <a:gd name="T0" fmla="*/ 0 w 54"/>
                <a:gd name="T1" fmla="*/ 0 h 55"/>
                <a:gd name="T2" fmla="*/ 54 w 54"/>
                <a:gd name="T3" fmla="*/ 0 h 55"/>
                <a:gd name="T4" fmla="*/ 54 w 54"/>
                <a:gd name="T5" fmla="*/ 12 h 55"/>
                <a:gd name="T6" fmla="*/ 12 w 54"/>
                <a:gd name="T7" fmla="*/ 12 h 55"/>
                <a:gd name="T8" fmla="*/ 12 w 54"/>
                <a:gd name="T9" fmla="*/ 55 h 55"/>
                <a:gd name="T10" fmla="*/ 0 w 54"/>
                <a:gd name="T11" fmla="*/ 55 h 55"/>
                <a:gd name="T12" fmla="*/ 0 w 54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55">
                  <a:moveTo>
                    <a:pt x="0" y="0"/>
                  </a:moveTo>
                  <a:lnTo>
                    <a:pt x="54" y="0"/>
                  </a:lnTo>
                  <a:lnTo>
                    <a:pt x="54" y="12"/>
                  </a:lnTo>
                  <a:lnTo>
                    <a:pt x="12" y="12"/>
                  </a:lnTo>
                  <a:lnTo>
                    <a:pt x="12" y="55"/>
                  </a:lnTo>
                  <a:lnTo>
                    <a:pt x="0" y="5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2" name="Grupa 111"/>
          <p:cNvGrpSpPr/>
          <p:nvPr/>
        </p:nvGrpSpPr>
        <p:grpSpPr>
          <a:xfrm>
            <a:off x="5195577" y="2483733"/>
            <a:ext cx="528042" cy="498066"/>
            <a:chOff x="-2806700" y="3405188"/>
            <a:chExt cx="363537" cy="342900"/>
          </a:xfrm>
          <a:solidFill>
            <a:schemeClr val="bg1"/>
          </a:solidFill>
        </p:grpSpPr>
        <p:sp>
          <p:nvSpPr>
            <p:cNvPr id="113" name="Oval 375"/>
            <p:cNvSpPr>
              <a:spLocks noChangeArrowheads="1"/>
            </p:cNvSpPr>
            <p:nvPr/>
          </p:nvSpPr>
          <p:spPr bwMode="auto">
            <a:xfrm>
              <a:off x="-2578100" y="3481388"/>
              <a:ext cx="17463" cy="158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4" name="Oval 376"/>
            <p:cNvSpPr>
              <a:spLocks noChangeArrowheads="1"/>
            </p:cNvSpPr>
            <p:nvPr/>
          </p:nvSpPr>
          <p:spPr bwMode="auto">
            <a:xfrm>
              <a:off x="-2689225" y="3554413"/>
              <a:ext cx="17463" cy="174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5" name="Freeform 377"/>
            <p:cNvSpPr>
              <a:spLocks/>
            </p:cNvSpPr>
            <p:nvPr/>
          </p:nvSpPr>
          <p:spPr bwMode="auto">
            <a:xfrm>
              <a:off x="-2665413" y="3405188"/>
              <a:ext cx="222250" cy="152400"/>
            </a:xfrm>
            <a:custGeom>
              <a:avLst/>
              <a:gdLst>
                <a:gd name="T0" fmla="*/ 75 w 140"/>
                <a:gd name="T1" fmla="*/ 96 h 96"/>
                <a:gd name="T2" fmla="*/ 71 w 140"/>
                <a:gd name="T3" fmla="*/ 89 h 96"/>
                <a:gd name="T4" fmla="*/ 126 w 140"/>
                <a:gd name="T5" fmla="*/ 52 h 96"/>
                <a:gd name="T6" fmla="*/ 60 w 140"/>
                <a:gd name="T7" fmla="*/ 10 h 96"/>
                <a:gd name="T8" fmla="*/ 3 w 140"/>
                <a:gd name="T9" fmla="*/ 48 h 96"/>
                <a:gd name="T10" fmla="*/ 0 w 140"/>
                <a:gd name="T11" fmla="*/ 41 h 96"/>
                <a:gd name="T12" fmla="*/ 60 w 140"/>
                <a:gd name="T13" fmla="*/ 0 h 96"/>
                <a:gd name="T14" fmla="*/ 140 w 140"/>
                <a:gd name="T15" fmla="*/ 52 h 96"/>
                <a:gd name="T16" fmla="*/ 75 w 140"/>
                <a:gd name="T1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96">
                  <a:moveTo>
                    <a:pt x="75" y="96"/>
                  </a:moveTo>
                  <a:lnTo>
                    <a:pt x="71" y="89"/>
                  </a:lnTo>
                  <a:lnTo>
                    <a:pt x="126" y="52"/>
                  </a:lnTo>
                  <a:lnTo>
                    <a:pt x="60" y="10"/>
                  </a:lnTo>
                  <a:lnTo>
                    <a:pt x="3" y="48"/>
                  </a:lnTo>
                  <a:lnTo>
                    <a:pt x="0" y="41"/>
                  </a:lnTo>
                  <a:lnTo>
                    <a:pt x="60" y="0"/>
                  </a:lnTo>
                  <a:lnTo>
                    <a:pt x="140" y="52"/>
                  </a:lnTo>
                  <a:lnTo>
                    <a:pt x="75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6" name="Freeform 378"/>
            <p:cNvSpPr>
              <a:spLocks/>
            </p:cNvSpPr>
            <p:nvPr/>
          </p:nvSpPr>
          <p:spPr bwMode="auto">
            <a:xfrm>
              <a:off x="-2806700" y="3495676"/>
              <a:ext cx="217488" cy="152400"/>
            </a:xfrm>
            <a:custGeom>
              <a:avLst/>
              <a:gdLst>
                <a:gd name="T0" fmla="*/ 80 w 137"/>
                <a:gd name="T1" fmla="*/ 96 h 96"/>
                <a:gd name="T2" fmla="*/ 0 w 137"/>
                <a:gd name="T3" fmla="*/ 45 h 96"/>
                <a:gd name="T4" fmla="*/ 66 w 137"/>
                <a:gd name="T5" fmla="*/ 0 h 96"/>
                <a:gd name="T6" fmla="*/ 70 w 137"/>
                <a:gd name="T7" fmla="*/ 6 h 96"/>
                <a:gd name="T8" fmla="*/ 14 w 137"/>
                <a:gd name="T9" fmla="*/ 44 h 96"/>
                <a:gd name="T10" fmla="*/ 80 w 137"/>
                <a:gd name="T11" fmla="*/ 86 h 96"/>
                <a:gd name="T12" fmla="*/ 133 w 137"/>
                <a:gd name="T13" fmla="*/ 51 h 96"/>
                <a:gd name="T14" fmla="*/ 137 w 137"/>
                <a:gd name="T15" fmla="*/ 57 h 96"/>
                <a:gd name="T16" fmla="*/ 80 w 137"/>
                <a:gd name="T1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96">
                  <a:moveTo>
                    <a:pt x="80" y="96"/>
                  </a:moveTo>
                  <a:lnTo>
                    <a:pt x="0" y="45"/>
                  </a:lnTo>
                  <a:lnTo>
                    <a:pt x="66" y="0"/>
                  </a:lnTo>
                  <a:lnTo>
                    <a:pt x="70" y="6"/>
                  </a:lnTo>
                  <a:lnTo>
                    <a:pt x="14" y="44"/>
                  </a:lnTo>
                  <a:lnTo>
                    <a:pt x="80" y="86"/>
                  </a:lnTo>
                  <a:lnTo>
                    <a:pt x="133" y="51"/>
                  </a:lnTo>
                  <a:lnTo>
                    <a:pt x="137" y="57"/>
                  </a:lnTo>
                  <a:lnTo>
                    <a:pt x="8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7" name="Freeform 379"/>
            <p:cNvSpPr>
              <a:spLocks/>
            </p:cNvSpPr>
            <p:nvPr/>
          </p:nvSpPr>
          <p:spPr bwMode="auto">
            <a:xfrm>
              <a:off x="-2635250" y="3444876"/>
              <a:ext cx="133350" cy="79375"/>
            </a:xfrm>
            <a:custGeom>
              <a:avLst/>
              <a:gdLst>
                <a:gd name="T0" fmla="*/ 51 w 84"/>
                <a:gd name="T1" fmla="*/ 50 h 50"/>
                <a:gd name="T2" fmla="*/ 47 w 84"/>
                <a:gd name="T3" fmla="*/ 44 h 50"/>
                <a:gd name="T4" fmla="*/ 70 w 84"/>
                <a:gd name="T5" fmla="*/ 28 h 50"/>
                <a:gd name="T6" fmla="*/ 41 w 84"/>
                <a:gd name="T7" fmla="*/ 9 h 50"/>
                <a:gd name="T8" fmla="*/ 3 w 84"/>
                <a:gd name="T9" fmla="*/ 34 h 50"/>
                <a:gd name="T10" fmla="*/ 0 w 84"/>
                <a:gd name="T11" fmla="*/ 28 h 50"/>
                <a:gd name="T12" fmla="*/ 41 w 84"/>
                <a:gd name="T13" fmla="*/ 0 h 50"/>
                <a:gd name="T14" fmla="*/ 84 w 84"/>
                <a:gd name="T15" fmla="*/ 27 h 50"/>
                <a:gd name="T16" fmla="*/ 51 w 84"/>
                <a:gd name="T1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50">
                  <a:moveTo>
                    <a:pt x="51" y="50"/>
                  </a:moveTo>
                  <a:lnTo>
                    <a:pt x="47" y="44"/>
                  </a:lnTo>
                  <a:lnTo>
                    <a:pt x="70" y="28"/>
                  </a:lnTo>
                  <a:lnTo>
                    <a:pt x="41" y="9"/>
                  </a:lnTo>
                  <a:lnTo>
                    <a:pt x="3" y="34"/>
                  </a:lnTo>
                  <a:lnTo>
                    <a:pt x="0" y="28"/>
                  </a:lnTo>
                  <a:lnTo>
                    <a:pt x="41" y="0"/>
                  </a:lnTo>
                  <a:lnTo>
                    <a:pt x="84" y="27"/>
                  </a:lnTo>
                  <a:lnTo>
                    <a:pt x="51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8" name="Freeform 380"/>
            <p:cNvSpPr>
              <a:spLocks/>
            </p:cNvSpPr>
            <p:nvPr/>
          </p:nvSpPr>
          <p:spPr bwMode="auto">
            <a:xfrm>
              <a:off x="-2747963" y="3530601"/>
              <a:ext cx="133350" cy="77788"/>
            </a:xfrm>
            <a:custGeom>
              <a:avLst/>
              <a:gdLst>
                <a:gd name="T0" fmla="*/ 43 w 84"/>
                <a:gd name="T1" fmla="*/ 49 h 49"/>
                <a:gd name="T2" fmla="*/ 0 w 84"/>
                <a:gd name="T3" fmla="*/ 22 h 49"/>
                <a:gd name="T4" fmla="*/ 33 w 84"/>
                <a:gd name="T5" fmla="*/ 0 h 49"/>
                <a:gd name="T6" fmla="*/ 37 w 84"/>
                <a:gd name="T7" fmla="*/ 5 h 49"/>
                <a:gd name="T8" fmla="*/ 13 w 84"/>
                <a:gd name="T9" fmla="*/ 22 h 49"/>
                <a:gd name="T10" fmla="*/ 43 w 84"/>
                <a:gd name="T11" fmla="*/ 41 h 49"/>
                <a:gd name="T12" fmla="*/ 80 w 84"/>
                <a:gd name="T13" fmla="*/ 15 h 49"/>
                <a:gd name="T14" fmla="*/ 84 w 84"/>
                <a:gd name="T15" fmla="*/ 22 h 49"/>
                <a:gd name="T16" fmla="*/ 43 w 84"/>
                <a:gd name="T1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49">
                  <a:moveTo>
                    <a:pt x="43" y="49"/>
                  </a:moveTo>
                  <a:lnTo>
                    <a:pt x="0" y="22"/>
                  </a:lnTo>
                  <a:lnTo>
                    <a:pt x="33" y="0"/>
                  </a:lnTo>
                  <a:lnTo>
                    <a:pt x="37" y="5"/>
                  </a:lnTo>
                  <a:lnTo>
                    <a:pt x="13" y="22"/>
                  </a:lnTo>
                  <a:lnTo>
                    <a:pt x="43" y="41"/>
                  </a:lnTo>
                  <a:lnTo>
                    <a:pt x="80" y="15"/>
                  </a:lnTo>
                  <a:lnTo>
                    <a:pt x="84" y="22"/>
                  </a:lnTo>
                  <a:lnTo>
                    <a:pt x="43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9" name="Freeform 381"/>
            <p:cNvSpPr>
              <a:spLocks/>
            </p:cNvSpPr>
            <p:nvPr/>
          </p:nvSpPr>
          <p:spPr bwMode="auto">
            <a:xfrm>
              <a:off x="-2805113" y="3590926"/>
              <a:ext cx="220663" cy="90488"/>
            </a:xfrm>
            <a:custGeom>
              <a:avLst/>
              <a:gdLst>
                <a:gd name="T0" fmla="*/ 79 w 139"/>
                <a:gd name="T1" fmla="*/ 57 h 57"/>
                <a:gd name="T2" fmla="*/ 0 w 139"/>
                <a:gd name="T3" fmla="*/ 7 h 57"/>
                <a:gd name="T4" fmla="*/ 5 w 139"/>
                <a:gd name="T5" fmla="*/ 0 h 57"/>
                <a:gd name="T6" fmla="*/ 79 w 139"/>
                <a:gd name="T7" fmla="*/ 48 h 57"/>
                <a:gd name="T8" fmla="*/ 135 w 139"/>
                <a:gd name="T9" fmla="*/ 10 h 57"/>
                <a:gd name="T10" fmla="*/ 139 w 139"/>
                <a:gd name="T11" fmla="*/ 16 h 57"/>
                <a:gd name="T12" fmla="*/ 79 w 139"/>
                <a:gd name="T1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57">
                  <a:moveTo>
                    <a:pt x="79" y="57"/>
                  </a:moveTo>
                  <a:lnTo>
                    <a:pt x="0" y="7"/>
                  </a:lnTo>
                  <a:lnTo>
                    <a:pt x="5" y="0"/>
                  </a:lnTo>
                  <a:lnTo>
                    <a:pt x="79" y="48"/>
                  </a:lnTo>
                  <a:lnTo>
                    <a:pt x="135" y="10"/>
                  </a:lnTo>
                  <a:lnTo>
                    <a:pt x="139" y="16"/>
                  </a:lnTo>
                  <a:lnTo>
                    <a:pt x="79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0" name="Freeform 382"/>
            <p:cNvSpPr>
              <a:spLocks/>
            </p:cNvSpPr>
            <p:nvPr/>
          </p:nvSpPr>
          <p:spPr bwMode="auto">
            <a:xfrm>
              <a:off x="-2544762" y="3513138"/>
              <a:ext cx="98425" cy="73025"/>
            </a:xfrm>
            <a:custGeom>
              <a:avLst/>
              <a:gdLst>
                <a:gd name="T0" fmla="*/ 4 w 62"/>
                <a:gd name="T1" fmla="*/ 46 h 46"/>
                <a:gd name="T2" fmla="*/ 0 w 62"/>
                <a:gd name="T3" fmla="*/ 39 h 46"/>
                <a:gd name="T4" fmla="*/ 58 w 62"/>
                <a:gd name="T5" fmla="*/ 0 h 46"/>
                <a:gd name="T6" fmla="*/ 62 w 62"/>
                <a:gd name="T7" fmla="*/ 6 h 46"/>
                <a:gd name="T8" fmla="*/ 4 w 62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46">
                  <a:moveTo>
                    <a:pt x="4" y="46"/>
                  </a:moveTo>
                  <a:lnTo>
                    <a:pt x="0" y="39"/>
                  </a:lnTo>
                  <a:lnTo>
                    <a:pt x="58" y="0"/>
                  </a:lnTo>
                  <a:lnTo>
                    <a:pt x="62" y="6"/>
                  </a:lnTo>
                  <a:lnTo>
                    <a:pt x="4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1" name="Freeform 383"/>
            <p:cNvSpPr>
              <a:spLocks/>
            </p:cNvSpPr>
            <p:nvPr/>
          </p:nvSpPr>
          <p:spPr bwMode="auto">
            <a:xfrm>
              <a:off x="-2805113" y="3624263"/>
              <a:ext cx="219075" cy="90488"/>
            </a:xfrm>
            <a:custGeom>
              <a:avLst/>
              <a:gdLst>
                <a:gd name="T0" fmla="*/ 79 w 138"/>
                <a:gd name="T1" fmla="*/ 57 h 57"/>
                <a:gd name="T2" fmla="*/ 0 w 138"/>
                <a:gd name="T3" fmla="*/ 7 h 57"/>
                <a:gd name="T4" fmla="*/ 5 w 138"/>
                <a:gd name="T5" fmla="*/ 0 h 57"/>
                <a:gd name="T6" fmla="*/ 79 w 138"/>
                <a:gd name="T7" fmla="*/ 48 h 57"/>
                <a:gd name="T8" fmla="*/ 133 w 138"/>
                <a:gd name="T9" fmla="*/ 11 h 57"/>
                <a:gd name="T10" fmla="*/ 138 w 138"/>
                <a:gd name="T11" fmla="*/ 18 h 57"/>
                <a:gd name="T12" fmla="*/ 79 w 138"/>
                <a:gd name="T1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" h="57">
                  <a:moveTo>
                    <a:pt x="79" y="57"/>
                  </a:moveTo>
                  <a:lnTo>
                    <a:pt x="0" y="7"/>
                  </a:lnTo>
                  <a:lnTo>
                    <a:pt x="5" y="0"/>
                  </a:lnTo>
                  <a:lnTo>
                    <a:pt x="79" y="48"/>
                  </a:lnTo>
                  <a:lnTo>
                    <a:pt x="133" y="11"/>
                  </a:lnTo>
                  <a:lnTo>
                    <a:pt x="138" y="18"/>
                  </a:lnTo>
                  <a:lnTo>
                    <a:pt x="79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2" name="Freeform 384"/>
            <p:cNvSpPr>
              <a:spLocks/>
            </p:cNvSpPr>
            <p:nvPr/>
          </p:nvSpPr>
          <p:spPr bwMode="auto">
            <a:xfrm>
              <a:off x="-2544762" y="3546476"/>
              <a:ext cx="98425" cy="73025"/>
            </a:xfrm>
            <a:custGeom>
              <a:avLst/>
              <a:gdLst>
                <a:gd name="T0" fmla="*/ 4 w 62"/>
                <a:gd name="T1" fmla="*/ 46 h 46"/>
                <a:gd name="T2" fmla="*/ 0 w 62"/>
                <a:gd name="T3" fmla="*/ 40 h 46"/>
                <a:gd name="T4" fmla="*/ 58 w 62"/>
                <a:gd name="T5" fmla="*/ 0 h 46"/>
                <a:gd name="T6" fmla="*/ 62 w 62"/>
                <a:gd name="T7" fmla="*/ 6 h 46"/>
                <a:gd name="T8" fmla="*/ 4 w 62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46">
                  <a:moveTo>
                    <a:pt x="4" y="46"/>
                  </a:moveTo>
                  <a:lnTo>
                    <a:pt x="0" y="40"/>
                  </a:lnTo>
                  <a:lnTo>
                    <a:pt x="58" y="0"/>
                  </a:lnTo>
                  <a:lnTo>
                    <a:pt x="62" y="6"/>
                  </a:lnTo>
                  <a:lnTo>
                    <a:pt x="4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3" name="Freeform 385"/>
            <p:cNvSpPr>
              <a:spLocks/>
            </p:cNvSpPr>
            <p:nvPr/>
          </p:nvSpPr>
          <p:spPr bwMode="auto">
            <a:xfrm>
              <a:off x="-2805113" y="3659188"/>
              <a:ext cx="227013" cy="88900"/>
            </a:xfrm>
            <a:custGeom>
              <a:avLst/>
              <a:gdLst>
                <a:gd name="T0" fmla="*/ 79 w 143"/>
                <a:gd name="T1" fmla="*/ 56 h 56"/>
                <a:gd name="T2" fmla="*/ 0 w 143"/>
                <a:gd name="T3" fmla="*/ 6 h 56"/>
                <a:gd name="T4" fmla="*/ 5 w 143"/>
                <a:gd name="T5" fmla="*/ 0 h 56"/>
                <a:gd name="T6" fmla="*/ 79 w 143"/>
                <a:gd name="T7" fmla="*/ 47 h 56"/>
                <a:gd name="T8" fmla="*/ 138 w 143"/>
                <a:gd name="T9" fmla="*/ 7 h 56"/>
                <a:gd name="T10" fmla="*/ 143 w 143"/>
                <a:gd name="T11" fmla="*/ 14 h 56"/>
                <a:gd name="T12" fmla="*/ 79 w 143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56">
                  <a:moveTo>
                    <a:pt x="79" y="56"/>
                  </a:moveTo>
                  <a:lnTo>
                    <a:pt x="0" y="6"/>
                  </a:lnTo>
                  <a:lnTo>
                    <a:pt x="5" y="0"/>
                  </a:lnTo>
                  <a:lnTo>
                    <a:pt x="79" y="47"/>
                  </a:lnTo>
                  <a:lnTo>
                    <a:pt x="138" y="7"/>
                  </a:lnTo>
                  <a:lnTo>
                    <a:pt x="143" y="14"/>
                  </a:lnTo>
                  <a:lnTo>
                    <a:pt x="79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4" name="Freeform 386"/>
            <p:cNvSpPr>
              <a:spLocks/>
            </p:cNvSpPr>
            <p:nvPr/>
          </p:nvSpPr>
          <p:spPr bwMode="auto">
            <a:xfrm>
              <a:off x="-2544762" y="3579813"/>
              <a:ext cx="98425" cy="73025"/>
            </a:xfrm>
            <a:custGeom>
              <a:avLst/>
              <a:gdLst>
                <a:gd name="T0" fmla="*/ 4 w 62"/>
                <a:gd name="T1" fmla="*/ 46 h 46"/>
                <a:gd name="T2" fmla="*/ 0 w 62"/>
                <a:gd name="T3" fmla="*/ 40 h 46"/>
                <a:gd name="T4" fmla="*/ 58 w 62"/>
                <a:gd name="T5" fmla="*/ 0 h 46"/>
                <a:gd name="T6" fmla="*/ 62 w 62"/>
                <a:gd name="T7" fmla="*/ 7 h 46"/>
                <a:gd name="T8" fmla="*/ 4 w 62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46">
                  <a:moveTo>
                    <a:pt x="4" y="46"/>
                  </a:moveTo>
                  <a:lnTo>
                    <a:pt x="0" y="40"/>
                  </a:lnTo>
                  <a:lnTo>
                    <a:pt x="58" y="0"/>
                  </a:lnTo>
                  <a:lnTo>
                    <a:pt x="62" y="7"/>
                  </a:lnTo>
                  <a:lnTo>
                    <a:pt x="4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5" name="Freeform 387"/>
            <p:cNvSpPr>
              <a:spLocks noEditPoints="1"/>
            </p:cNvSpPr>
            <p:nvPr/>
          </p:nvSpPr>
          <p:spPr bwMode="auto">
            <a:xfrm>
              <a:off x="-2713038" y="3463926"/>
              <a:ext cx="176213" cy="228600"/>
            </a:xfrm>
            <a:custGeom>
              <a:avLst/>
              <a:gdLst>
                <a:gd name="T0" fmla="*/ 114 w 154"/>
                <a:gd name="T1" fmla="*/ 200 h 200"/>
                <a:gd name="T2" fmla="*/ 110 w 154"/>
                <a:gd name="T3" fmla="*/ 199 h 200"/>
                <a:gd name="T4" fmla="*/ 104 w 154"/>
                <a:gd name="T5" fmla="*/ 190 h 200"/>
                <a:gd name="T6" fmla="*/ 104 w 154"/>
                <a:gd name="T7" fmla="*/ 103 h 200"/>
                <a:gd name="T8" fmla="*/ 6 w 154"/>
                <a:gd name="T9" fmla="*/ 40 h 200"/>
                <a:gd name="T10" fmla="*/ 0 w 154"/>
                <a:gd name="T11" fmla="*/ 30 h 200"/>
                <a:gd name="T12" fmla="*/ 6 w 154"/>
                <a:gd name="T13" fmla="*/ 20 h 200"/>
                <a:gd name="T14" fmla="*/ 30 w 154"/>
                <a:gd name="T15" fmla="*/ 3 h 200"/>
                <a:gd name="T16" fmla="*/ 44 w 154"/>
                <a:gd name="T17" fmla="*/ 3 h 200"/>
                <a:gd name="T18" fmla="*/ 154 w 154"/>
                <a:gd name="T19" fmla="*/ 73 h 200"/>
                <a:gd name="T20" fmla="*/ 154 w 154"/>
                <a:gd name="T21" fmla="*/ 169 h 200"/>
                <a:gd name="T22" fmla="*/ 150 w 154"/>
                <a:gd name="T23" fmla="*/ 177 h 200"/>
                <a:gd name="T24" fmla="*/ 120 w 154"/>
                <a:gd name="T25" fmla="*/ 198 h 200"/>
                <a:gd name="T26" fmla="*/ 114 w 154"/>
                <a:gd name="T27" fmla="*/ 200 h 200"/>
                <a:gd name="T28" fmla="*/ 37 w 154"/>
                <a:gd name="T29" fmla="*/ 11 h 200"/>
                <a:gd name="T30" fmla="*/ 36 w 154"/>
                <a:gd name="T31" fmla="*/ 12 h 200"/>
                <a:gd name="T32" fmla="*/ 12 w 154"/>
                <a:gd name="T33" fmla="*/ 29 h 200"/>
                <a:gd name="T34" fmla="*/ 11 w 154"/>
                <a:gd name="T35" fmla="*/ 30 h 200"/>
                <a:gd name="T36" fmla="*/ 12 w 154"/>
                <a:gd name="T37" fmla="*/ 32 h 200"/>
                <a:gd name="T38" fmla="*/ 115 w 154"/>
                <a:gd name="T39" fmla="*/ 97 h 200"/>
                <a:gd name="T40" fmla="*/ 115 w 154"/>
                <a:gd name="T41" fmla="*/ 189 h 200"/>
                <a:gd name="T42" fmla="*/ 143 w 154"/>
                <a:gd name="T43" fmla="*/ 169 h 200"/>
                <a:gd name="T44" fmla="*/ 143 w 154"/>
                <a:gd name="T45" fmla="*/ 79 h 200"/>
                <a:gd name="T46" fmla="*/ 38 w 154"/>
                <a:gd name="T47" fmla="*/ 12 h 200"/>
                <a:gd name="T48" fmla="*/ 37 w 154"/>
                <a:gd name="T49" fmla="*/ 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4" h="200">
                  <a:moveTo>
                    <a:pt x="114" y="200"/>
                  </a:moveTo>
                  <a:cubicBezTo>
                    <a:pt x="113" y="200"/>
                    <a:pt x="111" y="200"/>
                    <a:pt x="110" y="199"/>
                  </a:cubicBezTo>
                  <a:cubicBezTo>
                    <a:pt x="106" y="197"/>
                    <a:pt x="104" y="194"/>
                    <a:pt x="104" y="190"/>
                  </a:cubicBezTo>
                  <a:cubicBezTo>
                    <a:pt x="104" y="103"/>
                    <a:pt x="104" y="103"/>
                    <a:pt x="104" y="103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3" y="38"/>
                    <a:pt x="0" y="34"/>
                    <a:pt x="0" y="30"/>
                  </a:cubicBezTo>
                  <a:cubicBezTo>
                    <a:pt x="0" y="26"/>
                    <a:pt x="2" y="22"/>
                    <a:pt x="6" y="20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4" y="0"/>
                    <a:pt x="40" y="0"/>
                    <a:pt x="44" y="3"/>
                  </a:cubicBezTo>
                  <a:cubicBezTo>
                    <a:pt x="154" y="73"/>
                    <a:pt x="154" y="73"/>
                    <a:pt x="154" y="73"/>
                  </a:cubicBezTo>
                  <a:cubicBezTo>
                    <a:pt x="154" y="169"/>
                    <a:pt x="154" y="169"/>
                    <a:pt x="154" y="169"/>
                  </a:cubicBezTo>
                  <a:cubicBezTo>
                    <a:pt x="154" y="172"/>
                    <a:pt x="152" y="175"/>
                    <a:pt x="150" y="177"/>
                  </a:cubicBezTo>
                  <a:cubicBezTo>
                    <a:pt x="120" y="198"/>
                    <a:pt x="120" y="198"/>
                    <a:pt x="120" y="198"/>
                  </a:cubicBezTo>
                  <a:cubicBezTo>
                    <a:pt x="118" y="199"/>
                    <a:pt x="116" y="200"/>
                    <a:pt x="114" y="200"/>
                  </a:cubicBezTo>
                  <a:close/>
                  <a:moveTo>
                    <a:pt x="37" y="11"/>
                  </a:moveTo>
                  <a:cubicBezTo>
                    <a:pt x="37" y="11"/>
                    <a:pt x="36" y="12"/>
                    <a:pt x="36" y="12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1" y="29"/>
                    <a:pt x="11" y="30"/>
                    <a:pt x="11" y="30"/>
                  </a:cubicBezTo>
                  <a:cubicBezTo>
                    <a:pt x="11" y="30"/>
                    <a:pt x="11" y="31"/>
                    <a:pt x="12" y="32"/>
                  </a:cubicBezTo>
                  <a:cubicBezTo>
                    <a:pt x="115" y="97"/>
                    <a:pt x="115" y="97"/>
                    <a:pt x="115" y="97"/>
                  </a:cubicBezTo>
                  <a:cubicBezTo>
                    <a:pt x="115" y="189"/>
                    <a:pt x="115" y="189"/>
                    <a:pt x="115" y="189"/>
                  </a:cubicBezTo>
                  <a:cubicBezTo>
                    <a:pt x="143" y="169"/>
                    <a:pt x="143" y="169"/>
                    <a:pt x="143" y="169"/>
                  </a:cubicBezTo>
                  <a:cubicBezTo>
                    <a:pt x="143" y="79"/>
                    <a:pt x="143" y="79"/>
                    <a:pt x="143" y="79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7" y="11"/>
                    <a:pt x="3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44" name="Grupa 143"/>
          <p:cNvGrpSpPr/>
          <p:nvPr/>
        </p:nvGrpSpPr>
        <p:grpSpPr>
          <a:xfrm>
            <a:off x="1256554" y="4366069"/>
            <a:ext cx="347811" cy="516177"/>
            <a:chOff x="-4003675" y="2679701"/>
            <a:chExt cx="249238" cy="369887"/>
          </a:xfrm>
          <a:solidFill>
            <a:schemeClr val="bg1"/>
          </a:solidFill>
        </p:grpSpPr>
        <p:sp>
          <p:nvSpPr>
            <p:cNvPr id="145" name="Freeform 451"/>
            <p:cNvSpPr>
              <a:spLocks/>
            </p:cNvSpPr>
            <p:nvPr/>
          </p:nvSpPr>
          <p:spPr bwMode="auto">
            <a:xfrm>
              <a:off x="-3913188" y="2878138"/>
              <a:ext cx="68263" cy="87313"/>
            </a:xfrm>
            <a:custGeom>
              <a:avLst/>
              <a:gdLst>
                <a:gd name="T0" fmla="*/ 30 w 60"/>
                <a:gd name="T1" fmla="*/ 77 h 77"/>
                <a:gd name="T2" fmla="*/ 3 w 60"/>
                <a:gd name="T3" fmla="*/ 64 h 77"/>
                <a:gd name="T4" fmla="*/ 0 w 60"/>
                <a:gd name="T5" fmla="*/ 60 h 77"/>
                <a:gd name="T6" fmla="*/ 9 w 60"/>
                <a:gd name="T7" fmla="*/ 54 h 77"/>
                <a:gd name="T8" fmla="*/ 12 w 60"/>
                <a:gd name="T9" fmla="*/ 58 h 77"/>
                <a:gd name="T10" fmla="*/ 30 w 60"/>
                <a:gd name="T11" fmla="*/ 66 h 77"/>
                <a:gd name="T12" fmla="*/ 49 w 60"/>
                <a:gd name="T13" fmla="*/ 55 h 77"/>
                <a:gd name="T14" fmla="*/ 30 w 60"/>
                <a:gd name="T15" fmla="*/ 43 h 77"/>
                <a:gd name="T16" fmla="*/ 0 w 60"/>
                <a:gd name="T17" fmla="*/ 22 h 77"/>
                <a:gd name="T18" fmla="*/ 30 w 60"/>
                <a:gd name="T19" fmla="*/ 0 h 77"/>
                <a:gd name="T20" fmla="*/ 56 w 60"/>
                <a:gd name="T21" fmla="*/ 10 h 77"/>
                <a:gd name="T22" fmla="*/ 59 w 60"/>
                <a:gd name="T23" fmla="*/ 14 h 77"/>
                <a:gd name="T24" fmla="*/ 51 w 60"/>
                <a:gd name="T25" fmla="*/ 21 h 77"/>
                <a:gd name="T26" fmla="*/ 48 w 60"/>
                <a:gd name="T27" fmla="*/ 17 h 77"/>
                <a:gd name="T28" fmla="*/ 30 w 60"/>
                <a:gd name="T29" fmla="*/ 10 h 77"/>
                <a:gd name="T30" fmla="*/ 10 w 60"/>
                <a:gd name="T31" fmla="*/ 22 h 77"/>
                <a:gd name="T32" fmla="*/ 30 w 60"/>
                <a:gd name="T33" fmla="*/ 33 h 77"/>
                <a:gd name="T34" fmla="*/ 60 w 60"/>
                <a:gd name="T35" fmla="*/ 55 h 77"/>
                <a:gd name="T36" fmla="*/ 30 w 60"/>
                <a:gd name="T37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" h="77">
                  <a:moveTo>
                    <a:pt x="30" y="77"/>
                  </a:moveTo>
                  <a:cubicBezTo>
                    <a:pt x="18" y="77"/>
                    <a:pt x="7" y="72"/>
                    <a:pt x="3" y="6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4" y="62"/>
                    <a:pt x="21" y="66"/>
                    <a:pt x="30" y="66"/>
                  </a:cubicBezTo>
                  <a:cubicBezTo>
                    <a:pt x="49" y="66"/>
                    <a:pt x="49" y="58"/>
                    <a:pt x="49" y="55"/>
                  </a:cubicBezTo>
                  <a:cubicBezTo>
                    <a:pt x="49" y="51"/>
                    <a:pt x="49" y="43"/>
                    <a:pt x="30" y="43"/>
                  </a:cubicBezTo>
                  <a:cubicBezTo>
                    <a:pt x="11" y="43"/>
                    <a:pt x="0" y="35"/>
                    <a:pt x="0" y="22"/>
                  </a:cubicBezTo>
                  <a:cubicBezTo>
                    <a:pt x="0" y="8"/>
                    <a:pt x="11" y="0"/>
                    <a:pt x="30" y="0"/>
                  </a:cubicBezTo>
                  <a:cubicBezTo>
                    <a:pt x="41" y="0"/>
                    <a:pt x="50" y="4"/>
                    <a:pt x="56" y="10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4" y="13"/>
                    <a:pt x="37" y="10"/>
                    <a:pt x="30" y="10"/>
                  </a:cubicBezTo>
                  <a:cubicBezTo>
                    <a:pt x="21" y="10"/>
                    <a:pt x="10" y="12"/>
                    <a:pt x="10" y="22"/>
                  </a:cubicBezTo>
                  <a:cubicBezTo>
                    <a:pt x="10" y="31"/>
                    <a:pt x="21" y="33"/>
                    <a:pt x="30" y="33"/>
                  </a:cubicBezTo>
                  <a:cubicBezTo>
                    <a:pt x="55" y="33"/>
                    <a:pt x="60" y="45"/>
                    <a:pt x="60" y="55"/>
                  </a:cubicBezTo>
                  <a:cubicBezTo>
                    <a:pt x="60" y="65"/>
                    <a:pt x="55" y="77"/>
                    <a:pt x="30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6" name="Rectangle 452"/>
            <p:cNvSpPr>
              <a:spLocks noChangeArrowheads="1"/>
            </p:cNvSpPr>
            <p:nvPr/>
          </p:nvSpPr>
          <p:spPr bwMode="auto">
            <a:xfrm>
              <a:off x="-3884613" y="2860676"/>
              <a:ext cx="11113" cy="285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7" name="Rectangle 453"/>
            <p:cNvSpPr>
              <a:spLocks noChangeArrowheads="1"/>
            </p:cNvSpPr>
            <p:nvPr/>
          </p:nvSpPr>
          <p:spPr bwMode="auto">
            <a:xfrm>
              <a:off x="-3884613" y="2954338"/>
              <a:ext cx="11113" cy="285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8" name="Freeform 454"/>
            <p:cNvSpPr>
              <a:spLocks noEditPoints="1"/>
            </p:cNvSpPr>
            <p:nvPr/>
          </p:nvSpPr>
          <p:spPr bwMode="auto">
            <a:xfrm>
              <a:off x="-3921125" y="2679701"/>
              <a:ext cx="84138" cy="60325"/>
            </a:xfrm>
            <a:custGeom>
              <a:avLst/>
              <a:gdLst>
                <a:gd name="T0" fmla="*/ 14 w 74"/>
                <a:gd name="T1" fmla="*/ 52 h 52"/>
                <a:gd name="T2" fmla="*/ 14 w 74"/>
                <a:gd name="T3" fmla="*/ 47 h 52"/>
                <a:gd name="T4" fmla="*/ 2 w 74"/>
                <a:gd name="T5" fmla="*/ 10 h 52"/>
                <a:gd name="T6" fmla="*/ 2 w 74"/>
                <a:gd name="T7" fmla="*/ 3 h 52"/>
                <a:gd name="T8" fmla="*/ 8 w 74"/>
                <a:gd name="T9" fmla="*/ 1 h 52"/>
                <a:gd name="T10" fmla="*/ 37 w 74"/>
                <a:gd name="T11" fmla="*/ 4 h 52"/>
                <a:gd name="T12" fmla="*/ 67 w 74"/>
                <a:gd name="T13" fmla="*/ 0 h 52"/>
                <a:gd name="T14" fmla="*/ 73 w 74"/>
                <a:gd name="T15" fmla="*/ 3 h 52"/>
                <a:gd name="T16" fmla="*/ 73 w 74"/>
                <a:gd name="T17" fmla="*/ 10 h 52"/>
                <a:gd name="T18" fmla="*/ 64 w 74"/>
                <a:gd name="T19" fmla="*/ 25 h 52"/>
                <a:gd name="T20" fmla="*/ 64 w 74"/>
                <a:gd name="T21" fmla="*/ 26 h 52"/>
                <a:gd name="T22" fmla="*/ 64 w 74"/>
                <a:gd name="T23" fmla="*/ 26 h 52"/>
                <a:gd name="T24" fmla="*/ 63 w 74"/>
                <a:gd name="T25" fmla="*/ 29 h 52"/>
                <a:gd name="T26" fmla="*/ 61 w 74"/>
                <a:gd name="T27" fmla="*/ 34 h 52"/>
                <a:gd name="T28" fmla="*/ 51 w 74"/>
                <a:gd name="T29" fmla="*/ 31 h 52"/>
                <a:gd name="T30" fmla="*/ 53 w 74"/>
                <a:gd name="T31" fmla="*/ 26 h 52"/>
                <a:gd name="T32" fmla="*/ 54 w 74"/>
                <a:gd name="T33" fmla="*/ 21 h 52"/>
                <a:gd name="T34" fmla="*/ 58 w 74"/>
                <a:gd name="T35" fmla="*/ 13 h 52"/>
                <a:gd name="T36" fmla="*/ 37 w 74"/>
                <a:gd name="T37" fmla="*/ 15 h 52"/>
                <a:gd name="T38" fmla="*/ 16 w 74"/>
                <a:gd name="T39" fmla="*/ 13 h 52"/>
                <a:gd name="T40" fmla="*/ 24 w 74"/>
                <a:gd name="T41" fmla="*/ 47 h 52"/>
                <a:gd name="T42" fmla="*/ 24 w 74"/>
                <a:gd name="T43" fmla="*/ 52 h 52"/>
                <a:gd name="T44" fmla="*/ 14 w 74"/>
                <a:gd name="T45" fmla="*/ 52 h 52"/>
                <a:gd name="T46" fmla="*/ 10 w 74"/>
                <a:gd name="T47" fmla="*/ 4 h 52"/>
                <a:gd name="T48" fmla="*/ 10 w 74"/>
                <a:gd name="T49" fmla="*/ 4 h 52"/>
                <a:gd name="T50" fmla="*/ 10 w 74"/>
                <a:gd name="T51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52">
                  <a:moveTo>
                    <a:pt x="14" y="52"/>
                  </a:moveTo>
                  <a:cubicBezTo>
                    <a:pt x="14" y="47"/>
                    <a:pt x="14" y="47"/>
                    <a:pt x="14" y="47"/>
                  </a:cubicBezTo>
                  <a:cubicBezTo>
                    <a:pt x="14" y="47"/>
                    <a:pt x="13" y="24"/>
                    <a:pt x="2" y="10"/>
                  </a:cubicBezTo>
                  <a:cubicBezTo>
                    <a:pt x="1" y="8"/>
                    <a:pt x="0" y="5"/>
                    <a:pt x="2" y="3"/>
                  </a:cubicBezTo>
                  <a:cubicBezTo>
                    <a:pt x="3" y="1"/>
                    <a:pt x="6" y="0"/>
                    <a:pt x="8" y="1"/>
                  </a:cubicBezTo>
                  <a:cubicBezTo>
                    <a:pt x="13" y="2"/>
                    <a:pt x="24" y="4"/>
                    <a:pt x="37" y="4"/>
                  </a:cubicBezTo>
                  <a:cubicBezTo>
                    <a:pt x="50" y="4"/>
                    <a:pt x="63" y="1"/>
                    <a:pt x="67" y="0"/>
                  </a:cubicBezTo>
                  <a:cubicBezTo>
                    <a:pt x="69" y="0"/>
                    <a:pt x="72" y="1"/>
                    <a:pt x="73" y="3"/>
                  </a:cubicBezTo>
                  <a:cubicBezTo>
                    <a:pt x="74" y="5"/>
                    <a:pt x="74" y="8"/>
                    <a:pt x="73" y="10"/>
                  </a:cubicBezTo>
                  <a:cubicBezTo>
                    <a:pt x="71" y="11"/>
                    <a:pt x="67" y="17"/>
                    <a:pt x="64" y="25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63" y="27"/>
                    <a:pt x="63" y="29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4"/>
                    <a:pt x="54" y="22"/>
                    <a:pt x="54" y="21"/>
                  </a:cubicBezTo>
                  <a:cubicBezTo>
                    <a:pt x="55" y="18"/>
                    <a:pt x="57" y="15"/>
                    <a:pt x="58" y="13"/>
                  </a:cubicBezTo>
                  <a:cubicBezTo>
                    <a:pt x="52" y="14"/>
                    <a:pt x="45" y="15"/>
                    <a:pt x="37" y="15"/>
                  </a:cubicBezTo>
                  <a:cubicBezTo>
                    <a:pt x="29" y="15"/>
                    <a:pt x="22" y="14"/>
                    <a:pt x="16" y="13"/>
                  </a:cubicBezTo>
                  <a:cubicBezTo>
                    <a:pt x="24" y="28"/>
                    <a:pt x="24" y="46"/>
                    <a:pt x="24" y="47"/>
                  </a:cubicBezTo>
                  <a:cubicBezTo>
                    <a:pt x="24" y="52"/>
                    <a:pt x="24" y="52"/>
                    <a:pt x="24" y="52"/>
                  </a:cubicBezTo>
                  <a:lnTo>
                    <a:pt x="14" y="52"/>
                  </a:lnTo>
                  <a:close/>
                  <a:moveTo>
                    <a:pt x="10" y="4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9" name="Freeform 455"/>
            <p:cNvSpPr>
              <a:spLocks/>
            </p:cNvSpPr>
            <p:nvPr/>
          </p:nvSpPr>
          <p:spPr bwMode="auto">
            <a:xfrm>
              <a:off x="-4003675" y="2732088"/>
              <a:ext cx="249238" cy="317500"/>
            </a:xfrm>
            <a:custGeom>
              <a:avLst/>
              <a:gdLst>
                <a:gd name="T0" fmla="*/ 109 w 218"/>
                <a:gd name="T1" fmla="*/ 277 h 277"/>
                <a:gd name="T2" fmla="*/ 0 w 218"/>
                <a:gd name="T3" fmla="*/ 175 h 277"/>
                <a:gd name="T4" fmla="*/ 26 w 218"/>
                <a:gd name="T5" fmla="*/ 109 h 277"/>
                <a:gd name="T6" fmla="*/ 79 w 218"/>
                <a:gd name="T7" fmla="*/ 22 h 277"/>
                <a:gd name="T8" fmla="*/ 81 w 218"/>
                <a:gd name="T9" fmla="*/ 17 h 277"/>
                <a:gd name="T10" fmla="*/ 91 w 218"/>
                <a:gd name="T11" fmla="*/ 21 h 277"/>
                <a:gd name="T12" fmla="*/ 89 w 218"/>
                <a:gd name="T13" fmla="*/ 26 h 277"/>
                <a:gd name="T14" fmla="*/ 34 w 218"/>
                <a:gd name="T15" fmla="*/ 116 h 277"/>
                <a:gd name="T16" fmla="*/ 10 w 218"/>
                <a:gd name="T17" fmla="*/ 175 h 277"/>
                <a:gd name="T18" fmla="*/ 109 w 218"/>
                <a:gd name="T19" fmla="*/ 266 h 277"/>
                <a:gd name="T20" fmla="*/ 208 w 218"/>
                <a:gd name="T21" fmla="*/ 175 h 277"/>
                <a:gd name="T22" fmla="*/ 184 w 218"/>
                <a:gd name="T23" fmla="*/ 116 h 277"/>
                <a:gd name="T24" fmla="*/ 123 w 218"/>
                <a:gd name="T25" fmla="*/ 8 h 277"/>
                <a:gd name="T26" fmla="*/ 122 w 218"/>
                <a:gd name="T27" fmla="*/ 3 h 277"/>
                <a:gd name="T28" fmla="*/ 132 w 218"/>
                <a:gd name="T29" fmla="*/ 0 h 277"/>
                <a:gd name="T30" fmla="*/ 133 w 218"/>
                <a:gd name="T31" fmla="*/ 5 h 277"/>
                <a:gd name="T32" fmla="*/ 192 w 218"/>
                <a:gd name="T33" fmla="*/ 109 h 277"/>
                <a:gd name="T34" fmla="*/ 218 w 218"/>
                <a:gd name="T35" fmla="*/ 175 h 277"/>
                <a:gd name="T36" fmla="*/ 109 w 218"/>
                <a:gd name="T37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8" h="277">
                  <a:moveTo>
                    <a:pt x="109" y="277"/>
                  </a:moveTo>
                  <a:cubicBezTo>
                    <a:pt x="49" y="277"/>
                    <a:pt x="0" y="231"/>
                    <a:pt x="0" y="175"/>
                  </a:cubicBezTo>
                  <a:cubicBezTo>
                    <a:pt x="0" y="151"/>
                    <a:pt x="9" y="127"/>
                    <a:pt x="26" y="109"/>
                  </a:cubicBezTo>
                  <a:cubicBezTo>
                    <a:pt x="50" y="83"/>
                    <a:pt x="68" y="54"/>
                    <a:pt x="79" y="22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91" y="21"/>
                    <a:pt x="91" y="21"/>
                    <a:pt x="91" y="21"/>
                  </a:cubicBezTo>
                  <a:cubicBezTo>
                    <a:pt x="89" y="26"/>
                    <a:pt x="89" y="26"/>
                    <a:pt x="89" y="26"/>
                  </a:cubicBezTo>
                  <a:cubicBezTo>
                    <a:pt x="77" y="59"/>
                    <a:pt x="58" y="89"/>
                    <a:pt x="34" y="116"/>
                  </a:cubicBezTo>
                  <a:cubicBezTo>
                    <a:pt x="18" y="132"/>
                    <a:pt x="10" y="153"/>
                    <a:pt x="10" y="175"/>
                  </a:cubicBezTo>
                  <a:cubicBezTo>
                    <a:pt x="10" y="225"/>
                    <a:pt x="54" y="266"/>
                    <a:pt x="109" y="266"/>
                  </a:cubicBezTo>
                  <a:cubicBezTo>
                    <a:pt x="163" y="266"/>
                    <a:pt x="208" y="225"/>
                    <a:pt x="208" y="175"/>
                  </a:cubicBezTo>
                  <a:cubicBezTo>
                    <a:pt x="208" y="153"/>
                    <a:pt x="199" y="132"/>
                    <a:pt x="184" y="116"/>
                  </a:cubicBezTo>
                  <a:cubicBezTo>
                    <a:pt x="155" y="84"/>
                    <a:pt x="134" y="47"/>
                    <a:pt x="123" y="8"/>
                  </a:cubicBezTo>
                  <a:cubicBezTo>
                    <a:pt x="122" y="3"/>
                    <a:pt x="122" y="3"/>
                    <a:pt x="122" y="3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44" y="42"/>
                    <a:pt x="164" y="78"/>
                    <a:pt x="192" y="109"/>
                  </a:cubicBezTo>
                  <a:cubicBezTo>
                    <a:pt x="209" y="127"/>
                    <a:pt x="218" y="151"/>
                    <a:pt x="218" y="175"/>
                  </a:cubicBezTo>
                  <a:cubicBezTo>
                    <a:pt x="218" y="231"/>
                    <a:pt x="169" y="277"/>
                    <a:pt x="109" y="2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0" name="Freeform 456"/>
            <p:cNvSpPr>
              <a:spLocks/>
            </p:cNvSpPr>
            <p:nvPr/>
          </p:nvSpPr>
          <p:spPr bwMode="auto">
            <a:xfrm>
              <a:off x="-3921125" y="2724151"/>
              <a:ext cx="84138" cy="23813"/>
            </a:xfrm>
            <a:custGeom>
              <a:avLst/>
              <a:gdLst>
                <a:gd name="T0" fmla="*/ 38 w 73"/>
                <a:gd name="T1" fmla="*/ 21 h 21"/>
                <a:gd name="T2" fmla="*/ 4 w 73"/>
                <a:gd name="T3" fmla="*/ 12 h 21"/>
                <a:gd name="T4" fmla="*/ 0 w 73"/>
                <a:gd name="T5" fmla="*/ 10 h 21"/>
                <a:gd name="T6" fmla="*/ 5 w 73"/>
                <a:gd name="T7" fmla="*/ 1 h 21"/>
                <a:gd name="T8" fmla="*/ 9 w 73"/>
                <a:gd name="T9" fmla="*/ 3 h 21"/>
                <a:gd name="T10" fmla="*/ 38 w 73"/>
                <a:gd name="T11" fmla="*/ 11 h 21"/>
                <a:gd name="T12" fmla="*/ 63 w 73"/>
                <a:gd name="T13" fmla="*/ 3 h 21"/>
                <a:gd name="T14" fmla="*/ 68 w 73"/>
                <a:gd name="T15" fmla="*/ 0 h 21"/>
                <a:gd name="T16" fmla="*/ 73 w 73"/>
                <a:gd name="T17" fmla="*/ 10 h 21"/>
                <a:gd name="T18" fmla="*/ 68 w 73"/>
                <a:gd name="T19" fmla="*/ 12 h 21"/>
                <a:gd name="T20" fmla="*/ 38 w 73"/>
                <a:gd name="T2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21">
                  <a:moveTo>
                    <a:pt x="38" y="21"/>
                  </a:moveTo>
                  <a:cubicBezTo>
                    <a:pt x="22" y="21"/>
                    <a:pt x="5" y="13"/>
                    <a:pt x="4" y="1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24" y="11"/>
                    <a:pt x="38" y="11"/>
                  </a:cubicBezTo>
                  <a:cubicBezTo>
                    <a:pt x="50" y="11"/>
                    <a:pt x="63" y="3"/>
                    <a:pt x="63" y="3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8" y="13"/>
                    <a:pt x="53" y="21"/>
                    <a:pt x="38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1" name="Rectangle 457"/>
            <p:cNvSpPr>
              <a:spLocks noChangeArrowheads="1"/>
            </p:cNvSpPr>
            <p:nvPr/>
          </p:nvSpPr>
          <p:spPr bwMode="auto">
            <a:xfrm>
              <a:off x="-3944938" y="2916238"/>
              <a:ext cx="19050" cy="11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2" name="Rectangle 458"/>
            <p:cNvSpPr>
              <a:spLocks noChangeArrowheads="1"/>
            </p:cNvSpPr>
            <p:nvPr/>
          </p:nvSpPr>
          <p:spPr bwMode="auto">
            <a:xfrm>
              <a:off x="-3833813" y="2916238"/>
              <a:ext cx="19050" cy="11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53" name="Grupa 152"/>
          <p:cNvGrpSpPr/>
          <p:nvPr/>
        </p:nvGrpSpPr>
        <p:grpSpPr>
          <a:xfrm>
            <a:off x="5202423" y="4444096"/>
            <a:ext cx="514350" cy="438151"/>
            <a:chOff x="14097000" y="1981200"/>
            <a:chExt cx="685800" cy="584201"/>
          </a:xfrm>
          <a:solidFill>
            <a:schemeClr val="bg1"/>
          </a:solidFill>
        </p:grpSpPr>
        <p:sp>
          <p:nvSpPr>
            <p:cNvPr id="154" name="Freeform 6"/>
            <p:cNvSpPr>
              <a:spLocks/>
            </p:cNvSpPr>
            <p:nvPr/>
          </p:nvSpPr>
          <p:spPr bwMode="auto">
            <a:xfrm>
              <a:off x="14097000" y="1981200"/>
              <a:ext cx="685800" cy="482600"/>
            </a:xfrm>
            <a:custGeom>
              <a:avLst/>
              <a:gdLst>
                <a:gd name="T0" fmla="*/ 408 w 432"/>
                <a:gd name="T1" fmla="*/ 0 h 304"/>
                <a:gd name="T2" fmla="*/ 24 w 432"/>
                <a:gd name="T3" fmla="*/ 0 h 304"/>
                <a:gd name="T4" fmla="*/ 14 w 432"/>
                <a:gd name="T5" fmla="*/ 2 h 304"/>
                <a:gd name="T6" fmla="*/ 7 w 432"/>
                <a:gd name="T7" fmla="*/ 8 h 304"/>
                <a:gd name="T8" fmla="*/ 1 w 432"/>
                <a:gd name="T9" fmla="*/ 15 h 304"/>
                <a:gd name="T10" fmla="*/ 0 w 432"/>
                <a:gd name="T11" fmla="*/ 24 h 304"/>
                <a:gd name="T12" fmla="*/ 0 w 432"/>
                <a:gd name="T13" fmla="*/ 280 h 304"/>
                <a:gd name="T14" fmla="*/ 1 w 432"/>
                <a:gd name="T15" fmla="*/ 290 h 304"/>
                <a:gd name="T16" fmla="*/ 7 w 432"/>
                <a:gd name="T17" fmla="*/ 297 h 304"/>
                <a:gd name="T18" fmla="*/ 14 w 432"/>
                <a:gd name="T19" fmla="*/ 302 h 304"/>
                <a:gd name="T20" fmla="*/ 24 w 432"/>
                <a:gd name="T21" fmla="*/ 304 h 304"/>
                <a:gd name="T22" fmla="*/ 248 w 432"/>
                <a:gd name="T23" fmla="*/ 304 h 304"/>
                <a:gd name="T24" fmla="*/ 248 w 432"/>
                <a:gd name="T25" fmla="*/ 288 h 304"/>
                <a:gd name="T26" fmla="*/ 24 w 432"/>
                <a:gd name="T27" fmla="*/ 288 h 304"/>
                <a:gd name="T28" fmla="*/ 21 w 432"/>
                <a:gd name="T29" fmla="*/ 287 h 304"/>
                <a:gd name="T30" fmla="*/ 19 w 432"/>
                <a:gd name="T31" fmla="*/ 285 h 304"/>
                <a:gd name="T32" fmla="*/ 16 w 432"/>
                <a:gd name="T33" fmla="*/ 283 h 304"/>
                <a:gd name="T34" fmla="*/ 16 w 432"/>
                <a:gd name="T35" fmla="*/ 280 h 304"/>
                <a:gd name="T36" fmla="*/ 16 w 432"/>
                <a:gd name="T37" fmla="*/ 24 h 304"/>
                <a:gd name="T38" fmla="*/ 16 w 432"/>
                <a:gd name="T39" fmla="*/ 20 h 304"/>
                <a:gd name="T40" fmla="*/ 19 w 432"/>
                <a:gd name="T41" fmla="*/ 18 h 304"/>
                <a:gd name="T42" fmla="*/ 21 w 432"/>
                <a:gd name="T43" fmla="*/ 16 h 304"/>
                <a:gd name="T44" fmla="*/ 24 w 432"/>
                <a:gd name="T45" fmla="*/ 16 h 304"/>
                <a:gd name="T46" fmla="*/ 408 w 432"/>
                <a:gd name="T47" fmla="*/ 16 h 304"/>
                <a:gd name="T48" fmla="*/ 411 w 432"/>
                <a:gd name="T49" fmla="*/ 16 h 304"/>
                <a:gd name="T50" fmla="*/ 414 w 432"/>
                <a:gd name="T51" fmla="*/ 18 h 304"/>
                <a:gd name="T52" fmla="*/ 416 w 432"/>
                <a:gd name="T53" fmla="*/ 20 h 304"/>
                <a:gd name="T54" fmla="*/ 416 w 432"/>
                <a:gd name="T55" fmla="*/ 24 h 304"/>
                <a:gd name="T56" fmla="*/ 416 w 432"/>
                <a:gd name="T57" fmla="*/ 280 h 304"/>
                <a:gd name="T58" fmla="*/ 416 w 432"/>
                <a:gd name="T59" fmla="*/ 283 h 304"/>
                <a:gd name="T60" fmla="*/ 414 w 432"/>
                <a:gd name="T61" fmla="*/ 285 h 304"/>
                <a:gd name="T62" fmla="*/ 411 w 432"/>
                <a:gd name="T63" fmla="*/ 287 h 304"/>
                <a:gd name="T64" fmla="*/ 408 w 432"/>
                <a:gd name="T65" fmla="*/ 288 h 304"/>
                <a:gd name="T66" fmla="*/ 328 w 432"/>
                <a:gd name="T67" fmla="*/ 288 h 304"/>
                <a:gd name="T68" fmla="*/ 328 w 432"/>
                <a:gd name="T69" fmla="*/ 304 h 304"/>
                <a:gd name="T70" fmla="*/ 408 w 432"/>
                <a:gd name="T71" fmla="*/ 304 h 304"/>
                <a:gd name="T72" fmla="*/ 417 w 432"/>
                <a:gd name="T73" fmla="*/ 302 h 304"/>
                <a:gd name="T74" fmla="*/ 425 w 432"/>
                <a:gd name="T75" fmla="*/ 297 h 304"/>
                <a:gd name="T76" fmla="*/ 430 w 432"/>
                <a:gd name="T77" fmla="*/ 290 h 304"/>
                <a:gd name="T78" fmla="*/ 432 w 432"/>
                <a:gd name="T79" fmla="*/ 280 h 304"/>
                <a:gd name="T80" fmla="*/ 432 w 432"/>
                <a:gd name="T81" fmla="*/ 24 h 304"/>
                <a:gd name="T82" fmla="*/ 430 w 432"/>
                <a:gd name="T83" fmla="*/ 15 h 304"/>
                <a:gd name="T84" fmla="*/ 425 w 432"/>
                <a:gd name="T85" fmla="*/ 8 h 304"/>
                <a:gd name="T86" fmla="*/ 417 w 432"/>
                <a:gd name="T87" fmla="*/ 2 h 304"/>
                <a:gd name="T88" fmla="*/ 408 w 432"/>
                <a:gd name="T89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32" h="304">
                  <a:moveTo>
                    <a:pt x="408" y="0"/>
                  </a:moveTo>
                  <a:lnTo>
                    <a:pt x="24" y="0"/>
                  </a:lnTo>
                  <a:lnTo>
                    <a:pt x="14" y="2"/>
                  </a:lnTo>
                  <a:lnTo>
                    <a:pt x="7" y="8"/>
                  </a:lnTo>
                  <a:lnTo>
                    <a:pt x="1" y="15"/>
                  </a:lnTo>
                  <a:lnTo>
                    <a:pt x="0" y="24"/>
                  </a:lnTo>
                  <a:lnTo>
                    <a:pt x="0" y="280"/>
                  </a:lnTo>
                  <a:lnTo>
                    <a:pt x="1" y="290"/>
                  </a:lnTo>
                  <a:lnTo>
                    <a:pt x="7" y="297"/>
                  </a:lnTo>
                  <a:lnTo>
                    <a:pt x="14" y="302"/>
                  </a:lnTo>
                  <a:lnTo>
                    <a:pt x="24" y="304"/>
                  </a:lnTo>
                  <a:lnTo>
                    <a:pt x="248" y="304"/>
                  </a:lnTo>
                  <a:lnTo>
                    <a:pt x="248" y="288"/>
                  </a:lnTo>
                  <a:lnTo>
                    <a:pt x="24" y="288"/>
                  </a:lnTo>
                  <a:lnTo>
                    <a:pt x="21" y="287"/>
                  </a:lnTo>
                  <a:lnTo>
                    <a:pt x="19" y="285"/>
                  </a:lnTo>
                  <a:lnTo>
                    <a:pt x="16" y="283"/>
                  </a:lnTo>
                  <a:lnTo>
                    <a:pt x="16" y="280"/>
                  </a:lnTo>
                  <a:lnTo>
                    <a:pt x="16" y="24"/>
                  </a:lnTo>
                  <a:lnTo>
                    <a:pt x="16" y="20"/>
                  </a:lnTo>
                  <a:lnTo>
                    <a:pt x="19" y="18"/>
                  </a:lnTo>
                  <a:lnTo>
                    <a:pt x="21" y="16"/>
                  </a:lnTo>
                  <a:lnTo>
                    <a:pt x="24" y="16"/>
                  </a:lnTo>
                  <a:lnTo>
                    <a:pt x="408" y="16"/>
                  </a:lnTo>
                  <a:lnTo>
                    <a:pt x="411" y="16"/>
                  </a:lnTo>
                  <a:lnTo>
                    <a:pt x="414" y="18"/>
                  </a:lnTo>
                  <a:lnTo>
                    <a:pt x="416" y="20"/>
                  </a:lnTo>
                  <a:lnTo>
                    <a:pt x="416" y="24"/>
                  </a:lnTo>
                  <a:lnTo>
                    <a:pt x="416" y="280"/>
                  </a:lnTo>
                  <a:lnTo>
                    <a:pt x="416" y="283"/>
                  </a:lnTo>
                  <a:lnTo>
                    <a:pt x="414" y="285"/>
                  </a:lnTo>
                  <a:lnTo>
                    <a:pt x="411" y="287"/>
                  </a:lnTo>
                  <a:lnTo>
                    <a:pt x="408" y="288"/>
                  </a:lnTo>
                  <a:lnTo>
                    <a:pt x="328" y="288"/>
                  </a:lnTo>
                  <a:lnTo>
                    <a:pt x="328" y="304"/>
                  </a:lnTo>
                  <a:lnTo>
                    <a:pt x="408" y="304"/>
                  </a:lnTo>
                  <a:lnTo>
                    <a:pt x="417" y="302"/>
                  </a:lnTo>
                  <a:lnTo>
                    <a:pt x="425" y="297"/>
                  </a:lnTo>
                  <a:lnTo>
                    <a:pt x="430" y="290"/>
                  </a:lnTo>
                  <a:lnTo>
                    <a:pt x="432" y="280"/>
                  </a:lnTo>
                  <a:lnTo>
                    <a:pt x="432" y="24"/>
                  </a:lnTo>
                  <a:lnTo>
                    <a:pt x="430" y="15"/>
                  </a:lnTo>
                  <a:lnTo>
                    <a:pt x="425" y="8"/>
                  </a:lnTo>
                  <a:lnTo>
                    <a:pt x="417" y="2"/>
                  </a:lnTo>
                  <a:lnTo>
                    <a:pt x="4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7"/>
            <p:cNvSpPr>
              <a:spLocks/>
            </p:cNvSpPr>
            <p:nvPr/>
          </p:nvSpPr>
          <p:spPr bwMode="auto">
            <a:xfrm>
              <a:off x="14478000" y="2366963"/>
              <a:ext cx="152400" cy="198438"/>
            </a:xfrm>
            <a:custGeom>
              <a:avLst/>
              <a:gdLst>
                <a:gd name="T0" fmla="*/ 95 w 96"/>
                <a:gd name="T1" fmla="*/ 0 h 125"/>
                <a:gd name="T2" fmla="*/ 85 w 96"/>
                <a:gd name="T3" fmla="*/ 1 h 125"/>
                <a:gd name="T4" fmla="*/ 77 w 96"/>
                <a:gd name="T5" fmla="*/ 5 h 125"/>
                <a:gd name="T6" fmla="*/ 80 w 96"/>
                <a:gd name="T7" fmla="*/ 5 h 125"/>
                <a:gd name="T8" fmla="*/ 80 w 96"/>
                <a:gd name="T9" fmla="*/ 105 h 125"/>
                <a:gd name="T10" fmla="*/ 52 w 96"/>
                <a:gd name="T11" fmla="*/ 94 h 125"/>
                <a:gd name="T12" fmla="*/ 49 w 96"/>
                <a:gd name="T13" fmla="*/ 93 h 125"/>
                <a:gd name="T14" fmla="*/ 47 w 96"/>
                <a:gd name="T15" fmla="*/ 94 h 125"/>
                <a:gd name="T16" fmla="*/ 16 w 96"/>
                <a:gd name="T17" fmla="*/ 106 h 125"/>
                <a:gd name="T18" fmla="*/ 16 w 96"/>
                <a:gd name="T19" fmla="*/ 5 h 125"/>
                <a:gd name="T20" fmla="*/ 20 w 96"/>
                <a:gd name="T21" fmla="*/ 5 h 125"/>
                <a:gd name="T22" fmla="*/ 10 w 96"/>
                <a:gd name="T23" fmla="*/ 1 h 125"/>
                <a:gd name="T24" fmla="*/ 1 w 96"/>
                <a:gd name="T25" fmla="*/ 0 h 125"/>
                <a:gd name="T26" fmla="*/ 0 w 96"/>
                <a:gd name="T27" fmla="*/ 1 h 125"/>
                <a:gd name="T28" fmla="*/ 0 w 96"/>
                <a:gd name="T29" fmla="*/ 117 h 125"/>
                <a:gd name="T30" fmla="*/ 0 w 96"/>
                <a:gd name="T31" fmla="*/ 120 h 125"/>
                <a:gd name="T32" fmla="*/ 1 w 96"/>
                <a:gd name="T33" fmla="*/ 122 h 125"/>
                <a:gd name="T34" fmla="*/ 4 w 96"/>
                <a:gd name="T35" fmla="*/ 124 h 125"/>
                <a:gd name="T36" fmla="*/ 6 w 96"/>
                <a:gd name="T37" fmla="*/ 125 h 125"/>
                <a:gd name="T38" fmla="*/ 8 w 96"/>
                <a:gd name="T39" fmla="*/ 125 h 125"/>
                <a:gd name="T40" fmla="*/ 11 w 96"/>
                <a:gd name="T41" fmla="*/ 124 h 125"/>
                <a:gd name="T42" fmla="*/ 49 w 96"/>
                <a:gd name="T43" fmla="*/ 110 h 125"/>
                <a:gd name="T44" fmla="*/ 85 w 96"/>
                <a:gd name="T45" fmla="*/ 124 h 125"/>
                <a:gd name="T46" fmla="*/ 88 w 96"/>
                <a:gd name="T47" fmla="*/ 125 h 125"/>
                <a:gd name="T48" fmla="*/ 91 w 96"/>
                <a:gd name="T49" fmla="*/ 125 h 125"/>
                <a:gd name="T50" fmla="*/ 93 w 96"/>
                <a:gd name="T51" fmla="*/ 124 h 125"/>
                <a:gd name="T52" fmla="*/ 94 w 96"/>
                <a:gd name="T53" fmla="*/ 122 h 125"/>
                <a:gd name="T54" fmla="*/ 95 w 96"/>
                <a:gd name="T55" fmla="*/ 120 h 125"/>
                <a:gd name="T56" fmla="*/ 96 w 96"/>
                <a:gd name="T57" fmla="*/ 117 h 125"/>
                <a:gd name="T58" fmla="*/ 96 w 96"/>
                <a:gd name="T59" fmla="*/ 1 h 125"/>
                <a:gd name="T60" fmla="*/ 95 w 96"/>
                <a:gd name="T6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6" h="125">
                  <a:moveTo>
                    <a:pt x="95" y="0"/>
                  </a:moveTo>
                  <a:lnTo>
                    <a:pt x="85" y="1"/>
                  </a:lnTo>
                  <a:lnTo>
                    <a:pt x="77" y="5"/>
                  </a:lnTo>
                  <a:lnTo>
                    <a:pt x="80" y="5"/>
                  </a:lnTo>
                  <a:lnTo>
                    <a:pt x="80" y="105"/>
                  </a:lnTo>
                  <a:lnTo>
                    <a:pt x="52" y="94"/>
                  </a:lnTo>
                  <a:lnTo>
                    <a:pt x="49" y="93"/>
                  </a:lnTo>
                  <a:lnTo>
                    <a:pt x="47" y="94"/>
                  </a:lnTo>
                  <a:lnTo>
                    <a:pt x="16" y="106"/>
                  </a:lnTo>
                  <a:lnTo>
                    <a:pt x="16" y="5"/>
                  </a:lnTo>
                  <a:lnTo>
                    <a:pt x="20" y="5"/>
                  </a:lnTo>
                  <a:lnTo>
                    <a:pt x="10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17"/>
                  </a:lnTo>
                  <a:lnTo>
                    <a:pt x="0" y="120"/>
                  </a:lnTo>
                  <a:lnTo>
                    <a:pt x="1" y="122"/>
                  </a:lnTo>
                  <a:lnTo>
                    <a:pt x="4" y="124"/>
                  </a:lnTo>
                  <a:lnTo>
                    <a:pt x="6" y="125"/>
                  </a:lnTo>
                  <a:lnTo>
                    <a:pt x="8" y="125"/>
                  </a:lnTo>
                  <a:lnTo>
                    <a:pt x="11" y="124"/>
                  </a:lnTo>
                  <a:lnTo>
                    <a:pt x="49" y="110"/>
                  </a:lnTo>
                  <a:lnTo>
                    <a:pt x="85" y="124"/>
                  </a:lnTo>
                  <a:lnTo>
                    <a:pt x="88" y="125"/>
                  </a:lnTo>
                  <a:lnTo>
                    <a:pt x="91" y="125"/>
                  </a:lnTo>
                  <a:lnTo>
                    <a:pt x="93" y="124"/>
                  </a:lnTo>
                  <a:lnTo>
                    <a:pt x="94" y="122"/>
                  </a:lnTo>
                  <a:lnTo>
                    <a:pt x="95" y="120"/>
                  </a:lnTo>
                  <a:lnTo>
                    <a:pt x="96" y="117"/>
                  </a:lnTo>
                  <a:lnTo>
                    <a:pt x="96" y="1"/>
                  </a:lnTo>
                  <a:lnTo>
                    <a:pt x="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8"/>
            <p:cNvSpPr>
              <a:spLocks noEditPoints="1"/>
            </p:cNvSpPr>
            <p:nvPr/>
          </p:nvSpPr>
          <p:spPr bwMode="auto">
            <a:xfrm>
              <a:off x="14376400" y="2068513"/>
              <a:ext cx="357188" cy="358775"/>
            </a:xfrm>
            <a:custGeom>
              <a:avLst/>
              <a:gdLst>
                <a:gd name="T0" fmla="*/ 103 w 225"/>
                <a:gd name="T1" fmla="*/ 224 h 226"/>
                <a:gd name="T2" fmla="*/ 85 w 225"/>
                <a:gd name="T3" fmla="*/ 204 h 226"/>
                <a:gd name="T4" fmla="*/ 66 w 225"/>
                <a:gd name="T5" fmla="*/ 197 h 226"/>
                <a:gd name="T6" fmla="*/ 32 w 225"/>
                <a:gd name="T7" fmla="*/ 191 h 226"/>
                <a:gd name="T8" fmla="*/ 27 w 225"/>
                <a:gd name="T9" fmla="*/ 180 h 226"/>
                <a:gd name="T10" fmla="*/ 28 w 225"/>
                <a:gd name="T11" fmla="*/ 152 h 226"/>
                <a:gd name="T12" fmla="*/ 7 w 225"/>
                <a:gd name="T13" fmla="*/ 129 h 226"/>
                <a:gd name="T14" fmla="*/ 0 w 225"/>
                <a:gd name="T15" fmla="*/ 117 h 226"/>
                <a:gd name="T16" fmla="*/ 2 w 225"/>
                <a:gd name="T17" fmla="*/ 104 h 226"/>
                <a:gd name="T18" fmla="*/ 20 w 225"/>
                <a:gd name="T19" fmla="*/ 86 h 226"/>
                <a:gd name="T20" fmla="*/ 29 w 225"/>
                <a:gd name="T21" fmla="*/ 68 h 226"/>
                <a:gd name="T22" fmla="*/ 28 w 225"/>
                <a:gd name="T23" fmla="*/ 42 h 226"/>
                <a:gd name="T24" fmla="*/ 40 w 225"/>
                <a:gd name="T25" fmla="*/ 29 h 226"/>
                <a:gd name="T26" fmla="*/ 73 w 225"/>
                <a:gd name="T27" fmla="*/ 29 h 226"/>
                <a:gd name="T28" fmla="*/ 96 w 225"/>
                <a:gd name="T29" fmla="*/ 9 h 226"/>
                <a:gd name="T30" fmla="*/ 107 w 225"/>
                <a:gd name="T31" fmla="*/ 1 h 226"/>
                <a:gd name="T32" fmla="*/ 121 w 225"/>
                <a:gd name="T33" fmla="*/ 2 h 226"/>
                <a:gd name="T34" fmla="*/ 139 w 225"/>
                <a:gd name="T35" fmla="*/ 21 h 226"/>
                <a:gd name="T36" fmla="*/ 158 w 225"/>
                <a:gd name="T37" fmla="*/ 29 h 226"/>
                <a:gd name="T38" fmla="*/ 192 w 225"/>
                <a:gd name="T39" fmla="*/ 34 h 226"/>
                <a:gd name="T40" fmla="*/ 198 w 225"/>
                <a:gd name="T41" fmla="*/ 46 h 226"/>
                <a:gd name="T42" fmla="*/ 197 w 225"/>
                <a:gd name="T43" fmla="*/ 74 h 226"/>
                <a:gd name="T44" fmla="*/ 216 w 225"/>
                <a:gd name="T45" fmla="*/ 97 h 226"/>
                <a:gd name="T46" fmla="*/ 224 w 225"/>
                <a:gd name="T47" fmla="*/ 109 h 226"/>
                <a:gd name="T48" fmla="*/ 223 w 225"/>
                <a:gd name="T49" fmla="*/ 122 h 226"/>
                <a:gd name="T50" fmla="*/ 203 w 225"/>
                <a:gd name="T51" fmla="*/ 140 h 226"/>
                <a:gd name="T52" fmla="*/ 196 w 225"/>
                <a:gd name="T53" fmla="*/ 158 h 226"/>
                <a:gd name="T54" fmla="*/ 197 w 225"/>
                <a:gd name="T55" fmla="*/ 184 h 226"/>
                <a:gd name="T56" fmla="*/ 185 w 225"/>
                <a:gd name="T57" fmla="*/ 197 h 226"/>
                <a:gd name="T58" fmla="*/ 150 w 225"/>
                <a:gd name="T59" fmla="*/ 197 h 226"/>
                <a:gd name="T60" fmla="*/ 128 w 225"/>
                <a:gd name="T61" fmla="*/ 217 h 226"/>
                <a:gd name="T62" fmla="*/ 117 w 225"/>
                <a:gd name="T63" fmla="*/ 225 h 226"/>
                <a:gd name="T64" fmla="*/ 79 w 225"/>
                <a:gd name="T65" fmla="*/ 182 h 226"/>
                <a:gd name="T66" fmla="*/ 108 w 225"/>
                <a:gd name="T67" fmla="*/ 208 h 226"/>
                <a:gd name="T68" fmla="*/ 114 w 225"/>
                <a:gd name="T69" fmla="*/ 209 h 226"/>
                <a:gd name="T70" fmla="*/ 135 w 225"/>
                <a:gd name="T71" fmla="*/ 186 h 226"/>
                <a:gd name="T72" fmla="*/ 176 w 225"/>
                <a:gd name="T73" fmla="*/ 183 h 226"/>
                <a:gd name="T74" fmla="*/ 181 w 225"/>
                <a:gd name="T75" fmla="*/ 181 h 226"/>
                <a:gd name="T76" fmla="*/ 179 w 225"/>
                <a:gd name="T77" fmla="*/ 160 h 226"/>
                <a:gd name="T78" fmla="*/ 193 w 225"/>
                <a:gd name="T79" fmla="*/ 127 h 226"/>
                <a:gd name="T80" fmla="*/ 209 w 225"/>
                <a:gd name="T81" fmla="*/ 113 h 226"/>
                <a:gd name="T82" fmla="*/ 193 w 225"/>
                <a:gd name="T83" fmla="*/ 99 h 226"/>
                <a:gd name="T84" fmla="*/ 179 w 225"/>
                <a:gd name="T85" fmla="*/ 66 h 226"/>
                <a:gd name="T86" fmla="*/ 181 w 225"/>
                <a:gd name="T87" fmla="*/ 45 h 226"/>
                <a:gd name="T88" fmla="*/ 176 w 225"/>
                <a:gd name="T89" fmla="*/ 44 h 226"/>
                <a:gd name="T90" fmla="*/ 135 w 225"/>
                <a:gd name="T91" fmla="*/ 40 h 226"/>
                <a:gd name="T92" fmla="*/ 114 w 225"/>
                <a:gd name="T93" fmla="*/ 17 h 226"/>
                <a:gd name="T94" fmla="*/ 108 w 225"/>
                <a:gd name="T95" fmla="*/ 18 h 226"/>
                <a:gd name="T96" fmla="*/ 79 w 225"/>
                <a:gd name="T97" fmla="*/ 44 h 226"/>
                <a:gd name="T98" fmla="*/ 64 w 225"/>
                <a:gd name="T99" fmla="*/ 45 h 226"/>
                <a:gd name="T100" fmla="*/ 45 w 225"/>
                <a:gd name="T101" fmla="*/ 44 h 226"/>
                <a:gd name="T102" fmla="*/ 43 w 225"/>
                <a:gd name="T103" fmla="*/ 48 h 226"/>
                <a:gd name="T104" fmla="*/ 38 w 225"/>
                <a:gd name="T105" fmla="*/ 89 h 226"/>
                <a:gd name="T106" fmla="*/ 16 w 225"/>
                <a:gd name="T107" fmla="*/ 111 h 226"/>
                <a:gd name="T108" fmla="*/ 17 w 225"/>
                <a:gd name="T109" fmla="*/ 117 h 226"/>
                <a:gd name="T110" fmla="*/ 44 w 225"/>
                <a:gd name="T111" fmla="*/ 148 h 226"/>
                <a:gd name="T112" fmla="*/ 43 w 225"/>
                <a:gd name="T113" fmla="*/ 180 h 226"/>
                <a:gd name="T114" fmla="*/ 46 w 225"/>
                <a:gd name="T115" fmla="*/ 183 h 226"/>
                <a:gd name="T116" fmla="*/ 68 w 225"/>
                <a:gd name="T117" fmla="*/ 18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5" h="226">
                  <a:moveTo>
                    <a:pt x="112" y="226"/>
                  </a:moveTo>
                  <a:lnTo>
                    <a:pt x="107" y="225"/>
                  </a:lnTo>
                  <a:lnTo>
                    <a:pt x="103" y="224"/>
                  </a:lnTo>
                  <a:lnTo>
                    <a:pt x="99" y="221"/>
                  </a:lnTo>
                  <a:lnTo>
                    <a:pt x="96" y="217"/>
                  </a:lnTo>
                  <a:lnTo>
                    <a:pt x="85" y="204"/>
                  </a:lnTo>
                  <a:lnTo>
                    <a:pt x="80" y="200"/>
                  </a:lnTo>
                  <a:lnTo>
                    <a:pt x="73" y="197"/>
                  </a:lnTo>
                  <a:lnTo>
                    <a:pt x="66" y="197"/>
                  </a:lnTo>
                  <a:lnTo>
                    <a:pt x="49" y="198"/>
                  </a:lnTo>
                  <a:lnTo>
                    <a:pt x="40" y="197"/>
                  </a:lnTo>
                  <a:lnTo>
                    <a:pt x="32" y="191"/>
                  </a:lnTo>
                  <a:lnTo>
                    <a:pt x="29" y="188"/>
                  </a:lnTo>
                  <a:lnTo>
                    <a:pt x="28" y="184"/>
                  </a:lnTo>
                  <a:lnTo>
                    <a:pt x="27" y="180"/>
                  </a:lnTo>
                  <a:lnTo>
                    <a:pt x="27" y="175"/>
                  </a:lnTo>
                  <a:lnTo>
                    <a:pt x="29" y="158"/>
                  </a:lnTo>
                  <a:lnTo>
                    <a:pt x="28" y="152"/>
                  </a:lnTo>
                  <a:lnTo>
                    <a:pt x="24" y="145"/>
                  </a:lnTo>
                  <a:lnTo>
                    <a:pt x="20" y="140"/>
                  </a:lnTo>
                  <a:lnTo>
                    <a:pt x="7" y="129"/>
                  </a:lnTo>
                  <a:lnTo>
                    <a:pt x="4" y="126"/>
                  </a:lnTo>
                  <a:lnTo>
                    <a:pt x="2" y="122"/>
                  </a:lnTo>
                  <a:lnTo>
                    <a:pt x="0" y="117"/>
                  </a:lnTo>
                  <a:lnTo>
                    <a:pt x="0" y="113"/>
                  </a:lnTo>
                  <a:lnTo>
                    <a:pt x="0" y="109"/>
                  </a:lnTo>
                  <a:lnTo>
                    <a:pt x="2" y="104"/>
                  </a:lnTo>
                  <a:lnTo>
                    <a:pt x="4" y="100"/>
                  </a:lnTo>
                  <a:lnTo>
                    <a:pt x="7" y="97"/>
                  </a:lnTo>
                  <a:lnTo>
                    <a:pt x="20" y="86"/>
                  </a:lnTo>
                  <a:lnTo>
                    <a:pt x="24" y="81"/>
                  </a:lnTo>
                  <a:lnTo>
                    <a:pt x="28" y="74"/>
                  </a:lnTo>
                  <a:lnTo>
                    <a:pt x="29" y="68"/>
                  </a:lnTo>
                  <a:lnTo>
                    <a:pt x="27" y="50"/>
                  </a:lnTo>
                  <a:lnTo>
                    <a:pt x="27" y="46"/>
                  </a:lnTo>
                  <a:lnTo>
                    <a:pt x="28" y="42"/>
                  </a:lnTo>
                  <a:lnTo>
                    <a:pt x="29" y="38"/>
                  </a:lnTo>
                  <a:lnTo>
                    <a:pt x="32" y="34"/>
                  </a:lnTo>
                  <a:lnTo>
                    <a:pt x="40" y="29"/>
                  </a:lnTo>
                  <a:lnTo>
                    <a:pt x="49" y="28"/>
                  </a:lnTo>
                  <a:lnTo>
                    <a:pt x="66" y="29"/>
                  </a:lnTo>
                  <a:lnTo>
                    <a:pt x="73" y="29"/>
                  </a:lnTo>
                  <a:lnTo>
                    <a:pt x="80" y="26"/>
                  </a:lnTo>
                  <a:lnTo>
                    <a:pt x="85" y="21"/>
                  </a:lnTo>
                  <a:lnTo>
                    <a:pt x="96" y="9"/>
                  </a:lnTo>
                  <a:lnTo>
                    <a:pt x="99" y="5"/>
                  </a:lnTo>
                  <a:lnTo>
                    <a:pt x="103" y="2"/>
                  </a:lnTo>
                  <a:lnTo>
                    <a:pt x="107" y="1"/>
                  </a:lnTo>
                  <a:lnTo>
                    <a:pt x="112" y="0"/>
                  </a:lnTo>
                  <a:lnTo>
                    <a:pt x="117" y="1"/>
                  </a:lnTo>
                  <a:lnTo>
                    <a:pt x="121" y="2"/>
                  </a:lnTo>
                  <a:lnTo>
                    <a:pt x="125" y="5"/>
                  </a:lnTo>
                  <a:lnTo>
                    <a:pt x="128" y="9"/>
                  </a:lnTo>
                  <a:lnTo>
                    <a:pt x="139" y="21"/>
                  </a:lnTo>
                  <a:lnTo>
                    <a:pt x="144" y="26"/>
                  </a:lnTo>
                  <a:lnTo>
                    <a:pt x="150" y="29"/>
                  </a:lnTo>
                  <a:lnTo>
                    <a:pt x="158" y="29"/>
                  </a:lnTo>
                  <a:lnTo>
                    <a:pt x="174" y="28"/>
                  </a:lnTo>
                  <a:lnTo>
                    <a:pt x="185" y="29"/>
                  </a:lnTo>
                  <a:lnTo>
                    <a:pt x="192" y="34"/>
                  </a:lnTo>
                  <a:lnTo>
                    <a:pt x="195" y="38"/>
                  </a:lnTo>
                  <a:lnTo>
                    <a:pt x="197" y="42"/>
                  </a:lnTo>
                  <a:lnTo>
                    <a:pt x="198" y="46"/>
                  </a:lnTo>
                  <a:lnTo>
                    <a:pt x="198" y="50"/>
                  </a:lnTo>
                  <a:lnTo>
                    <a:pt x="196" y="68"/>
                  </a:lnTo>
                  <a:lnTo>
                    <a:pt x="197" y="74"/>
                  </a:lnTo>
                  <a:lnTo>
                    <a:pt x="199" y="81"/>
                  </a:lnTo>
                  <a:lnTo>
                    <a:pt x="203" y="86"/>
                  </a:lnTo>
                  <a:lnTo>
                    <a:pt x="216" y="97"/>
                  </a:lnTo>
                  <a:lnTo>
                    <a:pt x="220" y="100"/>
                  </a:lnTo>
                  <a:lnTo>
                    <a:pt x="223" y="104"/>
                  </a:lnTo>
                  <a:lnTo>
                    <a:pt x="224" y="109"/>
                  </a:lnTo>
                  <a:lnTo>
                    <a:pt x="225" y="113"/>
                  </a:lnTo>
                  <a:lnTo>
                    <a:pt x="224" y="117"/>
                  </a:lnTo>
                  <a:lnTo>
                    <a:pt x="223" y="122"/>
                  </a:lnTo>
                  <a:lnTo>
                    <a:pt x="220" y="126"/>
                  </a:lnTo>
                  <a:lnTo>
                    <a:pt x="216" y="129"/>
                  </a:lnTo>
                  <a:lnTo>
                    <a:pt x="203" y="140"/>
                  </a:lnTo>
                  <a:lnTo>
                    <a:pt x="199" y="145"/>
                  </a:lnTo>
                  <a:lnTo>
                    <a:pt x="197" y="152"/>
                  </a:lnTo>
                  <a:lnTo>
                    <a:pt x="196" y="158"/>
                  </a:lnTo>
                  <a:lnTo>
                    <a:pt x="198" y="175"/>
                  </a:lnTo>
                  <a:lnTo>
                    <a:pt x="198" y="180"/>
                  </a:lnTo>
                  <a:lnTo>
                    <a:pt x="197" y="184"/>
                  </a:lnTo>
                  <a:lnTo>
                    <a:pt x="195" y="188"/>
                  </a:lnTo>
                  <a:lnTo>
                    <a:pt x="192" y="191"/>
                  </a:lnTo>
                  <a:lnTo>
                    <a:pt x="185" y="197"/>
                  </a:lnTo>
                  <a:lnTo>
                    <a:pt x="174" y="198"/>
                  </a:lnTo>
                  <a:lnTo>
                    <a:pt x="158" y="197"/>
                  </a:lnTo>
                  <a:lnTo>
                    <a:pt x="150" y="197"/>
                  </a:lnTo>
                  <a:lnTo>
                    <a:pt x="144" y="200"/>
                  </a:lnTo>
                  <a:lnTo>
                    <a:pt x="139" y="204"/>
                  </a:lnTo>
                  <a:lnTo>
                    <a:pt x="128" y="217"/>
                  </a:lnTo>
                  <a:lnTo>
                    <a:pt x="125" y="221"/>
                  </a:lnTo>
                  <a:lnTo>
                    <a:pt x="121" y="224"/>
                  </a:lnTo>
                  <a:lnTo>
                    <a:pt x="117" y="225"/>
                  </a:lnTo>
                  <a:lnTo>
                    <a:pt x="112" y="226"/>
                  </a:lnTo>
                  <a:close/>
                  <a:moveTo>
                    <a:pt x="68" y="181"/>
                  </a:moveTo>
                  <a:lnTo>
                    <a:pt x="79" y="182"/>
                  </a:lnTo>
                  <a:lnTo>
                    <a:pt x="89" y="187"/>
                  </a:lnTo>
                  <a:lnTo>
                    <a:pt x="98" y="195"/>
                  </a:lnTo>
                  <a:lnTo>
                    <a:pt x="108" y="208"/>
                  </a:lnTo>
                  <a:lnTo>
                    <a:pt x="110" y="209"/>
                  </a:lnTo>
                  <a:lnTo>
                    <a:pt x="112" y="210"/>
                  </a:lnTo>
                  <a:lnTo>
                    <a:pt x="114" y="209"/>
                  </a:lnTo>
                  <a:lnTo>
                    <a:pt x="116" y="208"/>
                  </a:lnTo>
                  <a:lnTo>
                    <a:pt x="127" y="195"/>
                  </a:lnTo>
                  <a:lnTo>
                    <a:pt x="135" y="186"/>
                  </a:lnTo>
                  <a:lnTo>
                    <a:pt x="147" y="182"/>
                  </a:lnTo>
                  <a:lnTo>
                    <a:pt x="159" y="181"/>
                  </a:lnTo>
                  <a:lnTo>
                    <a:pt x="176" y="183"/>
                  </a:lnTo>
                  <a:lnTo>
                    <a:pt x="177" y="183"/>
                  </a:lnTo>
                  <a:lnTo>
                    <a:pt x="179" y="182"/>
                  </a:lnTo>
                  <a:lnTo>
                    <a:pt x="181" y="181"/>
                  </a:lnTo>
                  <a:lnTo>
                    <a:pt x="182" y="180"/>
                  </a:lnTo>
                  <a:lnTo>
                    <a:pt x="182" y="177"/>
                  </a:lnTo>
                  <a:lnTo>
                    <a:pt x="179" y="160"/>
                  </a:lnTo>
                  <a:lnTo>
                    <a:pt x="181" y="148"/>
                  </a:lnTo>
                  <a:lnTo>
                    <a:pt x="186" y="137"/>
                  </a:lnTo>
                  <a:lnTo>
                    <a:pt x="193" y="127"/>
                  </a:lnTo>
                  <a:lnTo>
                    <a:pt x="206" y="117"/>
                  </a:lnTo>
                  <a:lnTo>
                    <a:pt x="209" y="115"/>
                  </a:lnTo>
                  <a:lnTo>
                    <a:pt x="209" y="113"/>
                  </a:lnTo>
                  <a:lnTo>
                    <a:pt x="209" y="111"/>
                  </a:lnTo>
                  <a:lnTo>
                    <a:pt x="206" y="110"/>
                  </a:lnTo>
                  <a:lnTo>
                    <a:pt x="193" y="99"/>
                  </a:lnTo>
                  <a:lnTo>
                    <a:pt x="186" y="89"/>
                  </a:lnTo>
                  <a:lnTo>
                    <a:pt x="181" y="77"/>
                  </a:lnTo>
                  <a:lnTo>
                    <a:pt x="179" y="66"/>
                  </a:lnTo>
                  <a:lnTo>
                    <a:pt x="182" y="48"/>
                  </a:lnTo>
                  <a:lnTo>
                    <a:pt x="182" y="46"/>
                  </a:lnTo>
                  <a:lnTo>
                    <a:pt x="181" y="45"/>
                  </a:lnTo>
                  <a:lnTo>
                    <a:pt x="179" y="44"/>
                  </a:lnTo>
                  <a:lnTo>
                    <a:pt x="177" y="43"/>
                  </a:lnTo>
                  <a:lnTo>
                    <a:pt x="176" y="44"/>
                  </a:lnTo>
                  <a:lnTo>
                    <a:pt x="159" y="45"/>
                  </a:lnTo>
                  <a:lnTo>
                    <a:pt x="147" y="44"/>
                  </a:lnTo>
                  <a:lnTo>
                    <a:pt x="135" y="40"/>
                  </a:lnTo>
                  <a:lnTo>
                    <a:pt x="127" y="31"/>
                  </a:lnTo>
                  <a:lnTo>
                    <a:pt x="116" y="18"/>
                  </a:lnTo>
                  <a:lnTo>
                    <a:pt x="114" y="17"/>
                  </a:lnTo>
                  <a:lnTo>
                    <a:pt x="112" y="16"/>
                  </a:lnTo>
                  <a:lnTo>
                    <a:pt x="110" y="17"/>
                  </a:lnTo>
                  <a:lnTo>
                    <a:pt x="108" y="18"/>
                  </a:lnTo>
                  <a:lnTo>
                    <a:pt x="98" y="31"/>
                  </a:lnTo>
                  <a:lnTo>
                    <a:pt x="89" y="39"/>
                  </a:lnTo>
                  <a:lnTo>
                    <a:pt x="79" y="44"/>
                  </a:lnTo>
                  <a:lnTo>
                    <a:pt x="68" y="45"/>
                  </a:lnTo>
                  <a:lnTo>
                    <a:pt x="68" y="45"/>
                  </a:lnTo>
                  <a:lnTo>
                    <a:pt x="64" y="45"/>
                  </a:lnTo>
                  <a:lnTo>
                    <a:pt x="48" y="44"/>
                  </a:lnTo>
                  <a:lnTo>
                    <a:pt x="46" y="43"/>
                  </a:lnTo>
                  <a:lnTo>
                    <a:pt x="45" y="44"/>
                  </a:lnTo>
                  <a:lnTo>
                    <a:pt x="44" y="45"/>
                  </a:lnTo>
                  <a:lnTo>
                    <a:pt x="43" y="46"/>
                  </a:lnTo>
                  <a:lnTo>
                    <a:pt x="43" y="48"/>
                  </a:lnTo>
                  <a:lnTo>
                    <a:pt x="44" y="66"/>
                  </a:lnTo>
                  <a:lnTo>
                    <a:pt x="44" y="77"/>
                  </a:lnTo>
                  <a:lnTo>
                    <a:pt x="38" y="89"/>
                  </a:lnTo>
                  <a:lnTo>
                    <a:pt x="31" y="99"/>
                  </a:lnTo>
                  <a:lnTo>
                    <a:pt x="17" y="110"/>
                  </a:lnTo>
                  <a:lnTo>
                    <a:pt x="16" y="111"/>
                  </a:lnTo>
                  <a:lnTo>
                    <a:pt x="15" y="113"/>
                  </a:lnTo>
                  <a:lnTo>
                    <a:pt x="16" y="115"/>
                  </a:lnTo>
                  <a:lnTo>
                    <a:pt x="17" y="117"/>
                  </a:lnTo>
                  <a:lnTo>
                    <a:pt x="31" y="127"/>
                  </a:lnTo>
                  <a:lnTo>
                    <a:pt x="38" y="137"/>
                  </a:lnTo>
                  <a:lnTo>
                    <a:pt x="44" y="148"/>
                  </a:lnTo>
                  <a:lnTo>
                    <a:pt x="44" y="160"/>
                  </a:lnTo>
                  <a:lnTo>
                    <a:pt x="43" y="177"/>
                  </a:lnTo>
                  <a:lnTo>
                    <a:pt x="43" y="180"/>
                  </a:lnTo>
                  <a:lnTo>
                    <a:pt x="44" y="181"/>
                  </a:lnTo>
                  <a:lnTo>
                    <a:pt x="45" y="182"/>
                  </a:lnTo>
                  <a:lnTo>
                    <a:pt x="46" y="183"/>
                  </a:lnTo>
                  <a:lnTo>
                    <a:pt x="48" y="183"/>
                  </a:lnTo>
                  <a:lnTo>
                    <a:pt x="64" y="181"/>
                  </a:lnTo>
                  <a:lnTo>
                    <a:pt x="68" y="1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9"/>
            <p:cNvSpPr>
              <a:spLocks/>
            </p:cNvSpPr>
            <p:nvPr/>
          </p:nvSpPr>
          <p:spPr bwMode="auto">
            <a:xfrm>
              <a:off x="14503400" y="2159000"/>
              <a:ext cx="101600" cy="177800"/>
            </a:xfrm>
            <a:custGeom>
              <a:avLst/>
              <a:gdLst>
                <a:gd name="T0" fmla="*/ 24 w 64"/>
                <a:gd name="T1" fmla="*/ 48 h 112"/>
                <a:gd name="T2" fmla="*/ 19 w 64"/>
                <a:gd name="T3" fmla="*/ 45 h 112"/>
                <a:gd name="T4" fmla="*/ 16 w 64"/>
                <a:gd name="T5" fmla="*/ 40 h 112"/>
                <a:gd name="T6" fmla="*/ 19 w 64"/>
                <a:gd name="T7" fmla="*/ 34 h 112"/>
                <a:gd name="T8" fmla="*/ 24 w 64"/>
                <a:gd name="T9" fmla="*/ 32 h 112"/>
                <a:gd name="T10" fmla="*/ 51 w 64"/>
                <a:gd name="T11" fmla="*/ 31 h 112"/>
                <a:gd name="T12" fmla="*/ 55 w 64"/>
                <a:gd name="T13" fmla="*/ 27 h 112"/>
                <a:gd name="T14" fmla="*/ 55 w 64"/>
                <a:gd name="T15" fmla="*/ 20 h 112"/>
                <a:gd name="T16" fmla="*/ 51 w 64"/>
                <a:gd name="T17" fmla="*/ 17 h 112"/>
                <a:gd name="T18" fmla="*/ 40 w 64"/>
                <a:gd name="T19" fmla="*/ 16 h 112"/>
                <a:gd name="T20" fmla="*/ 39 w 64"/>
                <a:gd name="T21" fmla="*/ 5 h 112"/>
                <a:gd name="T22" fmla="*/ 35 w 64"/>
                <a:gd name="T23" fmla="*/ 1 h 112"/>
                <a:gd name="T24" fmla="*/ 28 w 64"/>
                <a:gd name="T25" fmla="*/ 1 h 112"/>
                <a:gd name="T26" fmla="*/ 24 w 64"/>
                <a:gd name="T27" fmla="*/ 5 h 112"/>
                <a:gd name="T28" fmla="*/ 24 w 64"/>
                <a:gd name="T29" fmla="*/ 16 h 112"/>
                <a:gd name="T30" fmla="*/ 7 w 64"/>
                <a:gd name="T31" fmla="*/ 23 h 112"/>
                <a:gd name="T32" fmla="*/ 0 w 64"/>
                <a:gd name="T33" fmla="*/ 40 h 112"/>
                <a:gd name="T34" fmla="*/ 7 w 64"/>
                <a:gd name="T35" fmla="*/ 57 h 112"/>
                <a:gd name="T36" fmla="*/ 24 w 64"/>
                <a:gd name="T37" fmla="*/ 65 h 112"/>
                <a:gd name="T38" fmla="*/ 44 w 64"/>
                <a:gd name="T39" fmla="*/ 65 h 112"/>
                <a:gd name="T40" fmla="*/ 48 w 64"/>
                <a:gd name="T41" fmla="*/ 69 h 112"/>
                <a:gd name="T42" fmla="*/ 48 w 64"/>
                <a:gd name="T43" fmla="*/ 75 h 112"/>
                <a:gd name="T44" fmla="*/ 44 w 64"/>
                <a:gd name="T45" fmla="*/ 80 h 112"/>
                <a:gd name="T46" fmla="*/ 8 w 64"/>
                <a:gd name="T47" fmla="*/ 80 h 112"/>
                <a:gd name="T48" fmla="*/ 3 w 64"/>
                <a:gd name="T49" fmla="*/ 83 h 112"/>
                <a:gd name="T50" fmla="*/ 0 w 64"/>
                <a:gd name="T51" fmla="*/ 88 h 112"/>
                <a:gd name="T52" fmla="*/ 3 w 64"/>
                <a:gd name="T53" fmla="*/ 94 h 112"/>
                <a:gd name="T54" fmla="*/ 8 w 64"/>
                <a:gd name="T55" fmla="*/ 96 h 112"/>
                <a:gd name="T56" fmla="*/ 24 w 64"/>
                <a:gd name="T57" fmla="*/ 104 h 112"/>
                <a:gd name="T58" fmla="*/ 26 w 64"/>
                <a:gd name="T59" fmla="*/ 110 h 112"/>
                <a:gd name="T60" fmla="*/ 32 w 64"/>
                <a:gd name="T61" fmla="*/ 112 h 112"/>
                <a:gd name="T62" fmla="*/ 38 w 64"/>
                <a:gd name="T63" fmla="*/ 110 h 112"/>
                <a:gd name="T64" fmla="*/ 40 w 64"/>
                <a:gd name="T65" fmla="*/ 104 h 112"/>
                <a:gd name="T66" fmla="*/ 40 w 64"/>
                <a:gd name="T67" fmla="*/ 96 h 112"/>
                <a:gd name="T68" fmla="*/ 56 w 64"/>
                <a:gd name="T69" fmla="*/ 89 h 112"/>
                <a:gd name="T70" fmla="*/ 64 w 64"/>
                <a:gd name="T71" fmla="*/ 72 h 112"/>
                <a:gd name="T72" fmla="*/ 56 w 64"/>
                <a:gd name="T73" fmla="*/ 55 h 112"/>
                <a:gd name="T74" fmla="*/ 40 w 64"/>
                <a:gd name="T75" fmla="*/ 4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4" h="112">
                  <a:moveTo>
                    <a:pt x="40" y="48"/>
                  </a:moveTo>
                  <a:lnTo>
                    <a:pt x="24" y="48"/>
                  </a:lnTo>
                  <a:lnTo>
                    <a:pt x="21" y="47"/>
                  </a:lnTo>
                  <a:lnTo>
                    <a:pt x="19" y="45"/>
                  </a:lnTo>
                  <a:lnTo>
                    <a:pt x="17" y="43"/>
                  </a:lnTo>
                  <a:lnTo>
                    <a:pt x="16" y="40"/>
                  </a:lnTo>
                  <a:lnTo>
                    <a:pt x="17" y="37"/>
                  </a:lnTo>
                  <a:lnTo>
                    <a:pt x="19" y="34"/>
                  </a:lnTo>
                  <a:lnTo>
                    <a:pt x="21" y="32"/>
                  </a:lnTo>
                  <a:lnTo>
                    <a:pt x="24" y="32"/>
                  </a:lnTo>
                  <a:lnTo>
                    <a:pt x="48" y="32"/>
                  </a:lnTo>
                  <a:lnTo>
                    <a:pt x="51" y="31"/>
                  </a:lnTo>
                  <a:lnTo>
                    <a:pt x="53" y="30"/>
                  </a:lnTo>
                  <a:lnTo>
                    <a:pt x="55" y="27"/>
                  </a:lnTo>
                  <a:lnTo>
                    <a:pt x="56" y="24"/>
                  </a:lnTo>
                  <a:lnTo>
                    <a:pt x="55" y="20"/>
                  </a:lnTo>
                  <a:lnTo>
                    <a:pt x="53" y="18"/>
                  </a:lnTo>
                  <a:lnTo>
                    <a:pt x="51" y="17"/>
                  </a:lnTo>
                  <a:lnTo>
                    <a:pt x="48" y="16"/>
                  </a:lnTo>
                  <a:lnTo>
                    <a:pt x="40" y="16"/>
                  </a:lnTo>
                  <a:lnTo>
                    <a:pt x="40" y="7"/>
                  </a:lnTo>
                  <a:lnTo>
                    <a:pt x="39" y="5"/>
                  </a:lnTo>
                  <a:lnTo>
                    <a:pt x="38" y="2"/>
                  </a:lnTo>
                  <a:lnTo>
                    <a:pt x="35" y="1"/>
                  </a:lnTo>
                  <a:lnTo>
                    <a:pt x="32" y="0"/>
                  </a:lnTo>
                  <a:lnTo>
                    <a:pt x="28" y="1"/>
                  </a:lnTo>
                  <a:lnTo>
                    <a:pt x="26" y="2"/>
                  </a:lnTo>
                  <a:lnTo>
                    <a:pt x="24" y="5"/>
                  </a:lnTo>
                  <a:lnTo>
                    <a:pt x="24" y="7"/>
                  </a:lnTo>
                  <a:lnTo>
                    <a:pt x="24" y="16"/>
                  </a:lnTo>
                  <a:lnTo>
                    <a:pt x="14" y="18"/>
                  </a:lnTo>
                  <a:lnTo>
                    <a:pt x="7" y="23"/>
                  </a:lnTo>
                  <a:lnTo>
                    <a:pt x="2" y="31"/>
                  </a:lnTo>
                  <a:lnTo>
                    <a:pt x="0" y="40"/>
                  </a:lnTo>
                  <a:lnTo>
                    <a:pt x="2" y="49"/>
                  </a:lnTo>
                  <a:lnTo>
                    <a:pt x="7" y="57"/>
                  </a:lnTo>
                  <a:lnTo>
                    <a:pt x="14" y="62"/>
                  </a:lnTo>
                  <a:lnTo>
                    <a:pt x="24" y="65"/>
                  </a:lnTo>
                  <a:lnTo>
                    <a:pt x="40" y="65"/>
                  </a:lnTo>
                  <a:lnTo>
                    <a:pt x="44" y="65"/>
                  </a:lnTo>
                  <a:lnTo>
                    <a:pt x="46" y="67"/>
                  </a:lnTo>
                  <a:lnTo>
                    <a:pt x="48" y="69"/>
                  </a:lnTo>
                  <a:lnTo>
                    <a:pt x="48" y="72"/>
                  </a:lnTo>
                  <a:lnTo>
                    <a:pt x="48" y="75"/>
                  </a:lnTo>
                  <a:lnTo>
                    <a:pt x="46" y="77"/>
                  </a:lnTo>
                  <a:lnTo>
                    <a:pt x="44" y="80"/>
                  </a:lnTo>
                  <a:lnTo>
                    <a:pt x="40" y="80"/>
                  </a:lnTo>
                  <a:lnTo>
                    <a:pt x="8" y="80"/>
                  </a:lnTo>
                  <a:lnTo>
                    <a:pt x="5" y="81"/>
                  </a:lnTo>
                  <a:lnTo>
                    <a:pt x="3" y="83"/>
                  </a:lnTo>
                  <a:lnTo>
                    <a:pt x="0" y="85"/>
                  </a:lnTo>
                  <a:lnTo>
                    <a:pt x="0" y="88"/>
                  </a:lnTo>
                  <a:lnTo>
                    <a:pt x="0" y="91"/>
                  </a:lnTo>
                  <a:lnTo>
                    <a:pt x="3" y="94"/>
                  </a:lnTo>
                  <a:lnTo>
                    <a:pt x="5" y="96"/>
                  </a:lnTo>
                  <a:lnTo>
                    <a:pt x="8" y="96"/>
                  </a:lnTo>
                  <a:lnTo>
                    <a:pt x="24" y="96"/>
                  </a:lnTo>
                  <a:lnTo>
                    <a:pt x="24" y="104"/>
                  </a:lnTo>
                  <a:lnTo>
                    <a:pt x="24" y="108"/>
                  </a:lnTo>
                  <a:lnTo>
                    <a:pt x="26" y="110"/>
                  </a:lnTo>
                  <a:lnTo>
                    <a:pt x="28" y="112"/>
                  </a:lnTo>
                  <a:lnTo>
                    <a:pt x="32" y="112"/>
                  </a:lnTo>
                  <a:lnTo>
                    <a:pt x="35" y="112"/>
                  </a:lnTo>
                  <a:lnTo>
                    <a:pt x="38" y="110"/>
                  </a:lnTo>
                  <a:lnTo>
                    <a:pt x="39" y="108"/>
                  </a:lnTo>
                  <a:lnTo>
                    <a:pt x="40" y="104"/>
                  </a:lnTo>
                  <a:lnTo>
                    <a:pt x="40" y="96"/>
                  </a:lnTo>
                  <a:lnTo>
                    <a:pt x="40" y="96"/>
                  </a:lnTo>
                  <a:lnTo>
                    <a:pt x="49" y="94"/>
                  </a:lnTo>
                  <a:lnTo>
                    <a:pt x="56" y="89"/>
                  </a:lnTo>
                  <a:lnTo>
                    <a:pt x="62" y="82"/>
                  </a:lnTo>
                  <a:lnTo>
                    <a:pt x="64" y="72"/>
                  </a:lnTo>
                  <a:lnTo>
                    <a:pt x="62" y="62"/>
                  </a:lnTo>
                  <a:lnTo>
                    <a:pt x="56" y="55"/>
                  </a:lnTo>
                  <a:lnTo>
                    <a:pt x="49" y="49"/>
                  </a:lnTo>
                  <a:lnTo>
                    <a:pt x="40" y="4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0"/>
            <p:cNvSpPr>
              <a:spLocks/>
            </p:cNvSpPr>
            <p:nvPr/>
          </p:nvSpPr>
          <p:spPr bwMode="auto">
            <a:xfrm>
              <a:off x="14185900" y="2070100"/>
              <a:ext cx="177800" cy="25400"/>
            </a:xfrm>
            <a:custGeom>
              <a:avLst/>
              <a:gdLst>
                <a:gd name="T0" fmla="*/ 104 w 112"/>
                <a:gd name="T1" fmla="*/ 16 h 16"/>
                <a:gd name="T2" fmla="*/ 8 w 112"/>
                <a:gd name="T3" fmla="*/ 16 h 16"/>
                <a:gd name="T4" fmla="*/ 5 w 112"/>
                <a:gd name="T5" fmla="*/ 15 h 16"/>
                <a:gd name="T6" fmla="*/ 2 w 112"/>
                <a:gd name="T7" fmla="*/ 14 h 16"/>
                <a:gd name="T8" fmla="*/ 0 w 112"/>
                <a:gd name="T9" fmla="*/ 11 h 16"/>
                <a:gd name="T10" fmla="*/ 0 w 112"/>
                <a:gd name="T11" fmla="*/ 8 h 16"/>
                <a:gd name="T12" fmla="*/ 0 w 112"/>
                <a:gd name="T13" fmla="*/ 5 h 16"/>
                <a:gd name="T14" fmla="*/ 2 w 112"/>
                <a:gd name="T15" fmla="*/ 2 h 16"/>
                <a:gd name="T16" fmla="*/ 5 w 112"/>
                <a:gd name="T17" fmla="*/ 1 h 16"/>
                <a:gd name="T18" fmla="*/ 8 w 112"/>
                <a:gd name="T19" fmla="*/ 0 h 16"/>
                <a:gd name="T20" fmla="*/ 104 w 112"/>
                <a:gd name="T21" fmla="*/ 0 h 16"/>
                <a:gd name="T22" fmla="*/ 107 w 112"/>
                <a:gd name="T23" fmla="*/ 1 h 16"/>
                <a:gd name="T24" fmla="*/ 110 w 112"/>
                <a:gd name="T25" fmla="*/ 2 h 16"/>
                <a:gd name="T26" fmla="*/ 111 w 112"/>
                <a:gd name="T27" fmla="*/ 5 h 16"/>
                <a:gd name="T28" fmla="*/ 112 w 112"/>
                <a:gd name="T29" fmla="*/ 8 h 16"/>
                <a:gd name="T30" fmla="*/ 111 w 112"/>
                <a:gd name="T31" fmla="*/ 11 h 16"/>
                <a:gd name="T32" fmla="*/ 110 w 112"/>
                <a:gd name="T33" fmla="*/ 14 h 16"/>
                <a:gd name="T34" fmla="*/ 107 w 112"/>
                <a:gd name="T35" fmla="*/ 15 h 16"/>
                <a:gd name="T36" fmla="*/ 104 w 112"/>
                <a:gd name="T3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16">
                  <a:moveTo>
                    <a:pt x="104" y="16"/>
                  </a:moveTo>
                  <a:lnTo>
                    <a:pt x="8" y="16"/>
                  </a:lnTo>
                  <a:lnTo>
                    <a:pt x="5" y="15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1"/>
                  </a:lnTo>
                  <a:lnTo>
                    <a:pt x="8" y="0"/>
                  </a:lnTo>
                  <a:lnTo>
                    <a:pt x="104" y="0"/>
                  </a:lnTo>
                  <a:lnTo>
                    <a:pt x="107" y="1"/>
                  </a:lnTo>
                  <a:lnTo>
                    <a:pt x="110" y="2"/>
                  </a:lnTo>
                  <a:lnTo>
                    <a:pt x="111" y="5"/>
                  </a:lnTo>
                  <a:lnTo>
                    <a:pt x="112" y="8"/>
                  </a:lnTo>
                  <a:lnTo>
                    <a:pt x="111" y="11"/>
                  </a:lnTo>
                  <a:lnTo>
                    <a:pt x="110" y="14"/>
                  </a:lnTo>
                  <a:lnTo>
                    <a:pt x="107" y="15"/>
                  </a:lnTo>
                  <a:lnTo>
                    <a:pt x="104" y="1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1"/>
            <p:cNvSpPr>
              <a:spLocks/>
            </p:cNvSpPr>
            <p:nvPr/>
          </p:nvSpPr>
          <p:spPr bwMode="auto">
            <a:xfrm>
              <a:off x="14185900" y="2324100"/>
              <a:ext cx="152400" cy="25400"/>
            </a:xfrm>
            <a:custGeom>
              <a:avLst/>
              <a:gdLst>
                <a:gd name="T0" fmla="*/ 89 w 96"/>
                <a:gd name="T1" fmla="*/ 16 h 16"/>
                <a:gd name="T2" fmla="*/ 8 w 96"/>
                <a:gd name="T3" fmla="*/ 16 h 16"/>
                <a:gd name="T4" fmla="*/ 5 w 96"/>
                <a:gd name="T5" fmla="*/ 15 h 16"/>
                <a:gd name="T6" fmla="*/ 2 w 96"/>
                <a:gd name="T7" fmla="*/ 13 h 16"/>
                <a:gd name="T8" fmla="*/ 0 w 96"/>
                <a:gd name="T9" fmla="*/ 11 h 16"/>
                <a:gd name="T10" fmla="*/ 0 w 96"/>
                <a:gd name="T11" fmla="*/ 8 h 16"/>
                <a:gd name="T12" fmla="*/ 0 w 96"/>
                <a:gd name="T13" fmla="*/ 5 h 16"/>
                <a:gd name="T14" fmla="*/ 2 w 96"/>
                <a:gd name="T15" fmla="*/ 3 h 16"/>
                <a:gd name="T16" fmla="*/ 5 w 96"/>
                <a:gd name="T17" fmla="*/ 0 h 16"/>
                <a:gd name="T18" fmla="*/ 8 w 96"/>
                <a:gd name="T19" fmla="*/ 0 h 16"/>
                <a:gd name="T20" fmla="*/ 89 w 96"/>
                <a:gd name="T21" fmla="*/ 0 h 16"/>
                <a:gd name="T22" fmla="*/ 91 w 96"/>
                <a:gd name="T23" fmla="*/ 0 h 16"/>
                <a:gd name="T24" fmla="*/ 94 w 96"/>
                <a:gd name="T25" fmla="*/ 3 h 16"/>
                <a:gd name="T26" fmla="*/ 95 w 96"/>
                <a:gd name="T27" fmla="*/ 5 h 16"/>
                <a:gd name="T28" fmla="*/ 96 w 96"/>
                <a:gd name="T29" fmla="*/ 8 h 16"/>
                <a:gd name="T30" fmla="*/ 95 w 96"/>
                <a:gd name="T31" fmla="*/ 11 h 16"/>
                <a:gd name="T32" fmla="*/ 94 w 96"/>
                <a:gd name="T33" fmla="*/ 13 h 16"/>
                <a:gd name="T34" fmla="*/ 91 w 96"/>
                <a:gd name="T35" fmla="*/ 15 h 16"/>
                <a:gd name="T36" fmla="*/ 89 w 96"/>
                <a:gd name="T3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6" h="16">
                  <a:moveTo>
                    <a:pt x="89" y="16"/>
                  </a:moveTo>
                  <a:lnTo>
                    <a:pt x="8" y="16"/>
                  </a:lnTo>
                  <a:lnTo>
                    <a:pt x="5" y="15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3"/>
                  </a:lnTo>
                  <a:lnTo>
                    <a:pt x="5" y="0"/>
                  </a:lnTo>
                  <a:lnTo>
                    <a:pt x="8" y="0"/>
                  </a:lnTo>
                  <a:lnTo>
                    <a:pt x="89" y="0"/>
                  </a:lnTo>
                  <a:lnTo>
                    <a:pt x="91" y="0"/>
                  </a:lnTo>
                  <a:lnTo>
                    <a:pt x="94" y="3"/>
                  </a:lnTo>
                  <a:lnTo>
                    <a:pt x="95" y="5"/>
                  </a:lnTo>
                  <a:lnTo>
                    <a:pt x="96" y="8"/>
                  </a:lnTo>
                  <a:lnTo>
                    <a:pt x="95" y="11"/>
                  </a:lnTo>
                  <a:lnTo>
                    <a:pt x="94" y="13"/>
                  </a:lnTo>
                  <a:lnTo>
                    <a:pt x="91" y="15"/>
                  </a:lnTo>
                  <a:lnTo>
                    <a:pt x="89" y="1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2"/>
            <p:cNvSpPr>
              <a:spLocks/>
            </p:cNvSpPr>
            <p:nvPr/>
          </p:nvSpPr>
          <p:spPr bwMode="auto">
            <a:xfrm>
              <a:off x="14185900" y="2120900"/>
              <a:ext cx="141288" cy="25400"/>
            </a:xfrm>
            <a:custGeom>
              <a:avLst/>
              <a:gdLst>
                <a:gd name="T0" fmla="*/ 80 w 89"/>
                <a:gd name="T1" fmla="*/ 16 h 16"/>
                <a:gd name="T2" fmla="*/ 8 w 89"/>
                <a:gd name="T3" fmla="*/ 16 h 16"/>
                <a:gd name="T4" fmla="*/ 5 w 89"/>
                <a:gd name="T5" fmla="*/ 15 h 16"/>
                <a:gd name="T6" fmla="*/ 2 w 89"/>
                <a:gd name="T7" fmla="*/ 13 h 16"/>
                <a:gd name="T8" fmla="*/ 0 w 89"/>
                <a:gd name="T9" fmla="*/ 11 h 16"/>
                <a:gd name="T10" fmla="*/ 0 w 89"/>
                <a:gd name="T11" fmla="*/ 8 h 16"/>
                <a:gd name="T12" fmla="*/ 0 w 89"/>
                <a:gd name="T13" fmla="*/ 5 h 16"/>
                <a:gd name="T14" fmla="*/ 2 w 89"/>
                <a:gd name="T15" fmla="*/ 2 h 16"/>
                <a:gd name="T16" fmla="*/ 5 w 89"/>
                <a:gd name="T17" fmla="*/ 0 h 16"/>
                <a:gd name="T18" fmla="*/ 8 w 89"/>
                <a:gd name="T19" fmla="*/ 0 h 16"/>
                <a:gd name="T20" fmla="*/ 80 w 89"/>
                <a:gd name="T21" fmla="*/ 0 h 16"/>
                <a:gd name="T22" fmla="*/ 83 w 89"/>
                <a:gd name="T23" fmla="*/ 0 h 16"/>
                <a:gd name="T24" fmla="*/ 85 w 89"/>
                <a:gd name="T25" fmla="*/ 2 h 16"/>
                <a:gd name="T26" fmla="*/ 87 w 89"/>
                <a:gd name="T27" fmla="*/ 5 h 16"/>
                <a:gd name="T28" fmla="*/ 89 w 89"/>
                <a:gd name="T29" fmla="*/ 8 h 16"/>
                <a:gd name="T30" fmla="*/ 87 w 89"/>
                <a:gd name="T31" fmla="*/ 11 h 16"/>
                <a:gd name="T32" fmla="*/ 85 w 89"/>
                <a:gd name="T33" fmla="*/ 13 h 16"/>
                <a:gd name="T34" fmla="*/ 83 w 89"/>
                <a:gd name="T35" fmla="*/ 15 h 16"/>
                <a:gd name="T36" fmla="*/ 80 w 89"/>
                <a:gd name="T3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9" h="16">
                  <a:moveTo>
                    <a:pt x="80" y="16"/>
                  </a:moveTo>
                  <a:lnTo>
                    <a:pt x="8" y="16"/>
                  </a:lnTo>
                  <a:lnTo>
                    <a:pt x="5" y="15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8" y="0"/>
                  </a:lnTo>
                  <a:lnTo>
                    <a:pt x="80" y="0"/>
                  </a:lnTo>
                  <a:lnTo>
                    <a:pt x="83" y="0"/>
                  </a:lnTo>
                  <a:lnTo>
                    <a:pt x="85" y="2"/>
                  </a:lnTo>
                  <a:lnTo>
                    <a:pt x="87" y="5"/>
                  </a:lnTo>
                  <a:lnTo>
                    <a:pt x="89" y="8"/>
                  </a:lnTo>
                  <a:lnTo>
                    <a:pt x="87" y="11"/>
                  </a:lnTo>
                  <a:lnTo>
                    <a:pt x="85" y="13"/>
                  </a:lnTo>
                  <a:lnTo>
                    <a:pt x="83" y="15"/>
                  </a:lnTo>
                  <a:lnTo>
                    <a:pt x="80" y="1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3"/>
            <p:cNvSpPr>
              <a:spLocks/>
            </p:cNvSpPr>
            <p:nvPr/>
          </p:nvSpPr>
          <p:spPr bwMode="auto">
            <a:xfrm>
              <a:off x="14185900" y="2170113"/>
              <a:ext cx="76200" cy="26988"/>
            </a:xfrm>
            <a:custGeom>
              <a:avLst/>
              <a:gdLst>
                <a:gd name="T0" fmla="*/ 40 w 48"/>
                <a:gd name="T1" fmla="*/ 17 h 17"/>
                <a:gd name="T2" fmla="*/ 8 w 48"/>
                <a:gd name="T3" fmla="*/ 17 h 17"/>
                <a:gd name="T4" fmla="*/ 5 w 48"/>
                <a:gd name="T5" fmla="*/ 17 h 17"/>
                <a:gd name="T6" fmla="*/ 2 w 48"/>
                <a:gd name="T7" fmla="*/ 14 h 17"/>
                <a:gd name="T8" fmla="*/ 0 w 48"/>
                <a:gd name="T9" fmla="*/ 12 h 17"/>
                <a:gd name="T10" fmla="*/ 0 w 48"/>
                <a:gd name="T11" fmla="*/ 9 h 17"/>
                <a:gd name="T12" fmla="*/ 0 w 48"/>
                <a:gd name="T13" fmla="*/ 6 h 17"/>
                <a:gd name="T14" fmla="*/ 2 w 48"/>
                <a:gd name="T15" fmla="*/ 4 h 17"/>
                <a:gd name="T16" fmla="*/ 5 w 48"/>
                <a:gd name="T17" fmla="*/ 2 h 17"/>
                <a:gd name="T18" fmla="*/ 8 w 48"/>
                <a:gd name="T19" fmla="*/ 0 h 17"/>
                <a:gd name="T20" fmla="*/ 40 w 48"/>
                <a:gd name="T21" fmla="*/ 0 h 17"/>
                <a:gd name="T22" fmla="*/ 43 w 48"/>
                <a:gd name="T23" fmla="*/ 2 h 17"/>
                <a:gd name="T24" fmla="*/ 45 w 48"/>
                <a:gd name="T25" fmla="*/ 4 h 17"/>
                <a:gd name="T26" fmla="*/ 48 w 48"/>
                <a:gd name="T27" fmla="*/ 6 h 17"/>
                <a:gd name="T28" fmla="*/ 48 w 48"/>
                <a:gd name="T29" fmla="*/ 9 h 17"/>
                <a:gd name="T30" fmla="*/ 48 w 48"/>
                <a:gd name="T31" fmla="*/ 12 h 17"/>
                <a:gd name="T32" fmla="*/ 45 w 48"/>
                <a:gd name="T33" fmla="*/ 14 h 17"/>
                <a:gd name="T34" fmla="*/ 43 w 48"/>
                <a:gd name="T35" fmla="*/ 17 h 17"/>
                <a:gd name="T36" fmla="*/ 40 w 48"/>
                <a:gd name="T3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8" h="17">
                  <a:moveTo>
                    <a:pt x="40" y="17"/>
                  </a:moveTo>
                  <a:lnTo>
                    <a:pt x="8" y="17"/>
                  </a:lnTo>
                  <a:lnTo>
                    <a:pt x="5" y="17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2" y="4"/>
                  </a:lnTo>
                  <a:lnTo>
                    <a:pt x="5" y="2"/>
                  </a:lnTo>
                  <a:lnTo>
                    <a:pt x="8" y="0"/>
                  </a:lnTo>
                  <a:lnTo>
                    <a:pt x="40" y="0"/>
                  </a:lnTo>
                  <a:lnTo>
                    <a:pt x="43" y="2"/>
                  </a:lnTo>
                  <a:lnTo>
                    <a:pt x="45" y="4"/>
                  </a:lnTo>
                  <a:lnTo>
                    <a:pt x="48" y="6"/>
                  </a:lnTo>
                  <a:lnTo>
                    <a:pt x="48" y="9"/>
                  </a:lnTo>
                  <a:lnTo>
                    <a:pt x="48" y="12"/>
                  </a:lnTo>
                  <a:lnTo>
                    <a:pt x="45" y="14"/>
                  </a:lnTo>
                  <a:lnTo>
                    <a:pt x="43" y="17"/>
                  </a:lnTo>
                  <a:lnTo>
                    <a:pt x="4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3" name="Grupa 172"/>
          <p:cNvGrpSpPr/>
          <p:nvPr/>
        </p:nvGrpSpPr>
        <p:grpSpPr>
          <a:xfrm>
            <a:off x="3200411" y="4320270"/>
            <a:ext cx="515541" cy="514351"/>
            <a:chOff x="14109700" y="4419600"/>
            <a:chExt cx="687388" cy="685801"/>
          </a:xfrm>
          <a:solidFill>
            <a:schemeClr val="bg1"/>
          </a:solidFill>
        </p:grpSpPr>
        <p:sp>
          <p:nvSpPr>
            <p:cNvPr id="174" name="Freeform 111"/>
            <p:cNvSpPr>
              <a:spLocks/>
            </p:cNvSpPr>
            <p:nvPr/>
          </p:nvSpPr>
          <p:spPr bwMode="auto">
            <a:xfrm>
              <a:off x="14362113" y="4532313"/>
              <a:ext cx="434975" cy="573088"/>
            </a:xfrm>
            <a:custGeom>
              <a:avLst/>
              <a:gdLst>
                <a:gd name="T0" fmla="*/ 89 w 274"/>
                <a:gd name="T1" fmla="*/ 361 h 361"/>
                <a:gd name="T2" fmla="*/ 60 w 274"/>
                <a:gd name="T3" fmla="*/ 358 h 361"/>
                <a:gd name="T4" fmla="*/ 31 w 274"/>
                <a:gd name="T5" fmla="*/ 352 h 361"/>
                <a:gd name="T6" fmla="*/ 6 w 274"/>
                <a:gd name="T7" fmla="*/ 341 h 361"/>
                <a:gd name="T8" fmla="*/ 2 w 274"/>
                <a:gd name="T9" fmla="*/ 339 h 361"/>
                <a:gd name="T10" fmla="*/ 1 w 274"/>
                <a:gd name="T11" fmla="*/ 336 h 361"/>
                <a:gd name="T12" fmla="*/ 0 w 274"/>
                <a:gd name="T13" fmla="*/ 333 h 361"/>
                <a:gd name="T14" fmla="*/ 1 w 274"/>
                <a:gd name="T15" fmla="*/ 330 h 361"/>
                <a:gd name="T16" fmla="*/ 3 w 274"/>
                <a:gd name="T17" fmla="*/ 327 h 361"/>
                <a:gd name="T18" fmla="*/ 7 w 274"/>
                <a:gd name="T19" fmla="*/ 326 h 361"/>
                <a:gd name="T20" fmla="*/ 9 w 274"/>
                <a:gd name="T21" fmla="*/ 326 h 361"/>
                <a:gd name="T22" fmla="*/ 12 w 274"/>
                <a:gd name="T23" fmla="*/ 326 h 361"/>
                <a:gd name="T24" fmla="*/ 37 w 274"/>
                <a:gd name="T25" fmla="*/ 337 h 361"/>
                <a:gd name="T26" fmla="*/ 63 w 274"/>
                <a:gd name="T27" fmla="*/ 343 h 361"/>
                <a:gd name="T28" fmla="*/ 89 w 274"/>
                <a:gd name="T29" fmla="*/ 346 h 361"/>
                <a:gd name="T30" fmla="*/ 120 w 274"/>
                <a:gd name="T31" fmla="*/ 342 h 361"/>
                <a:gd name="T32" fmla="*/ 148 w 274"/>
                <a:gd name="T33" fmla="*/ 335 h 361"/>
                <a:gd name="T34" fmla="*/ 173 w 274"/>
                <a:gd name="T35" fmla="*/ 322 h 361"/>
                <a:gd name="T36" fmla="*/ 197 w 274"/>
                <a:gd name="T37" fmla="*/ 306 h 361"/>
                <a:gd name="T38" fmla="*/ 218 w 274"/>
                <a:gd name="T39" fmla="*/ 285 h 361"/>
                <a:gd name="T40" fmla="*/ 234 w 274"/>
                <a:gd name="T41" fmla="*/ 262 h 361"/>
                <a:gd name="T42" fmla="*/ 247 w 274"/>
                <a:gd name="T43" fmla="*/ 236 h 361"/>
                <a:gd name="T44" fmla="*/ 254 w 274"/>
                <a:gd name="T45" fmla="*/ 207 h 361"/>
                <a:gd name="T46" fmla="*/ 257 w 274"/>
                <a:gd name="T47" fmla="*/ 177 h 361"/>
                <a:gd name="T48" fmla="*/ 254 w 274"/>
                <a:gd name="T49" fmla="*/ 145 h 361"/>
                <a:gd name="T50" fmla="*/ 246 w 274"/>
                <a:gd name="T51" fmla="*/ 116 h 361"/>
                <a:gd name="T52" fmla="*/ 232 w 274"/>
                <a:gd name="T53" fmla="*/ 88 h 361"/>
                <a:gd name="T54" fmla="*/ 213 w 274"/>
                <a:gd name="T55" fmla="*/ 65 h 361"/>
                <a:gd name="T56" fmla="*/ 191 w 274"/>
                <a:gd name="T57" fmla="*/ 43 h 361"/>
                <a:gd name="T58" fmla="*/ 165 w 274"/>
                <a:gd name="T59" fmla="*/ 27 h 361"/>
                <a:gd name="T60" fmla="*/ 135 w 274"/>
                <a:gd name="T61" fmla="*/ 15 h 361"/>
                <a:gd name="T62" fmla="*/ 133 w 274"/>
                <a:gd name="T63" fmla="*/ 14 h 361"/>
                <a:gd name="T64" fmla="*/ 130 w 274"/>
                <a:gd name="T65" fmla="*/ 12 h 361"/>
                <a:gd name="T66" fmla="*/ 129 w 274"/>
                <a:gd name="T67" fmla="*/ 9 h 361"/>
                <a:gd name="T68" fmla="*/ 129 w 274"/>
                <a:gd name="T69" fmla="*/ 5 h 361"/>
                <a:gd name="T70" fmla="*/ 131 w 274"/>
                <a:gd name="T71" fmla="*/ 3 h 361"/>
                <a:gd name="T72" fmla="*/ 134 w 274"/>
                <a:gd name="T73" fmla="*/ 1 h 361"/>
                <a:gd name="T74" fmla="*/ 137 w 274"/>
                <a:gd name="T75" fmla="*/ 0 h 361"/>
                <a:gd name="T76" fmla="*/ 140 w 274"/>
                <a:gd name="T77" fmla="*/ 0 h 361"/>
                <a:gd name="T78" fmla="*/ 168 w 274"/>
                <a:gd name="T79" fmla="*/ 11 h 361"/>
                <a:gd name="T80" fmla="*/ 194 w 274"/>
                <a:gd name="T81" fmla="*/ 26 h 361"/>
                <a:gd name="T82" fmla="*/ 216 w 274"/>
                <a:gd name="T83" fmla="*/ 44 h 361"/>
                <a:gd name="T84" fmla="*/ 236 w 274"/>
                <a:gd name="T85" fmla="*/ 67 h 361"/>
                <a:gd name="T86" fmla="*/ 252 w 274"/>
                <a:gd name="T87" fmla="*/ 92 h 361"/>
                <a:gd name="T88" fmla="*/ 263 w 274"/>
                <a:gd name="T89" fmla="*/ 118 h 361"/>
                <a:gd name="T90" fmla="*/ 270 w 274"/>
                <a:gd name="T91" fmla="*/ 146 h 361"/>
                <a:gd name="T92" fmla="*/ 274 w 274"/>
                <a:gd name="T93" fmla="*/ 177 h 361"/>
                <a:gd name="T94" fmla="*/ 270 w 274"/>
                <a:gd name="T95" fmla="*/ 210 h 361"/>
                <a:gd name="T96" fmla="*/ 262 w 274"/>
                <a:gd name="T97" fmla="*/ 241 h 361"/>
                <a:gd name="T98" fmla="*/ 248 w 274"/>
                <a:gd name="T99" fmla="*/ 270 h 361"/>
                <a:gd name="T100" fmla="*/ 229 w 274"/>
                <a:gd name="T101" fmla="*/ 296 h 361"/>
                <a:gd name="T102" fmla="*/ 208 w 274"/>
                <a:gd name="T103" fmla="*/ 318 h 361"/>
                <a:gd name="T104" fmla="*/ 182 w 274"/>
                <a:gd name="T105" fmla="*/ 336 h 361"/>
                <a:gd name="T106" fmla="*/ 153 w 274"/>
                <a:gd name="T107" fmla="*/ 350 h 361"/>
                <a:gd name="T108" fmla="*/ 122 w 274"/>
                <a:gd name="T109" fmla="*/ 358 h 361"/>
                <a:gd name="T110" fmla="*/ 89 w 274"/>
                <a:gd name="T111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74" h="361">
                  <a:moveTo>
                    <a:pt x="89" y="361"/>
                  </a:moveTo>
                  <a:lnTo>
                    <a:pt x="60" y="358"/>
                  </a:lnTo>
                  <a:lnTo>
                    <a:pt x="31" y="352"/>
                  </a:lnTo>
                  <a:lnTo>
                    <a:pt x="6" y="341"/>
                  </a:lnTo>
                  <a:lnTo>
                    <a:pt x="2" y="339"/>
                  </a:lnTo>
                  <a:lnTo>
                    <a:pt x="1" y="336"/>
                  </a:lnTo>
                  <a:lnTo>
                    <a:pt x="0" y="333"/>
                  </a:lnTo>
                  <a:lnTo>
                    <a:pt x="1" y="330"/>
                  </a:lnTo>
                  <a:lnTo>
                    <a:pt x="3" y="327"/>
                  </a:lnTo>
                  <a:lnTo>
                    <a:pt x="7" y="326"/>
                  </a:lnTo>
                  <a:lnTo>
                    <a:pt x="9" y="326"/>
                  </a:lnTo>
                  <a:lnTo>
                    <a:pt x="12" y="326"/>
                  </a:lnTo>
                  <a:lnTo>
                    <a:pt x="37" y="337"/>
                  </a:lnTo>
                  <a:lnTo>
                    <a:pt x="63" y="343"/>
                  </a:lnTo>
                  <a:lnTo>
                    <a:pt x="89" y="346"/>
                  </a:lnTo>
                  <a:lnTo>
                    <a:pt x="120" y="342"/>
                  </a:lnTo>
                  <a:lnTo>
                    <a:pt x="148" y="335"/>
                  </a:lnTo>
                  <a:lnTo>
                    <a:pt x="173" y="322"/>
                  </a:lnTo>
                  <a:lnTo>
                    <a:pt x="197" y="306"/>
                  </a:lnTo>
                  <a:lnTo>
                    <a:pt x="218" y="285"/>
                  </a:lnTo>
                  <a:lnTo>
                    <a:pt x="234" y="262"/>
                  </a:lnTo>
                  <a:lnTo>
                    <a:pt x="247" y="236"/>
                  </a:lnTo>
                  <a:lnTo>
                    <a:pt x="254" y="207"/>
                  </a:lnTo>
                  <a:lnTo>
                    <a:pt x="257" y="177"/>
                  </a:lnTo>
                  <a:lnTo>
                    <a:pt x="254" y="145"/>
                  </a:lnTo>
                  <a:lnTo>
                    <a:pt x="246" y="116"/>
                  </a:lnTo>
                  <a:lnTo>
                    <a:pt x="232" y="88"/>
                  </a:lnTo>
                  <a:lnTo>
                    <a:pt x="213" y="65"/>
                  </a:lnTo>
                  <a:lnTo>
                    <a:pt x="191" y="43"/>
                  </a:lnTo>
                  <a:lnTo>
                    <a:pt x="165" y="27"/>
                  </a:lnTo>
                  <a:lnTo>
                    <a:pt x="135" y="15"/>
                  </a:lnTo>
                  <a:lnTo>
                    <a:pt x="133" y="14"/>
                  </a:lnTo>
                  <a:lnTo>
                    <a:pt x="130" y="12"/>
                  </a:lnTo>
                  <a:lnTo>
                    <a:pt x="129" y="9"/>
                  </a:lnTo>
                  <a:lnTo>
                    <a:pt x="129" y="5"/>
                  </a:lnTo>
                  <a:lnTo>
                    <a:pt x="131" y="3"/>
                  </a:lnTo>
                  <a:lnTo>
                    <a:pt x="134" y="1"/>
                  </a:lnTo>
                  <a:lnTo>
                    <a:pt x="137" y="0"/>
                  </a:lnTo>
                  <a:lnTo>
                    <a:pt x="140" y="0"/>
                  </a:lnTo>
                  <a:lnTo>
                    <a:pt x="168" y="11"/>
                  </a:lnTo>
                  <a:lnTo>
                    <a:pt x="194" y="26"/>
                  </a:lnTo>
                  <a:lnTo>
                    <a:pt x="216" y="44"/>
                  </a:lnTo>
                  <a:lnTo>
                    <a:pt x="236" y="67"/>
                  </a:lnTo>
                  <a:lnTo>
                    <a:pt x="252" y="92"/>
                  </a:lnTo>
                  <a:lnTo>
                    <a:pt x="263" y="118"/>
                  </a:lnTo>
                  <a:lnTo>
                    <a:pt x="270" y="146"/>
                  </a:lnTo>
                  <a:lnTo>
                    <a:pt x="274" y="177"/>
                  </a:lnTo>
                  <a:lnTo>
                    <a:pt x="270" y="210"/>
                  </a:lnTo>
                  <a:lnTo>
                    <a:pt x="262" y="241"/>
                  </a:lnTo>
                  <a:lnTo>
                    <a:pt x="248" y="270"/>
                  </a:lnTo>
                  <a:lnTo>
                    <a:pt x="229" y="296"/>
                  </a:lnTo>
                  <a:lnTo>
                    <a:pt x="208" y="318"/>
                  </a:lnTo>
                  <a:lnTo>
                    <a:pt x="182" y="336"/>
                  </a:lnTo>
                  <a:lnTo>
                    <a:pt x="153" y="350"/>
                  </a:lnTo>
                  <a:lnTo>
                    <a:pt x="122" y="358"/>
                  </a:lnTo>
                  <a:lnTo>
                    <a:pt x="89" y="36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12"/>
            <p:cNvSpPr>
              <a:spLocks noEditPoints="1"/>
            </p:cNvSpPr>
            <p:nvPr/>
          </p:nvSpPr>
          <p:spPr bwMode="auto">
            <a:xfrm>
              <a:off x="14109700" y="4508500"/>
              <a:ext cx="431800" cy="596900"/>
            </a:xfrm>
            <a:custGeom>
              <a:avLst/>
              <a:gdLst>
                <a:gd name="T0" fmla="*/ 261 w 272"/>
                <a:gd name="T1" fmla="*/ 3 h 376"/>
                <a:gd name="T2" fmla="*/ 241 w 272"/>
                <a:gd name="T3" fmla="*/ 2 h 376"/>
                <a:gd name="T4" fmla="*/ 40 w 272"/>
                <a:gd name="T5" fmla="*/ 48 h 376"/>
                <a:gd name="T6" fmla="*/ 12 w 272"/>
                <a:gd name="T7" fmla="*/ 60 h 376"/>
                <a:gd name="T8" fmla="*/ 0 w 272"/>
                <a:gd name="T9" fmla="*/ 88 h 376"/>
                <a:gd name="T10" fmla="*/ 2 w 272"/>
                <a:gd name="T11" fmla="*/ 206 h 376"/>
                <a:gd name="T12" fmla="*/ 19 w 272"/>
                <a:gd name="T13" fmla="*/ 226 h 376"/>
                <a:gd name="T14" fmla="*/ 32 w 272"/>
                <a:gd name="T15" fmla="*/ 352 h 376"/>
                <a:gd name="T16" fmla="*/ 39 w 272"/>
                <a:gd name="T17" fmla="*/ 369 h 376"/>
                <a:gd name="T18" fmla="*/ 56 w 272"/>
                <a:gd name="T19" fmla="*/ 376 h 376"/>
                <a:gd name="T20" fmla="*/ 78 w 272"/>
                <a:gd name="T21" fmla="*/ 376 h 376"/>
                <a:gd name="T22" fmla="*/ 88 w 272"/>
                <a:gd name="T23" fmla="*/ 370 h 376"/>
                <a:gd name="T24" fmla="*/ 98 w 272"/>
                <a:gd name="T25" fmla="*/ 376 h 376"/>
                <a:gd name="T26" fmla="*/ 120 w 272"/>
                <a:gd name="T27" fmla="*/ 376 h 376"/>
                <a:gd name="T28" fmla="*/ 137 w 272"/>
                <a:gd name="T29" fmla="*/ 369 h 376"/>
                <a:gd name="T30" fmla="*/ 144 w 272"/>
                <a:gd name="T31" fmla="*/ 352 h 376"/>
                <a:gd name="T32" fmla="*/ 256 w 272"/>
                <a:gd name="T33" fmla="*/ 48 h 376"/>
                <a:gd name="T34" fmla="*/ 271 w 272"/>
                <a:gd name="T35" fmla="*/ 29 h 376"/>
                <a:gd name="T36" fmla="*/ 269 w 272"/>
                <a:gd name="T37" fmla="*/ 11 h 376"/>
                <a:gd name="T38" fmla="*/ 132 w 272"/>
                <a:gd name="T39" fmla="*/ 97 h 376"/>
                <a:gd name="T40" fmla="*/ 130 w 272"/>
                <a:gd name="T41" fmla="*/ 99 h 376"/>
                <a:gd name="T42" fmla="*/ 128 w 272"/>
                <a:gd name="T43" fmla="*/ 104 h 376"/>
                <a:gd name="T44" fmla="*/ 127 w 272"/>
                <a:gd name="T45" fmla="*/ 355 h 376"/>
                <a:gd name="T46" fmla="*/ 124 w 272"/>
                <a:gd name="T47" fmla="*/ 359 h 376"/>
                <a:gd name="T48" fmla="*/ 104 w 272"/>
                <a:gd name="T49" fmla="*/ 361 h 376"/>
                <a:gd name="T50" fmla="*/ 99 w 272"/>
                <a:gd name="T51" fmla="*/ 357 h 376"/>
                <a:gd name="T52" fmla="*/ 96 w 272"/>
                <a:gd name="T53" fmla="*/ 352 h 376"/>
                <a:gd name="T54" fmla="*/ 96 w 272"/>
                <a:gd name="T55" fmla="*/ 221 h 376"/>
                <a:gd name="T56" fmla="*/ 91 w 272"/>
                <a:gd name="T57" fmla="*/ 216 h 376"/>
                <a:gd name="T58" fmla="*/ 85 w 272"/>
                <a:gd name="T59" fmla="*/ 216 h 376"/>
                <a:gd name="T60" fmla="*/ 81 w 272"/>
                <a:gd name="T61" fmla="*/ 221 h 376"/>
                <a:gd name="T62" fmla="*/ 79 w 272"/>
                <a:gd name="T63" fmla="*/ 352 h 376"/>
                <a:gd name="T64" fmla="*/ 77 w 272"/>
                <a:gd name="T65" fmla="*/ 357 h 376"/>
                <a:gd name="T66" fmla="*/ 72 w 272"/>
                <a:gd name="T67" fmla="*/ 361 h 376"/>
                <a:gd name="T68" fmla="*/ 53 w 272"/>
                <a:gd name="T69" fmla="*/ 359 h 376"/>
                <a:gd name="T70" fmla="*/ 48 w 272"/>
                <a:gd name="T71" fmla="*/ 355 h 376"/>
                <a:gd name="T72" fmla="*/ 48 w 272"/>
                <a:gd name="T73" fmla="*/ 104 h 376"/>
                <a:gd name="T74" fmla="*/ 46 w 272"/>
                <a:gd name="T75" fmla="*/ 98 h 376"/>
                <a:gd name="T76" fmla="*/ 40 w 272"/>
                <a:gd name="T77" fmla="*/ 96 h 376"/>
                <a:gd name="T78" fmla="*/ 34 w 272"/>
                <a:gd name="T79" fmla="*/ 98 h 376"/>
                <a:gd name="T80" fmla="*/ 32 w 272"/>
                <a:gd name="T81" fmla="*/ 104 h 376"/>
                <a:gd name="T82" fmla="*/ 25 w 272"/>
                <a:gd name="T83" fmla="*/ 209 h 376"/>
                <a:gd name="T84" fmla="*/ 16 w 272"/>
                <a:gd name="T85" fmla="*/ 192 h 376"/>
                <a:gd name="T86" fmla="*/ 18 w 272"/>
                <a:gd name="T87" fmla="*/ 79 h 376"/>
                <a:gd name="T88" fmla="*/ 31 w 272"/>
                <a:gd name="T89" fmla="*/ 66 h 376"/>
                <a:gd name="T90" fmla="*/ 130 w 272"/>
                <a:gd name="T91" fmla="*/ 65 h 376"/>
                <a:gd name="T92" fmla="*/ 250 w 272"/>
                <a:gd name="T93" fmla="*/ 16 h 376"/>
                <a:gd name="T94" fmla="*/ 254 w 272"/>
                <a:gd name="T95" fmla="*/ 17 h 376"/>
                <a:gd name="T96" fmla="*/ 256 w 272"/>
                <a:gd name="T97" fmla="*/ 21 h 376"/>
                <a:gd name="T98" fmla="*/ 255 w 272"/>
                <a:gd name="T99" fmla="*/ 28 h 376"/>
                <a:gd name="T100" fmla="*/ 248 w 272"/>
                <a:gd name="T101" fmla="*/ 34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72" h="376">
                  <a:moveTo>
                    <a:pt x="269" y="11"/>
                  </a:moveTo>
                  <a:lnTo>
                    <a:pt x="261" y="3"/>
                  </a:lnTo>
                  <a:lnTo>
                    <a:pt x="252" y="0"/>
                  </a:lnTo>
                  <a:lnTo>
                    <a:pt x="241" y="2"/>
                  </a:lnTo>
                  <a:lnTo>
                    <a:pt x="127" y="48"/>
                  </a:lnTo>
                  <a:lnTo>
                    <a:pt x="40" y="48"/>
                  </a:lnTo>
                  <a:lnTo>
                    <a:pt x="25" y="52"/>
                  </a:lnTo>
                  <a:lnTo>
                    <a:pt x="12" y="60"/>
                  </a:lnTo>
                  <a:lnTo>
                    <a:pt x="3" y="72"/>
                  </a:lnTo>
                  <a:lnTo>
                    <a:pt x="0" y="88"/>
                  </a:lnTo>
                  <a:lnTo>
                    <a:pt x="0" y="192"/>
                  </a:lnTo>
                  <a:lnTo>
                    <a:pt x="2" y="206"/>
                  </a:lnTo>
                  <a:lnTo>
                    <a:pt x="10" y="217"/>
                  </a:lnTo>
                  <a:lnTo>
                    <a:pt x="19" y="226"/>
                  </a:lnTo>
                  <a:lnTo>
                    <a:pt x="32" y="231"/>
                  </a:lnTo>
                  <a:lnTo>
                    <a:pt x="32" y="352"/>
                  </a:lnTo>
                  <a:lnTo>
                    <a:pt x="34" y="362"/>
                  </a:lnTo>
                  <a:lnTo>
                    <a:pt x="39" y="369"/>
                  </a:lnTo>
                  <a:lnTo>
                    <a:pt x="47" y="375"/>
                  </a:lnTo>
                  <a:lnTo>
                    <a:pt x="56" y="376"/>
                  </a:lnTo>
                  <a:lnTo>
                    <a:pt x="72" y="376"/>
                  </a:lnTo>
                  <a:lnTo>
                    <a:pt x="78" y="376"/>
                  </a:lnTo>
                  <a:lnTo>
                    <a:pt x="84" y="373"/>
                  </a:lnTo>
                  <a:lnTo>
                    <a:pt x="88" y="370"/>
                  </a:lnTo>
                  <a:lnTo>
                    <a:pt x="92" y="373"/>
                  </a:lnTo>
                  <a:lnTo>
                    <a:pt x="98" y="376"/>
                  </a:lnTo>
                  <a:lnTo>
                    <a:pt x="104" y="376"/>
                  </a:lnTo>
                  <a:lnTo>
                    <a:pt x="120" y="376"/>
                  </a:lnTo>
                  <a:lnTo>
                    <a:pt x="129" y="375"/>
                  </a:lnTo>
                  <a:lnTo>
                    <a:pt x="137" y="369"/>
                  </a:lnTo>
                  <a:lnTo>
                    <a:pt x="142" y="362"/>
                  </a:lnTo>
                  <a:lnTo>
                    <a:pt x="144" y="352"/>
                  </a:lnTo>
                  <a:lnTo>
                    <a:pt x="144" y="109"/>
                  </a:lnTo>
                  <a:lnTo>
                    <a:pt x="256" y="48"/>
                  </a:lnTo>
                  <a:lnTo>
                    <a:pt x="266" y="39"/>
                  </a:lnTo>
                  <a:lnTo>
                    <a:pt x="271" y="29"/>
                  </a:lnTo>
                  <a:lnTo>
                    <a:pt x="272" y="19"/>
                  </a:lnTo>
                  <a:lnTo>
                    <a:pt x="269" y="11"/>
                  </a:lnTo>
                  <a:close/>
                  <a:moveTo>
                    <a:pt x="248" y="34"/>
                  </a:moveTo>
                  <a:lnTo>
                    <a:pt x="132" y="97"/>
                  </a:lnTo>
                  <a:lnTo>
                    <a:pt x="132" y="97"/>
                  </a:lnTo>
                  <a:lnTo>
                    <a:pt x="130" y="99"/>
                  </a:lnTo>
                  <a:lnTo>
                    <a:pt x="129" y="101"/>
                  </a:lnTo>
                  <a:lnTo>
                    <a:pt x="128" y="104"/>
                  </a:lnTo>
                  <a:lnTo>
                    <a:pt x="128" y="352"/>
                  </a:lnTo>
                  <a:lnTo>
                    <a:pt x="127" y="355"/>
                  </a:lnTo>
                  <a:lnTo>
                    <a:pt x="126" y="357"/>
                  </a:lnTo>
                  <a:lnTo>
                    <a:pt x="124" y="359"/>
                  </a:lnTo>
                  <a:lnTo>
                    <a:pt x="120" y="361"/>
                  </a:lnTo>
                  <a:lnTo>
                    <a:pt x="104" y="361"/>
                  </a:lnTo>
                  <a:lnTo>
                    <a:pt x="101" y="359"/>
                  </a:lnTo>
                  <a:lnTo>
                    <a:pt x="99" y="357"/>
                  </a:lnTo>
                  <a:lnTo>
                    <a:pt x="97" y="355"/>
                  </a:lnTo>
                  <a:lnTo>
                    <a:pt x="96" y="352"/>
                  </a:lnTo>
                  <a:lnTo>
                    <a:pt x="96" y="224"/>
                  </a:lnTo>
                  <a:lnTo>
                    <a:pt x="96" y="221"/>
                  </a:lnTo>
                  <a:lnTo>
                    <a:pt x="93" y="218"/>
                  </a:lnTo>
                  <a:lnTo>
                    <a:pt x="91" y="216"/>
                  </a:lnTo>
                  <a:lnTo>
                    <a:pt x="88" y="216"/>
                  </a:lnTo>
                  <a:lnTo>
                    <a:pt x="85" y="216"/>
                  </a:lnTo>
                  <a:lnTo>
                    <a:pt x="83" y="218"/>
                  </a:lnTo>
                  <a:lnTo>
                    <a:pt x="81" y="221"/>
                  </a:lnTo>
                  <a:lnTo>
                    <a:pt x="79" y="224"/>
                  </a:lnTo>
                  <a:lnTo>
                    <a:pt x="79" y="352"/>
                  </a:lnTo>
                  <a:lnTo>
                    <a:pt x="79" y="355"/>
                  </a:lnTo>
                  <a:lnTo>
                    <a:pt x="77" y="357"/>
                  </a:lnTo>
                  <a:lnTo>
                    <a:pt x="75" y="359"/>
                  </a:lnTo>
                  <a:lnTo>
                    <a:pt x="72" y="361"/>
                  </a:lnTo>
                  <a:lnTo>
                    <a:pt x="56" y="361"/>
                  </a:lnTo>
                  <a:lnTo>
                    <a:pt x="53" y="359"/>
                  </a:lnTo>
                  <a:lnTo>
                    <a:pt x="50" y="357"/>
                  </a:lnTo>
                  <a:lnTo>
                    <a:pt x="48" y="355"/>
                  </a:lnTo>
                  <a:lnTo>
                    <a:pt x="48" y="352"/>
                  </a:lnTo>
                  <a:lnTo>
                    <a:pt x="48" y="104"/>
                  </a:lnTo>
                  <a:lnTo>
                    <a:pt x="47" y="101"/>
                  </a:lnTo>
                  <a:lnTo>
                    <a:pt x="46" y="98"/>
                  </a:lnTo>
                  <a:lnTo>
                    <a:pt x="43" y="97"/>
                  </a:lnTo>
                  <a:lnTo>
                    <a:pt x="40" y="96"/>
                  </a:lnTo>
                  <a:lnTo>
                    <a:pt x="36" y="97"/>
                  </a:lnTo>
                  <a:lnTo>
                    <a:pt x="34" y="98"/>
                  </a:lnTo>
                  <a:lnTo>
                    <a:pt x="32" y="101"/>
                  </a:lnTo>
                  <a:lnTo>
                    <a:pt x="32" y="104"/>
                  </a:lnTo>
                  <a:lnTo>
                    <a:pt x="32" y="214"/>
                  </a:lnTo>
                  <a:lnTo>
                    <a:pt x="25" y="209"/>
                  </a:lnTo>
                  <a:lnTo>
                    <a:pt x="18" y="201"/>
                  </a:lnTo>
                  <a:lnTo>
                    <a:pt x="16" y="192"/>
                  </a:lnTo>
                  <a:lnTo>
                    <a:pt x="16" y="88"/>
                  </a:lnTo>
                  <a:lnTo>
                    <a:pt x="18" y="79"/>
                  </a:lnTo>
                  <a:lnTo>
                    <a:pt x="24" y="71"/>
                  </a:lnTo>
                  <a:lnTo>
                    <a:pt x="31" y="66"/>
                  </a:lnTo>
                  <a:lnTo>
                    <a:pt x="40" y="65"/>
                  </a:lnTo>
                  <a:lnTo>
                    <a:pt x="130" y="65"/>
                  </a:lnTo>
                  <a:lnTo>
                    <a:pt x="247" y="17"/>
                  </a:lnTo>
                  <a:lnTo>
                    <a:pt x="250" y="16"/>
                  </a:lnTo>
                  <a:lnTo>
                    <a:pt x="252" y="16"/>
                  </a:lnTo>
                  <a:lnTo>
                    <a:pt x="254" y="17"/>
                  </a:lnTo>
                  <a:lnTo>
                    <a:pt x="255" y="19"/>
                  </a:lnTo>
                  <a:lnTo>
                    <a:pt x="256" y="21"/>
                  </a:lnTo>
                  <a:lnTo>
                    <a:pt x="256" y="25"/>
                  </a:lnTo>
                  <a:lnTo>
                    <a:pt x="255" y="28"/>
                  </a:lnTo>
                  <a:lnTo>
                    <a:pt x="252" y="31"/>
                  </a:lnTo>
                  <a:lnTo>
                    <a:pt x="248" y="3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13"/>
            <p:cNvSpPr>
              <a:spLocks noEditPoints="1"/>
            </p:cNvSpPr>
            <p:nvPr/>
          </p:nvSpPr>
          <p:spPr bwMode="auto">
            <a:xfrm>
              <a:off x="14185900" y="4419600"/>
              <a:ext cx="127000" cy="127000"/>
            </a:xfrm>
            <a:custGeom>
              <a:avLst/>
              <a:gdLst>
                <a:gd name="T0" fmla="*/ 40 w 80"/>
                <a:gd name="T1" fmla="*/ 80 h 80"/>
                <a:gd name="T2" fmla="*/ 55 w 80"/>
                <a:gd name="T3" fmla="*/ 76 h 80"/>
                <a:gd name="T4" fmla="*/ 68 w 80"/>
                <a:gd name="T5" fmla="*/ 68 h 80"/>
                <a:gd name="T6" fmla="*/ 77 w 80"/>
                <a:gd name="T7" fmla="*/ 56 h 80"/>
                <a:gd name="T8" fmla="*/ 80 w 80"/>
                <a:gd name="T9" fmla="*/ 40 h 80"/>
                <a:gd name="T10" fmla="*/ 77 w 80"/>
                <a:gd name="T11" fmla="*/ 25 h 80"/>
                <a:gd name="T12" fmla="*/ 68 w 80"/>
                <a:gd name="T13" fmla="*/ 12 h 80"/>
                <a:gd name="T14" fmla="*/ 55 w 80"/>
                <a:gd name="T15" fmla="*/ 3 h 80"/>
                <a:gd name="T16" fmla="*/ 40 w 80"/>
                <a:gd name="T17" fmla="*/ 0 h 80"/>
                <a:gd name="T18" fmla="*/ 24 w 80"/>
                <a:gd name="T19" fmla="*/ 3 h 80"/>
                <a:gd name="T20" fmla="*/ 12 w 80"/>
                <a:gd name="T21" fmla="*/ 12 h 80"/>
                <a:gd name="T22" fmla="*/ 3 w 80"/>
                <a:gd name="T23" fmla="*/ 25 h 80"/>
                <a:gd name="T24" fmla="*/ 0 w 80"/>
                <a:gd name="T25" fmla="*/ 40 h 80"/>
                <a:gd name="T26" fmla="*/ 3 w 80"/>
                <a:gd name="T27" fmla="*/ 56 h 80"/>
                <a:gd name="T28" fmla="*/ 12 w 80"/>
                <a:gd name="T29" fmla="*/ 68 h 80"/>
                <a:gd name="T30" fmla="*/ 24 w 80"/>
                <a:gd name="T31" fmla="*/ 76 h 80"/>
                <a:gd name="T32" fmla="*/ 40 w 80"/>
                <a:gd name="T33" fmla="*/ 80 h 80"/>
                <a:gd name="T34" fmla="*/ 40 w 80"/>
                <a:gd name="T35" fmla="*/ 16 h 80"/>
                <a:gd name="T36" fmla="*/ 50 w 80"/>
                <a:gd name="T37" fmla="*/ 18 h 80"/>
                <a:gd name="T38" fmla="*/ 57 w 80"/>
                <a:gd name="T39" fmla="*/ 23 h 80"/>
                <a:gd name="T40" fmla="*/ 62 w 80"/>
                <a:gd name="T41" fmla="*/ 31 h 80"/>
                <a:gd name="T42" fmla="*/ 64 w 80"/>
                <a:gd name="T43" fmla="*/ 40 h 80"/>
                <a:gd name="T44" fmla="*/ 62 w 80"/>
                <a:gd name="T45" fmla="*/ 49 h 80"/>
                <a:gd name="T46" fmla="*/ 57 w 80"/>
                <a:gd name="T47" fmla="*/ 57 h 80"/>
                <a:gd name="T48" fmla="*/ 50 w 80"/>
                <a:gd name="T49" fmla="*/ 62 h 80"/>
                <a:gd name="T50" fmla="*/ 40 w 80"/>
                <a:gd name="T51" fmla="*/ 63 h 80"/>
                <a:gd name="T52" fmla="*/ 30 w 80"/>
                <a:gd name="T53" fmla="*/ 62 h 80"/>
                <a:gd name="T54" fmla="*/ 23 w 80"/>
                <a:gd name="T55" fmla="*/ 57 h 80"/>
                <a:gd name="T56" fmla="*/ 17 w 80"/>
                <a:gd name="T57" fmla="*/ 49 h 80"/>
                <a:gd name="T58" fmla="*/ 16 w 80"/>
                <a:gd name="T59" fmla="*/ 40 h 80"/>
                <a:gd name="T60" fmla="*/ 17 w 80"/>
                <a:gd name="T61" fmla="*/ 31 h 80"/>
                <a:gd name="T62" fmla="*/ 23 w 80"/>
                <a:gd name="T63" fmla="*/ 23 h 80"/>
                <a:gd name="T64" fmla="*/ 30 w 80"/>
                <a:gd name="T65" fmla="*/ 18 h 80"/>
                <a:gd name="T66" fmla="*/ 40 w 80"/>
                <a:gd name="T67" fmla="*/ 1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80">
                  <a:moveTo>
                    <a:pt x="40" y="80"/>
                  </a:moveTo>
                  <a:lnTo>
                    <a:pt x="55" y="76"/>
                  </a:lnTo>
                  <a:lnTo>
                    <a:pt x="68" y="68"/>
                  </a:lnTo>
                  <a:lnTo>
                    <a:pt x="77" y="56"/>
                  </a:lnTo>
                  <a:lnTo>
                    <a:pt x="80" y="40"/>
                  </a:lnTo>
                  <a:lnTo>
                    <a:pt x="77" y="25"/>
                  </a:lnTo>
                  <a:lnTo>
                    <a:pt x="68" y="12"/>
                  </a:lnTo>
                  <a:lnTo>
                    <a:pt x="55" y="3"/>
                  </a:lnTo>
                  <a:lnTo>
                    <a:pt x="40" y="0"/>
                  </a:lnTo>
                  <a:lnTo>
                    <a:pt x="24" y="3"/>
                  </a:lnTo>
                  <a:lnTo>
                    <a:pt x="12" y="12"/>
                  </a:lnTo>
                  <a:lnTo>
                    <a:pt x="3" y="25"/>
                  </a:lnTo>
                  <a:lnTo>
                    <a:pt x="0" y="40"/>
                  </a:lnTo>
                  <a:lnTo>
                    <a:pt x="3" y="56"/>
                  </a:lnTo>
                  <a:lnTo>
                    <a:pt x="12" y="68"/>
                  </a:lnTo>
                  <a:lnTo>
                    <a:pt x="24" y="76"/>
                  </a:lnTo>
                  <a:lnTo>
                    <a:pt x="40" y="80"/>
                  </a:lnTo>
                  <a:close/>
                  <a:moveTo>
                    <a:pt x="40" y="16"/>
                  </a:moveTo>
                  <a:lnTo>
                    <a:pt x="50" y="18"/>
                  </a:lnTo>
                  <a:lnTo>
                    <a:pt x="57" y="23"/>
                  </a:lnTo>
                  <a:lnTo>
                    <a:pt x="62" y="31"/>
                  </a:lnTo>
                  <a:lnTo>
                    <a:pt x="64" y="40"/>
                  </a:lnTo>
                  <a:lnTo>
                    <a:pt x="62" y="49"/>
                  </a:lnTo>
                  <a:lnTo>
                    <a:pt x="57" y="57"/>
                  </a:lnTo>
                  <a:lnTo>
                    <a:pt x="50" y="62"/>
                  </a:lnTo>
                  <a:lnTo>
                    <a:pt x="40" y="63"/>
                  </a:lnTo>
                  <a:lnTo>
                    <a:pt x="30" y="62"/>
                  </a:lnTo>
                  <a:lnTo>
                    <a:pt x="23" y="57"/>
                  </a:lnTo>
                  <a:lnTo>
                    <a:pt x="17" y="49"/>
                  </a:lnTo>
                  <a:lnTo>
                    <a:pt x="16" y="40"/>
                  </a:lnTo>
                  <a:lnTo>
                    <a:pt x="17" y="31"/>
                  </a:lnTo>
                  <a:lnTo>
                    <a:pt x="23" y="23"/>
                  </a:lnTo>
                  <a:lnTo>
                    <a:pt x="30" y="18"/>
                  </a:lnTo>
                  <a:lnTo>
                    <a:pt x="40" y="1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40"/>
            <p:cNvSpPr>
              <a:spLocks/>
            </p:cNvSpPr>
            <p:nvPr/>
          </p:nvSpPr>
          <p:spPr bwMode="auto">
            <a:xfrm>
              <a:off x="14465300" y="4724400"/>
              <a:ext cx="101600" cy="177800"/>
            </a:xfrm>
            <a:custGeom>
              <a:avLst/>
              <a:gdLst>
                <a:gd name="T0" fmla="*/ 24 w 64"/>
                <a:gd name="T1" fmla="*/ 48 h 112"/>
                <a:gd name="T2" fmla="*/ 18 w 64"/>
                <a:gd name="T3" fmla="*/ 46 h 112"/>
                <a:gd name="T4" fmla="*/ 16 w 64"/>
                <a:gd name="T5" fmla="*/ 40 h 112"/>
                <a:gd name="T6" fmla="*/ 18 w 64"/>
                <a:gd name="T7" fmla="*/ 34 h 112"/>
                <a:gd name="T8" fmla="*/ 24 w 64"/>
                <a:gd name="T9" fmla="*/ 32 h 112"/>
                <a:gd name="T10" fmla="*/ 51 w 64"/>
                <a:gd name="T11" fmla="*/ 32 h 112"/>
                <a:gd name="T12" fmla="*/ 56 w 64"/>
                <a:gd name="T13" fmla="*/ 28 h 112"/>
                <a:gd name="T14" fmla="*/ 56 w 64"/>
                <a:gd name="T15" fmla="*/ 21 h 112"/>
                <a:gd name="T16" fmla="*/ 51 w 64"/>
                <a:gd name="T17" fmla="*/ 17 h 112"/>
                <a:gd name="T18" fmla="*/ 40 w 64"/>
                <a:gd name="T19" fmla="*/ 16 h 112"/>
                <a:gd name="T20" fmla="*/ 40 w 64"/>
                <a:gd name="T21" fmla="*/ 5 h 112"/>
                <a:gd name="T22" fmla="*/ 35 w 64"/>
                <a:gd name="T23" fmla="*/ 1 h 112"/>
                <a:gd name="T24" fmla="*/ 29 w 64"/>
                <a:gd name="T25" fmla="*/ 1 h 112"/>
                <a:gd name="T26" fmla="*/ 24 w 64"/>
                <a:gd name="T27" fmla="*/ 5 h 112"/>
                <a:gd name="T28" fmla="*/ 24 w 64"/>
                <a:gd name="T29" fmla="*/ 16 h 112"/>
                <a:gd name="T30" fmla="*/ 7 w 64"/>
                <a:gd name="T31" fmla="*/ 23 h 112"/>
                <a:gd name="T32" fmla="*/ 0 w 64"/>
                <a:gd name="T33" fmla="*/ 40 h 112"/>
                <a:gd name="T34" fmla="*/ 7 w 64"/>
                <a:gd name="T35" fmla="*/ 57 h 112"/>
                <a:gd name="T36" fmla="*/ 24 w 64"/>
                <a:gd name="T37" fmla="*/ 64 h 112"/>
                <a:gd name="T38" fmla="*/ 43 w 64"/>
                <a:gd name="T39" fmla="*/ 64 h 112"/>
                <a:gd name="T40" fmla="*/ 47 w 64"/>
                <a:gd name="T41" fmla="*/ 68 h 112"/>
                <a:gd name="T42" fmla="*/ 47 w 64"/>
                <a:gd name="T43" fmla="*/ 75 h 112"/>
                <a:gd name="T44" fmla="*/ 43 w 64"/>
                <a:gd name="T45" fmla="*/ 79 h 112"/>
                <a:gd name="T46" fmla="*/ 8 w 64"/>
                <a:gd name="T47" fmla="*/ 80 h 112"/>
                <a:gd name="T48" fmla="*/ 2 w 64"/>
                <a:gd name="T49" fmla="*/ 82 h 112"/>
                <a:gd name="T50" fmla="*/ 0 w 64"/>
                <a:gd name="T51" fmla="*/ 88 h 112"/>
                <a:gd name="T52" fmla="*/ 2 w 64"/>
                <a:gd name="T53" fmla="*/ 93 h 112"/>
                <a:gd name="T54" fmla="*/ 8 w 64"/>
                <a:gd name="T55" fmla="*/ 96 h 112"/>
                <a:gd name="T56" fmla="*/ 24 w 64"/>
                <a:gd name="T57" fmla="*/ 104 h 112"/>
                <a:gd name="T58" fmla="*/ 27 w 64"/>
                <a:gd name="T59" fmla="*/ 109 h 112"/>
                <a:gd name="T60" fmla="*/ 32 w 64"/>
                <a:gd name="T61" fmla="*/ 112 h 112"/>
                <a:gd name="T62" fmla="*/ 37 w 64"/>
                <a:gd name="T63" fmla="*/ 109 h 112"/>
                <a:gd name="T64" fmla="*/ 40 w 64"/>
                <a:gd name="T65" fmla="*/ 104 h 112"/>
                <a:gd name="T66" fmla="*/ 40 w 64"/>
                <a:gd name="T67" fmla="*/ 96 h 112"/>
                <a:gd name="T68" fmla="*/ 57 w 64"/>
                <a:gd name="T69" fmla="*/ 89 h 112"/>
                <a:gd name="T70" fmla="*/ 64 w 64"/>
                <a:gd name="T71" fmla="*/ 72 h 112"/>
                <a:gd name="T72" fmla="*/ 57 w 64"/>
                <a:gd name="T73" fmla="*/ 56 h 112"/>
                <a:gd name="T74" fmla="*/ 40 w 64"/>
                <a:gd name="T75" fmla="*/ 4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4" h="112">
                  <a:moveTo>
                    <a:pt x="40" y="48"/>
                  </a:moveTo>
                  <a:lnTo>
                    <a:pt x="24" y="48"/>
                  </a:lnTo>
                  <a:lnTo>
                    <a:pt x="21" y="47"/>
                  </a:lnTo>
                  <a:lnTo>
                    <a:pt x="18" y="46"/>
                  </a:lnTo>
                  <a:lnTo>
                    <a:pt x="17" y="43"/>
                  </a:lnTo>
                  <a:lnTo>
                    <a:pt x="16" y="40"/>
                  </a:lnTo>
                  <a:lnTo>
                    <a:pt x="17" y="37"/>
                  </a:lnTo>
                  <a:lnTo>
                    <a:pt x="18" y="34"/>
                  </a:lnTo>
                  <a:lnTo>
                    <a:pt x="21" y="33"/>
                  </a:lnTo>
                  <a:lnTo>
                    <a:pt x="24" y="32"/>
                  </a:lnTo>
                  <a:lnTo>
                    <a:pt x="48" y="32"/>
                  </a:lnTo>
                  <a:lnTo>
                    <a:pt x="51" y="32"/>
                  </a:lnTo>
                  <a:lnTo>
                    <a:pt x="54" y="30"/>
                  </a:lnTo>
                  <a:lnTo>
                    <a:pt x="56" y="28"/>
                  </a:lnTo>
                  <a:lnTo>
                    <a:pt x="56" y="24"/>
                  </a:lnTo>
                  <a:lnTo>
                    <a:pt x="56" y="21"/>
                  </a:lnTo>
                  <a:lnTo>
                    <a:pt x="54" y="18"/>
                  </a:lnTo>
                  <a:lnTo>
                    <a:pt x="51" y="17"/>
                  </a:lnTo>
                  <a:lnTo>
                    <a:pt x="48" y="16"/>
                  </a:lnTo>
                  <a:lnTo>
                    <a:pt x="40" y="16"/>
                  </a:lnTo>
                  <a:lnTo>
                    <a:pt x="40" y="8"/>
                  </a:lnTo>
                  <a:lnTo>
                    <a:pt x="40" y="5"/>
                  </a:lnTo>
                  <a:lnTo>
                    <a:pt x="37" y="3"/>
                  </a:lnTo>
                  <a:lnTo>
                    <a:pt x="35" y="1"/>
                  </a:lnTo>
                  <a:lnTo>
                    <a:pt x="32" y="0"/>
                  </a:lnTo>
                  <a:lnTo>
                    <a:pt x="29" y="1"/>
                  </a:lnTo>
                  <a:lnTo>
                    <a:pt x="27" y="3"/>
                  </a:lnTo>
                  <a:lnTo>
                    <a:pt x="24" y="5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15" y="18"/>
                  </a:lnTo>
                  <a:lnTo>
                    <a:pt x="7" y="23"/>
                  </a:lnTo>
                  <a:lnTo>
                    <a:pt x="2" y="31"/>
                  </a:lnTo>
                  <a:lnTo>
                    <a:pt x="0" y="40"/>
                  </a:lnTo>
                  <a:lnTo>
                    <a:pt x="2" y="49"/>
                  </a:lnTo>
                  <a:lnTo>
                    <a:pt x="7" y="57"/>
                  </a:lnTo>
                  <a:lnTo>
                    <a:pt x="15" y="62"/>
                  </a:lnTo>
                  <a:lnTo>
                    <a:pt x="24" y="64"/>
                  </a:lnTo>
                  <a:lnTo>
                    <a:pt x="40" y="64"/>
                  </a:lnTo>
                  <a:lnTo>
                    <a:pt x="43" y="64"/>
                  </a:lnTo>
                  <a:lnTo>
                    <a:pt x="46" y="66"/>
                  </a:lnTo>
                  <a:lnTo>
                    <a:pt x="47" y="68"/>
                  </a:lnTo>
                  <a:lnTo>
                    <a:pt x="48" y="72"/>
                  </a:lnTo>
                  <a:lnTo>
                    <a:pt x="47" y="75"/>
                  </a:lnTo>
                  <a:lnTo>
                    <a:pt x="46" y="78"/>
                  </a:lnTo>
                  <a:lnTo>
                    <a:pt x="43" y="79"/>
                  </a:lnTo>
                  <a:lnTo>
                    <a:pt x="40" y="80"/>
                  </a:lnTo>
                  <a:lnTo>
                    <a:pt x="8" y="80"/>
                  </a:lnTo>
                  <a:lnTo>
                    <a:pt x="5" y="80"/>
                  </a:lnTo>
                  <a:lnTo>
                    <a:pt x="2" y="82"/>
                  </a:lnTo>
                  <a:lnTo>
                    <a:pt x="1" y="85"/>
                  </a:lnTo>
                  <a:lnTo>
                    <a:pt x="0" y="88"/>
                  </a:lnTo>
                  <a:lnTo>
                    <a:pt x="1" y="91"/>
                  </a:lnTo>
                  <a:lnTo>
                    <a:pt x="2" y="93"/>
                  </a:lnTo>
                  <a:lnTo>
                    <a:pt x="5" y="95"/>
                  </a:lnTo>
                  <a:lnTo>
                    <a:pt x="8" y="96"/>
                  </a:lnTo>
                  <a:lnTo>
                    <a:pt x="24" y="96"/>
                  </a:lnTo>
                  <a:lnTo>
                    <a:pt x="24" y="104"/>
                  </a:lnTo>
                  <a:lnTo>
                    <a:pt x="24" y="107"/>
                  </a:lnTo>
                  <a:lnTo>
                    <a:pt x="27" y="109"/>
                  </a:lnTo>
                  <a:lnTo>
                    <a:pt x="29" y="112"/>
                  </a:lnTo>
                  <a:lnTo>
                    <a:pt x="32" y="112"/>
                  </a:lnTo>
                  <a:lnTo>
                    <a:pt x="35" y="112"/>
                  </a:lnTo>
                  <a:lnTo>
                    <a:pt x="37" y="109"/>
                  </a:lnTo>
                  <a:lnTo>
                    <a:pt x="40" y="107"/>
                  </a:lnTo>
                  <a:lnTo>
                    <a:pt x="40" y="104"/>
                  </a:lnTo>
                  <a:lnTo>
                    <a:pt x="40" y="96"/>
                  </a:lnTo>
                  <a:lnTo>
                    <a:pt x="40" y="96"/>
                  </a:lnTo>
                  <a:lnTo>
                    <a:pt x="49" y="94"/>
                  </a:lnTo>
                  <a:lnTo>
                    <a:pt x="57" y="89"/>
                  </a:lnTo>
                  <a:lnTo>
                    <a:pt x="62" y="81"/>
                  </a:lnTo>
                  <a:lnTo>
                    <a:pt x="64" y="72"/>
                  </a:lnTo>
                  <a:lnTo>
                    <a:pt x="62" y="63"/>
                  </a:lnTo>
                  <a:lnTo>
                    <a:pt x="57" y="56"/>
                  </a:lnTo>
                  <a:lnTo>
                    <a:pt x="49" y="50"/>
                  </a:lnTo>
                  <a:lnTo>
                    <a:pt x="40" y="4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7" name="Grupa 186"/>
          <p:cNvGrpSpPr/>
          <p:nvPr/>
        </p:nvGrpSpPr>
        <p:grpSpPr>
          <a:xfrm>
            <a:off x="1318008" y="2387325"/>
            <a:ext cx="277509" cy="570674"/>
            <a:chOff x="16235364" y="3821113"/>
            <a:chExt cx="309562" cy="636588"/>
          </a:xfrm>
          <a:solidFill>
            <a:schemeClr val="bg1"/>
          </a:solidFill>
        </p:grpSpPr>
        <p:sp>
          <p:nvSpPr>
            <p:cNvPr id="188" name="Freeform 809"/>
            <p:cNvSpPr>
              <a:spLocks/>
            </p:cNvSpPr>
            <p:nvPr/>
          </p:nvSpPr>
          <p:spPr bwMode="auto">
            <a:xfrm>
              <a:off x="16235364" y="4125913"/>
              <a:ext cx="66675" cy="266700"/>
            </a:xfrm>
            <a:custGeom>
              <a:avLst/>
              <a:gdLst>
                <a:gd name="T0" fmla="*/ 26 w 42"/>
                <a:gd name="T1" fmla="*/ 0 h 168"/>
                <a:gd name="T2" fmla="*/ 26 w 42"/>
                <a:gd name="T3" fmla="*/ 0 h 168"/>
                <a:gd name="T4" fmla="*/ 35 w 42"/>
                <a:gd name="T5" fmla="*/ 9 h 168"/>
                <a:gd name="T6" fmla="*/ 13 w 42"/>
                <a:gd name="T7" fmla="*/ 30 h 168"/>
                <a:gd name="T8" fmla="*/ 13 w 42"/>
                <a:gd name="T9" fmla="*/ 30 h 168"/>
                <a:gd name="T10" fmla="*/ 13 w 42"/>
                <a:gd name="T11" fmla="*/ 31 h 168"/>
                <a:gd name="T12" fmla="*/ 12 w 42"/>
                <a:gd name="T13" fmla="*/ 34 h 168"/>
                <a:gd name="T14" fmla="*/ 13 w 42"/>
                <a:gd name="T15" fmla="*/ 37 h 168"/>
                <a:gd name="T16" fmla="*/ 13 w 42"/>
                <a:gd name="T17" fmla="*/ 41 h 168"/>
                <a:gd name="T18" fmla="*/ 14 w 42"/>
                <a:gd name="T19" fmla="*/ 46 h 168"/>
                <a:gd name="T20" fmla="*/ 16 w 42"/>
                <a:gd name="T21" fmla="*/ 52 h 168"/>
                <a:gd name="T22" fmla="*/ 42 w 42"/>
                <a:gd name="T23" fmla="*/ 165 h 168"/>
                <a:gd name="T24" fmla="*/ 29 w 42"/>
                <a:gd name="T25" fmla="*/ 168 h 168"/>
                <a:gd name="T26" fmla="*/ 4 w 42"/>
                <a:gd name="T27" fmla="*/ 55 h 168"/>
                <a:gd name="T28" fmla="*/ 4 w 42"/>
                <a:gd name="T29" fmla="*/ 54 h 168"/>
                <a:gd name="T30" fmla="*/ 2 w 42"/>
                <a:gd name="T31" fmla="*/ 48 h 168"/>
                <a:gd name="T32" fmla="*/ 1 w 42"/>
                <a:gd name="T33" fmla="*/ 43 h 168"/>
                <a:gd name="T34" fmla="*/ 0 w 42"/>
                <a:gd name="T35" fmla="*/ 39 h 168"/>
                <a:gd name="T36" fmla="*/ 0 w 42"/>
                <a:gd name="T37" fmla="*/ 34 h 168"/>
                <a:gd name="T38" fmla="*/ 1 w 42"/>
                <a:gd name="T39" fmla="*/ 29 h 168"/>
                <a:gd name="T40" fmla="*/ 2 w 42"/>
                <a:gd name="T41" fmla="*/ 24 h 168"/>
                <a:gd name="T42" fmla="*/ 4 w 42"/>
                <a:gd name="T43" fmla="*/ 22 h 168"/>
                <a:gd name="T44" fmla="*/ 26 w 42"/>
                <a:gd name="T45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" h="168">
                  <a:moveTo>
                    <a:pt x="26" y="0"/>
                  </a:moveTo>
                  <a:lnTo>
                    <a:pt x="26" y="0"/>
                  </a:lnTo>
                  <a:lnTo>
                    <a:pt x="35" y="9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3" y="31"/>
                  </a:lnTo>
                  <a:lnTo>
                    <a:pt x="12" y="34"/>
                  </a:lnTo>
                  <a:lnTo>
                    <a:pt x="13" y="37"/>
                  </a:lnTo>
                  <a:lnTo>
                    <a:pt x="13" y="41"/>
                  </a:lnTo>
                  <a:lnTo>
                    <a:pt x="14" y="46"/>
                  </a:lnTo>
                  <a:lnTo>
                    <a:pt x="16" y="52"/>
                  </a:lnTo>
                  <a:lnTo>
                    <a:pt x="42" y="165"/>
                  </a:lnTo>
                  <a:lnTo>
                    <a:pt x="29" y="168"/>
                  </a:lnTo>
                  <a:lnTo>
                    <a:pt x="4" y="55"/>
                  </a:lnTo>
                  <a:lnTo>
                    <a:pt x="4" y="54"/>
                  </a:lnTo>
                  <a:lnTo>
                    <a:pt x="2" y="48"/>
                  </a:lnTo>
                  <a:lnTo>
                    <a:pt x="1" y="43"/>
                  </a:lnTo>
                  <a:lnTo>
                    <a:pt x="0" y="39"/>
                  </a:lnTo>
                  <a:lnTo>
                    <a:pt x="0" y="34"/>
                  </a:lnTo>
                  <a:lnTo>
                    <a:pt x="1" y="29"/>
                  </a:lnTo>
                  <a:lnTo>
                    <a:pt x="2" y="24"/>
                  </a:lnTo>
                  <a:lnTo>
                    <a:pt x="4" y="22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Rectangle 810"/>
            <p:cNvSpPr>
              <a:spLocks noChangeArrowheads="1"/>
            </p:cNvSpPr>
            <p:nvPr/>
          </p:nvSpPr>
          <p:spPr bwMode="auto">
            <a:xfrm>
              <a:off x="16457614" y="4217988"/>
              <a:ext cx="19050" cy="17145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811"/>
            <p:cNvSpPr>
              <a:spLocks/>
            </p:cNvSpPr>
            <p:nvPr/>
          </p:nvSpPr>
          <p:spPr bwMode="auto">
            <a:xfrm>
              <a:off x="16275051" y="3821113"/>
              <a:ext cx="269875" cy="404813"/>
            </a:xfrm>
            <a:custGeom>
              <a:avLst/>
              <a:gdLst>
                <a:gd name="T0" fmla="*/ 18 w 170"/>
                <a:gd name="T1" fmla="*/ 0 h 255"/>
                <a:gd name="T2" fmla="*/ 150 w 170"/>
                <a:gd name="T3" fmla="*/ 0 h 255"/>
                <a:gd name="T4" fmla="*/ 156 w 170"/>
                <a:gd name="T5" fmla="*/ 1 h 255"/>
                <a:gd name="T6" fmla="*/ 161 w 170"/>
                <a:gd name="T7" fmla="*/ 2 h 255"/>
                <a:gd name="T8" fmla="*/ 165 w 170"/>
                <a:gd name="T9" fmla="*/ 6 h 255"/>
                <a:gd name="T10" fmla="*/ 167 w 170"/>
                <a:gd name="T11" fmla="*/ 9 h 255"/>
                <a:gd name="T12" fmla="*/ 169 w 170"/>
                <a:gd name="T13" fmla="*/ 14 h 255"/>
                <a:gd name="T14" fmla="*/ 170 w 170"/>
                <a:gd name="T15" fmla="*/ 19 h 255"/>
                <a:gd name="T16" fmla="*/ 170 w 170"/>
                <a:gd name="T17" fmla="*/ 236 h 255"/>
                <a:gd name="T18" fmla="*/ 169 w 170"/>
                <a:gd name="T19" fmla="*/ 240 h 255"/>
                <a:gd name="T20" fmla="*/ 167 w 170"/>
                <a:gd name="T21" fmla="*/ 246 h 255"/>
                <a:gd name="T22" fmla="*/ 165 w 170"/>
                <a:gd name="T23" fmla="*/ 250 h 255"/>
                <a:gd name="T24" fmla="*/ 161 w 170"/>
                <a:gd name="T25" fmla="*/ 252 h 255"/>
                <a:gd name="T26" fmla="*/ 156 w 170"/>
                <a:gd name="T27" fmla="*/ 254 h 255"/>
                <a:gd name="T28" fmla="*/ 150 w 170"/>
                <a:gd name="T29" fmla="*/ 255 h 255"/>
                <a:gd name="T30" fmla="*/ 76 w 170"/>
                <a:gd name="T31" fmla="*/ 255 h 255"/>
                <a:gd name="T32" fmla="*/ 76 w 170"/>
                <a:gd name="T33" fmla="*/ 242 h 255"/>
                <a:gd name="T34" fmla="*/ 150 w 170"/>
                <a:gd name="T35" fmla="*/ 242 h 255"/>
                <a:gd name="T36" fmla="*/ 153 w 170"/>
                <a:gd name="T37" fmla="*/ 242 h 255"/>
                <a:gd name="T38" fmla="*/ 156 w 170"/>
                <a:gd name="T39" fmla="*/ 240 h 255"/>
                <a:gd name="T40" fmla="*/ 157 w 170"/>
                <a:gd name="T41" fmla="*/ 238 h 255"/>
                <a:gd name="T42" fmla="*/ 157 w 170"/>
                <a:gd name="T43" fmla="*/ 236 h 255"/>
                <a:gd name="T44" fmla="*/ 157 w 170"/>
                <a:gd name="T45" fmla="*/ 19 h 255"/>
                <a:gd name="T46" fmla="*/ 157 w 170"/>
                <a:gd name="T47" fmla="*/ 17 h 255"/>
                <a:gd name="T48" fmla="*/ 156 w 170"/>
                <a:gd name="T49" fmla="*/ 14 h 255"/>
                <a:gd name="T50" fmla="*/ 153 w 170"/>
                <a:gd name="T51" fmla="*/ 13 h 255"/>
                <a:gd name="T52" fmla="*/ 150 w 170"/>
                <a:gd name="T53" fmla="*/ 13 h 255"/>
                <a:gd name="T54" fmla="*/ 18 w 170"/>
                <a:gd name="T55" fmla="*/ 13 h 255"/>
                <a:gd name="T56" fmla="*/ 15 w 170"/>
                <a:gd name="T57" fmla="*/ 13 h 255"/>
                <a:gd name="T58" fmla="*/ 14 w 170"/>
                <a:gd name="T59" fmla="*/ 14 h 255"/>
                <a:gd name="T60" fmla="*/ 13 w 170"/>
                <a:gd name="T61" fmla="*/ 17 h 255"/>
                <a:gd name="T62" fmla="*/ 12 w 170"/>
                <a:gd name="T63" fmla="*/ 19 h 255"/>
                <a:gd name="T64" fmla="*/ 12 w 170"/>
                <a:gd name="T65" fmla="*/ 236 h 255"/>
                <a:gd name="T66" fmla="*/ 13 w 170"/>
                <a:gd name="T67" fmla="*/ 238 h 255"/>
                <a:gd name="T68" fmla="*/ 14 w 170"/>
                <a:gd name="T69" fmla="*/ 240 h 255"/>
                <a:gd name="T70" fmla="*/ 15 w 170"/>
                <a:gd name="T71" fmla="*/ 242 h 255"/>
                <a:gd name="T72" fmla="*/ 18 w 170"/>
                <a:gd name="T73" fmla="*/ 242 h 255"/>
                <a:gd name="T74" fmla="*/ 29 w 170"/>
                <a:gd name="T75" fmla="*/ 242 h 255"/>
                <a:gd name="T76" fmla="*/ 29 w 170"/>
                <a:gd name="T77" fmla="*/ 255 h 255"/>
                <a:gd name="T78" fmla="*/ 18 w 170"/>
                <a:gd name="T79" fmla="*/ 255 h 255"/>
                <a:gd name="T80" fmla="*/ 13 w 170"/>
                <a:gd name="T81" fmla="*/ 254 h 255"/>
                <a:gd name="T82" fmla="*/ 9 w 170"/>
                <a:gd name="T83" fmla="*/ 252 h 255"/>
                <a:gd name="T84" fmla="*/ 5 w 170"/>
                <a:gd name="T85" fmla="*/ 250 h 255"/>
                <a:gd name="T86" fmla="*/ 2 w 170"/>
                <a:gd name="T87" fmla="*/ 246 h 255"/>
                <a:gd name="T88" fmla="*/ 0 w 170"/>
                <a:gd name="T89" fmla="*/ 240 h 255"/>
                <a:gd name="T90" fmla="*/ 0 w 170"/>
                <a:gd name="T91" fmla="*/ 236 h 255"/>
                <a:gd name="T92" fmla="*/ 0 w 170"/>
                <a:gd name="T93" fmla="*/ 19 h 255"/>
                <a:gd name="T94" fmla="*/ 0 w 170"/>
                <a:gd name="T95" fmla="*/ 14 h 255"/>
                <a:gd name="T96" fmla="*/ 2 w 170"/>
                <a:gd name="T97" fmla="*/ 9 h 255"/>
                <a:gd name="T98" fmla="*/ 5 w 170"/>
                <a:gd name="T99" fmla="*/ 6 h 255"/>
                <a:gd name="T100" fmla="*/ 9 w 170"/>
                <a:gd name="T101" fmla="*/ 2 h 255"/>
                <a:gd name="T102" fmla="*/ 13 w 170"/>
                <a:gd name="T103" fmla="*/ 1 h 255"/>
                <a:gd name="T104" fmla="*/ 18 w 170"/>
                <a:gd name="T105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0" h="255">
                  <a:moveTo>
                    <a:pt x="18" y="0"/>
                  </a:moveTo>
                  <a:lnTo>
                    <a:pt x="150" y="0"/>
                  </a:lnTo>
                  <a:lnTo>
                    <a:pt x="156" y="1"/>
                  </a:lnTo>
                  <a:lnTo>
                    <a:pt x="161" y="2"/>
                  </a:lnTo>
                  <a:lnTo>
                    <a:pt x="165" y="6"/>
                  </a:lnTo>
                  <a:lnTo>
                    <a:pt x="167" y="9"/>
                  </a:lnTo>
                  <a:lnTo>
                    <a:pt x="169" y="14"/>
                  </a:lnTo>
                  <a:lnTo>
                    <a:pt x="170" y="19"/>
                  </a:lnTo>
                  <a:lnTo>
                    <a:pt x="170" y="236"/>
                  </a:lnTo>
                  <a:lnTo>
                    <a:pt x="169" y="240"/>
                  </a:lnTo>
                  <a:lnTo>
                    <a:pt x="167" y="246"/>
                  </a:lnTo>
                  <a:lnTo>
                    <a:pt x="165" y="250"/>
                  </a:lnTo>
                  <a:lnTo>
                    <a:pt x="161" y="252"/>
                  </a:lnTo>
                  <a:lnTo>
                    <a:pt x="156" y="254"/>
                  </a:lnTo>
                  <a:lnTo>
                    <a:pt x="150" y="255"/>
                  </a:lnTo>
                  <a:lnTo>
                    <a:pt x="76" y="255"/>
                  </a:lnTo>
                  <a:lnTo>
                    <a:pt x="76" y="242"/>
                  </a:lnTo>
                  <a:lnTo>
                    <a:pt x="150" y="242"/>
                  </a:lnTo>
                  <a:lnTo>
                    <a:pt x="153" y="242"/>
                  </a:lnTo>
                  <a:lnTo>
                    <a:pt x="156" y="240"/>
                  </a:lnTo>
                  <a:lnTo>
                    <a:pt x="157" y="238"/>
                  </a:lnTo>
                  <a:lnTo>
                    <a:pt x="157" y="236"/>
                  </a:lnTo>
                  <a:lnTo>
                    <a:pt x="157" y="19"/>
                  </a:lnTo>
                  <a:lnTo>
                    <a:pt x="157" y="17"/>
                  </a:lnTo>
                  <a:lnTo>
                    <a:pt x="156" y="14"/>
                  </a:lnTo>
                  <a:lnTo>
                    <a:pt x="153" y="13"/>
                  </a:lnTo>
                  <a:lnTo>
                    <a:pt x="150" y="13"/>
                  </a:lnTo>
                  <a:lnTo>
                    <a:pt x="18" y="13"/>
                  </a:lnTo>
                  <a:lnTo>
                    <a:pt x="15" y="13"/>
                  </a:lnTo>
                  <a:lnTo>
                    <a:pt x="14" y="14"/>
                  </a:lnTo>
                  <a:lnTo>
                    <a:pt x="13" y="17"/>
                  </a:lnTo>
                  <a:lnTo>
                    <a:pt x="12" y="19"/>
                  </a:lnTo>
                  <a:lnTo>
                    <a:pt x="12" y="236"/>
                  </a:lnTo>
                  <a:lnTo>
                    <a:pt x="13" y="238"/>
                  </a:lnTo>
                  <a:lnTo>
                    <a:pt x="14" y="240"/>
                  </a:lnTo>
                  <a:lnTo>
                    <a:pt x="15" y="242"/>
                  </a:lnTo>
                  <a:lnTo>
                    <a:pt x="18" y="242"/>
                  </a:lnTo>
                  <a:lnTo>
                    <a:pt x="29" y="242"/>
                  </a:lnTo>
                  <a:lnTo>
                    <a:pt x="29" y="255"/>
                  </a:lnTo>
                  <a:lnTo>
                    <a:pt x="18" y="255"/>
                  </a:lnTo>
                  <a:lnTo>
                    <a:pt x="13" y="254"/>
                  </a:lnTo>
                  <a:lnTo>
                    <a:pt x="9" y="252"/>
                  </a:lnTo>
                  <a:lnTo>
                    <a:pt x="5" y="250"/>
                  </a:lnTo>
                  <a:lnTo>
                    <a:pt x="2" y="246"/>
                  </a:lnTo>
                  <a:lnTo>
                    <a:pt x="0" y="240"/>
                  </a:lnTo>
                  <a:lnTo>
                    <a:pt x="0" y="236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2" y="9"/>
                  </a:lnTo>
                  <a:lnTo>
                    <a:pt x="5" y="6"/>
                  </a:lnTo>
                  <a:lnTo>
                    <a:pt x="9" y="2"/>
                  </a:lnTo>
                  <a:lnTo>
                    <a:pt x="13" y="1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Rectangle 812"/>
            <p:cNvSpPr>
              <a:spLocks noChangeArrowheads="1"/>
            </p:cNvSpPr>
            <p:nvPr/>
          </p:nvSpPr>
          <p:spPr bwMode="auto">
            <a:xfrm>
              <a:off x="16422689" y="4117976"/>
              <a:ext cx="20638" cy="682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Rectangle 813"/>
            <p:cNvSpPr>
              <a:spLocks noChangeArrowheads="1"/>
            </p:cNvSpPr>
            <p:nvPr/>
          </p:nvSpPr>
          <p:spPr bwMode="auto">
            <a:xfrm>
              <a:off x="16468726" y="4064001"/>
              <a:ext cx="17463" cy="12223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Rectangle 814"/>
            <p:cNvSpPr>
              <a:spLocks noChangeArrowheads="1"/>
            </p:cNvSpPr>
            <p:nvPr/>
          </p:nvSpPr>
          <p:spPr bwMode="auto">
            <a:xfrm>
              <a:off x="16422689" y="4030663"/>
              <a:ext cx="20638" cy="682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Rectangle 815"/>
            <p:cNvSpPr>
              <a:spLocks noChangeArrowheads="1"/>
            </p:cNvSpPr>
            <p:nvPr/>
          </p:nvSpPr>
          <p:spPr bwMode="auto">
            <a:xfrm>
              <a:off x="16422689" y="3943351"/>
              <a:ext cx="20638" cy="6985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Rectangle 816"/>
            <p:cNvSpPr>
              <a:spLocks noChangeArrowheads="1"/>
            </p:cNvSpPr>
            <p:nvPr/>
          </p:nvSpPr>
          <p:spPr bwMode="auto">
            <a:xfrm>
              <a:off x="16422689" y="3857626"/>
              <a:ext cx="20638" cy="682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817"/>
            <p:cNvSpPr>
              <a:spLocks noEditPoints="1"/>
            </p:cNvSpPr>
            <p:nvPr/>
          </p:nvSpPr>
          <p:spPr bwMode="auto">
            <a:xfrm>
              <a:off x="16322676" y="3856038"/>
              <a:ext cx="80963" cy="79375"/>
            </a:xfrm>
            <a:custGeom>
              <a:avLst/>
              <a:gdLst>
                <a:gd name="T0" fmla="*/ 25 w 51"/>
                <a:gd name="T1" fmla="*/ 12 h 50"/>
                <a:gd name="T2" fmla="*/ 22 w 51"/>
                <a:gd name="T3" fmla="*/ 13 h 50"/>
                <a:gd name="T4" fmla="*/ 18 w 51"/>
                <a:gd name="T5" fmla="*/ 14 h 50"/>
                <a:gd name="T6" fmla="*/ 16 w 51"/>
                <a:gd name="T7" fmla="*/ 16 h 50"/>
                <a:gd name="T8" fmla="*/ 13 w 51"/>
                <a:gd name="T9" fmla="*/ 18 h 50"/>
                <a:gd name="T10" fmla="*/ 12 w 51"/>
                <a:gd name="T11" fmla="*/ 22 h 50"/>
                <a:gd name="T12" fmla="*/ 12 w 51"/>
                <a:gd name="T13" fmla="*/ 25 h 50"/>
                <a:gd name="T14" fmla="*/ 12 w 51"/>
                <a:gd name="T15" fmla="*/ 29 h 50"/>
                <a:gd name="T16" fmla="*/ 13 w 51"/>
                <a:gd name="T17" fmla="*/ 31 h 50"/>
                <a:gd name="T18" fmla="*/ 16 w 51"/>
                <a:gd name="T19" fmla="*/ 34 h 50"/>
                <a:gd name="T20" fmla="*/ 18 w 51"/>
                <a:gd name="T21" fmla="*/ 36 h 50"/>
                <a:gd name="T22" fmla="*/ 22 w 51"/>
                <a:gd name="T23" fmla="*/ 38 h 50"/>
                <a:gd name="T24" fmla="*/ 25 w 51"/>
                <a:gd name="T25" fmla="*/ 38 h 50"/>
                <a:gd name="T26" fmla="*/ 29 w 51"/>
                <a:gd name="T27" fmla="*/ 38 h 50"/>
                <a:gd name="T28" fmla="*/ 31 w 51"/>
                <a:gd name="T29" fmla="*/ 36 h 50"/>
                <a:gd name="T30" fmla="*/ 34 w 51"/>
                <a:gd name="T31" fmla="*/ 34 h 50"/>
                <a:gd name="T32" fmla="*/ 37 w 51"/>
                <a:gd name="T33" fmla="*/ 31 h 50"/>
                <a:gd name="T34" fmla="*/ 38 w 51"/>
                <a:gd name="T35" fmla="*/ 29 h 50"/>
                <a:gd name="T36" fmla="*/ 38 w 51"/>
                <a:gd name="T37" fmla="*/ 25 h 50"/>
                <a:gd name="T38" fmla="*/ 38 w 51"/>
                <a:gd name="T39" fmla="*/ 22 h 50"/>
                <a:gd name="T40" fmla="*/ 37 w 51"/>
                <a:gd name="T41" fmla="*/ 18 h 50"/>
                <a:gd name="T42" fmla="*/ 34 w 51"/>
                <a:gd name="T43" fmla="*/ 16 h 50"/>
                <a:gd name="T44" fmla="*/ 31 w 51"/>
                <a:gd name="T45" fmla="*/ 14 h 50"/>
                <a:gd name="T46" fmla="*/ 29 w 51"/>
                <a:gd name="T47" fmla="*/ 13 h 50"/>
                <a:gd name="T48" fmla="*/ 25 w 51"/>
                <a:gd name="T49" fmla="*/ 12 h 50"/>
                <a:gd name="T50" fmla="*/ 25 w 51"/>
                <a:gd name="T51" fmla="*/ 0 h 50"/>
                <a:gd name="T52" fmla="*/ 31 w 51"/>
                <a:gd name="T53" fmla="*/ 1 h 50"/>
                <a:gd name="T54" fmla="*/ 38 w 51"/>
                <a:gd name="T55" fmla="*/ 2 h 50"/>
                <a:gd name="T56" fmla="*/ 43 w 51"/>
                <a:gd name="T57" fmla="*/ 6 h 50"/>
                <a:gd name="T58" fmla="*/ 47 w 51"/>
                <a:gd name="T59" fmla="*/ 12 h 50"/>
                <a:gd name="T60" fmla="*/ 50 w 51"/>
                <a:gd name="T61" fmla="*/ 18 h 50"/>
                <a:gd name="T62" fmla="*/ 51 w 51"/>
                <a:gd name="T63" fmla="*/ 25 h 50"/>
                <a:gd name="T64" fmla="*/ 50 w 51"/>
                <a:gd name="T65" fmla="*/ 31 h 50"/>
                <a:gd name="T66" fmla="*/ 47 w 51"/>
                <a:gd name="T67" fmla="*/ 38 h 50"/>
                <a:gd name="T68" fmla="*/ 43 w 51"/>
                <a:gd name="T69" fmla="*/ 43 h 50"/>
                <a:gd name="T70" fmla="*/ 38 w 51"/>
                <a:gd name="T71" fmla="*/ 47 h 50"/>
                <a:gd name="T72" fmla="*/ 31 w 51"/>
                <a:gd name="T73" fmla="*/ 50 h 50"/>
                <a:gd name="T74" fmla="*/ 25 w 51"/>
                <a:gd name="T75" fmla="*/ 50 h 50"/>
                <a:gd name="T76" fmla="*/ 18 w 51"/>
                <a:gd name="T77" fmla="*/ 50 h 50"/>
                <a:gd name="T78" fmla="*/ 12 w 51"/>
                <a:gd name="T79" fmla="*/ 47 h 50"/>
                <a:gd name="T80" fmla="*/ 6 w 51"/>
                <a:gd name="T81" fmla="*/ 43 h 50"/>
                <a:gd name="T82" fmla="*/ 2 w 51"/>
                <a:gd name="T83" fmla="*/ 38 h 50"/>
                <a:gd name="T84" fmla="*/ 0 w 51"/>
                <a:gd name="T85" fmla="*/ 31 h 50"/>
                <a:gd name="T86" fmla="*/ 0 w 51"/>
                <a:gd name="T87" fmla="*/ 25 h 50"/>
                <a:gd name="T88" fmla="*/ 0 w 51"/>
                <a:gd name="T89" fmla="*/ 18 h 50"/>
                <a:gd name="T90" fmla="*/ 2 w 51"/>
                <a:gd name="T91" fmla="*/ 12 h 50"/>
                <a:gd name="T92" fmla="*/ 6 w 51"/>
                <a:gd name="T93" fmla="*/ 6 h 50"/>
                <a:gd name="T94" fmla="*/ 12 w 51"/>
                <a:gd name="T95" fmla="*/ 2 h 50"/>
                <a:gd name="T96" fmla="*/ 18 w 51"/>
                <a:gd name="T97" fmla="*/ 1 h 50"/>
                <a:gd name="T98" fmla="*/ 25 w 51"/>
                <a:gd name="T9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1" h="50">
                  <a:moveTo>
                    <a:pt x="25" y="12"/>
                  </a:moveTo>
                  <a:lnTo>
                    <a:pt x="22" y="13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3" y="18"/>
                  </a:lnTo>
                  <a:lnTo>
                    <a:pt x="12" y="22"/>
                  </a:lnTo>
                  <a:lnTo>
                    <a:pt x="12" y="25"/>
                  </a:lnTo>
                  <a:lnTo>
                    <a:pt x="12" y="29"/>
                  </a:lnTo>
                  <a:lnTo>
                    <a:pt x="13" y="31"/>
                  </a:lnTo>
                  <a:lnTo>
                    <a:pt x="16" y="34"/>
                  </a:lnTo>
                  <a:lnTo>
                    <a:pt x="18" y="36"/>
                  </a:lnTo>
                  <a:lnTo>
                    <a:pt x="22" y="38"/>
                  </a:lnTo>
                  <a:lnTo>
                    <a:pt x="25" y="38"/>
                  </a:lnTo>
                  <a:lnTo>
                    <a:pt x="29" y="38"/>
                  </a:lnTo>
                  <a:lnTo>
                    <a:pt x="31" y="36"/>
                  </a:lnTo>
                  <a:lnTo>
                    <a:pt x="34" y="34"/>
                  </a:lnTo>
                  <a:lnTo>
                    <a:pt x="37" y="31"/>
                  </a:lnTo>
                  <a:lnTo>
                    <a:pt x="38" y="29"/>
                  </a:lnTo>
                  <a:lnTo>
                    <a:pt x="38" y="25"/>
                  </a:lnTo>
                  <a:lnTo>
                    <a:pt x="38" y="22"/>
                  </a:lnTo>
                  <a:lnTo>
                    <a:pt x="37" y="18"/>
                  </a:lnTo>
                  <a:lnTo>
                    <a:pt x="34" y="16"/>
                  </a:lnTo>
                  <a:lnTo>
                    <a:pt x="31" y="14"/>
                  </a:lnTo>
                  <a:lnTo>
                    <a:pt x="29" y="13"/>
                  </a:lnTo>
                  <a:lnTo>
                    <a:pt x="25" y="12"/>
                  </a:lnTo>
                  <a:close/>
                  <a:moveTo>
                    <a:pt x="25" y="0"/>
                  </a:moveTo>
                  <a:lnTo>
                    <a:pt x="31" y="1"/>
                  </a:lnTo>
                  <a:lnTo>
                    <a:pt x="38" y="2"/>
                  </a:lnTo>
                  <a:lnTo>
                    <a:pt x="43" y="6"/>
                  </a:lnTo>
                  <a:lnTo>
                    <a:pt x="47" y="12"/>
                  </a:lnTo>
                  <a:lnTo>
                    <a:pt x="50" y="18"/>
                  </a:lnTo>
                  <a:lnTo>
                    <a:pt x="51" y="25"/>
                  </a:lnTo>
                  <a:lnTo>
                    <a:pt x="50" y="31"/>
                  </a:lnTo>
                  <a:lnTo>
                    <a:pt x="47" y="38"/>
                  </a:lnTo>
                  <a:lnTo>
                    <a:pt x="43" y="43"/>
                  </a:lnTo>
                  <a:lnTo>
                    <a:pt x="38" y="47"/>
                  </a:lnTo>
                  <a:lnTo>
                    <a:pt x="31" y="50"/>
                  </a:lnTo>
                  <a:lnTo>
                    <a:pt x="25" y="50"/>
                  </a:lnTo>
                  <a:lnTo>
                    <a:pt x="18" y="50"/>
                  </a:lnTo>
                  <a:lnTo>
                    <a:pt x="12" y="47"/>
                  </a:lnTo>
                  <a:lnTo>
                    <a:pt x="6" y="43"/>
                  </a:lnTo>
                  <a:lnTo>
                    <a:pt x="2" y="38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18" y="1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818"/>
            <p:cNvSpPr>
              <a:spLocks/>
            </p:cNvSpPr>
            <p:nvPr/>
          </p:nvSpPr>
          <p:spPr bwMode="auto">
            <a:xfrm>
              <a:off x="16322676" y="3943351"/>
              <a:ext cx="80963" cy="41275"/>
            </a:xfrm>
            <a:custGeom>
              <a:avLst/>
              <a:gdLst>
                <a:gd name="T0" fmla="*/ 0 w 51"/>
                <a:gd name="T1" fmla="*/ 0 h 26"/>
                <a:gd name="T2" fmla="*/ 12 w 51"/>
                <a:gd name="T3" fmla="*/ 0 h 26"/>
                <a:gd name="T4" fmla="*/ 12 w 51"/>
                <a:gd name="T5" fmla="*/ 4 h 26"/>
                <a:gd name="T6" fmla="*/ 13 w 51"/>
                <a:gd name="T7" fmla="*/ 6 h 26"/>
                <a:gd name="T8" fmla="*/ 16 w 51"/>
                <a:gd name="T9" fmla="*/ 9 h 26"/>
                <a:gd name="T10" fmla="*/ 18 w 51"/>
                <a:gd name="T11" fmla="*/ 12 h 26"/>
                <a:gd name="T12" fmla="*/ 22 w 51"/>
                <a:gd name="T13" fmla="*/ 13 h 26"/>
                <a:gd name="T14" fmla="*/ 25 w 51"/>
                <a:gd name="T15" fmla="*/ 13 h 26"/>
                <a:gd name="T16" fmla="*/ 29 w 51"/>
                <a:gd name="T17" fmla="*/ 13 h 26"/>
                <a:gd name="T18" fmla="*/ 31 w 51"/>
                <a:gd name="T19" fmla="*/ 12 h 26"/>
                <a:gd name="T20" fmla="*/ 34 w 51"/>
                <a:gd name="T21" fmla="*/ 9 h 26"/>
                <a:gd name="T22" fmla="*/ 37 w 51"/>
                <a:gd name="T23" fmla="*/ 6 h 26"/>
                <a:gd name="T24" fmla="*/ 38 w 51"/>
                <a:gd name="T25" fmla="*/ 4 h 26"/>
                <a:gd name="T26" fmla="*/ 38 w 51"/>
                <a:gd name="T27" fmla="*/ 0 h 26"/>
                <a:gd name="T28" fmla="*/ 51 w 51"/>
                <a:gd name="T29" fmla="*/ 0 h 26"/>
                <a:gd name="T30" fmla="*/ 50 w 51"/>
                <a:gd name="T31" fmla="*/ 8 h 26"/>
                <a:gd name="T32" fmla="*/ 47 w 51"/>
                <a:gd name="T33" fmla="*/ 13 h 26"/>
                <a:gd name="T34" fmla="*/ 43 w 51"/>
                <a:gd name="T35" fmla="*/ 18 h 26"/>
                <a:gd name="T36" fmla="*/ 38 w 51"/>
                <a:gd name="T37" fmla="*/ 22 h 26"/>
                <a:gd name="T38" fmla="*/ 31 w 51"/>
                <a:gd name="T39" fmla="*/ 25 h 26"/>
                <a:gd name="T40" fmla="*/ 25 w 51"/>
                <a:gd name="T41" fmla="*/ 26 h 26"/>
                <a:gd name="T42" fmla="*/ 18 w 51"/>
                <a:gd name="T43" fmla="*/ 25 h 26"/>
                <a:gd name="T44" fmla="*/ 12 w 51"/>
                <a:gd name="T45" fmla="*/ 22 h 26"/>
                <a:gd name="T46" fmla="*/ 6 w 51"/>
                <a:gd name="T47" fmla="*/ 18 h 26"/>
                <a:gd name="T48" fmla="*/ 2 w 51"/>
                <a:gd name="T49" fmla="*/ 13 h 26"/>
                <a:gd name="T50" fmla="*/ 0 w 51"/>
                <a:gd name="T51" fmla="*/ 8 h 26"/>
                <a:gd name="T52" fmla="*/ 0 w 51"/>
                <a:gd name="T5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1" h="26">
                  <a:moveTo>
                    <a:pt x="0" y="0"/>
                  </a:moveTo>
                  <a:lnTo>
                    <a:pt x="12" y="0"/>
                  </a:lnTo>
                  <a:lnTo>
                    <a:pt x="12" y="4"/>
                  </a:lnTo>
                  <a:lnTo>
                    <a:pt x="13" y="6"/>
                  </a:lnTo>
                  <a:lnTo>
                    <a:pt x="16" y="9"/>
                  </a:lnTo>
                  <a:lnTo>
                    <a:pt x="18" y="12"/>
                  </a:lnTo>
                  <a:lnTo>
                    <a:pt x="22" y="13"/>
                  </a:lnTo>
                  <a:lnTo>
                    <a:pt x="25" y="13"/>
                  </a:lnTo>
                  <a:lnTo>
                    <a:pt x="29" y="13"/>
                  </a:lnTo>
                  <a:lnTo>
                    <a:pt x="31" y="12"/>
                  </a:lnTo>
                  <a:lnTo>
                    <a:pt x="34" y="9"/>
                  </a:lnTo>
                  <a:lnTo>
                    <a:pt x="37" y="6"/>
                  </a:lnTo>
                  <a:lnTo>
                    <a:pt x="38" y="4"/>
                  </a:lnTo>
                  <a:lnTo>
                    <a:pt x="38" y="0"/>
                  </a:lnTo>
                  <a:lnTo>
                    <a:pt x="51" y="0"/>
                  </a:lnTo>
                  <a:lnTo>
                    <a:pt x="50" y="8"/>
                  </a:lnTo>
                  <a:lnTo>
                    <a:pt x="47" y="13"/>
                  </a:lnTo>
                  <a:lnTo>
                    <a:pt x="43" y="18"/>
                  </a:lnTo>
                  <a:lnTo>
                    <a:pt x="38" y="22"/>
                  </a:lnTo>
                  <a:lnTo>
                    <a:pt x="31" y="25"/>
                  </a:lnTo>
                  <a:lnTo>
                    <a:pt x="25" y="26"/>
                  </a:lnTo>
                  <a:lnTo>
                    <a:pt x="18" y="25"/>
                  </a:lnTo>
                  <a:lnTo>
                    <a:pt x="12" y="22"/>
                  </a:lnTo>
                  <a:lnTo>
                    <a:pt x="6" y="18"/>
                  </a:lnTo>
                  <a:lnTo>
                    <a:pt x="2" y="13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819"/>
            <p:cNvSpPr>
              <a:spLocks noEditPoints="1"/>
            </p:cNvSpPr>
            <p:nvPr/>
          </p:nvSpPr>
          <p:spPr bwMode="auto">
            <a:xfrm>
              <a:off x="16314739" y="4043363"/>
              <a:ext cx="117475" cy="315913"/>
            </a:xfrm>
            <a:custGeom>
              <a:avLst/>
              <a:gdLst>
                <a:gd name="T0" fmla="*/ 74 w 74"/>
                <a:gd name="T1" fmla="*/ 199 h 199"/>
                <a:gd name="T2" fmla="*/ 74 w 74"/>
                <a:gd name="T3" fmla="*/ 199 h 199"/>
                <a:gd name="T4" fmla="*/ 74 w 74"/>
                <a:gd name="T5" fmla="*/ 199 h 199"/>
                <a:gd name="T6" fmla="*/ 74 w 74"/>
                <a:gd name="T7" fmla="*/ 199 h 199"/>
                <a:gd name="T8" fmla="*/ 23 w 74"/>
                <a:gd name="T9" fmla="*/ 0 h 199"/>
                <a:gd name="T10" fmla="*/ 31 w 74"/>
                <a:gd name="T11" fmla="*/ 0 h 199"/>
                <a:gd name="T12" fmla="*/ 38 w 74"/>
                <a:gd name="T13" fmla="*/ 0 h 199"/>
                <a:gd name="T14" fmla="*/ 43 w 74"/>
                <a:gd name="T15" fmla="*/ 2 h 199"/>
                <a:gd name="T16" fmla="*/ 48 w 74"/>
                <a:gd name="T17" fmla="*/ 6 h 199"/>
                <a:gd name="T18" fmla="*/ 52 w 74"/>
                <a:gd name="T19" fmla="*/ 11 h 199"/>
                <a:gd name="T20" fmla="*/ 55 w 74"/>
                <a:gd name="T21" fmla="*/ 17 h 199"/>
                <a:gd name="T22" fmla="*/ 56 w 74"/>
                <a:gd name="T23" fmla="*/ 23 h 199"/>
                <a:gd name="T24" fmla="*/ 56 w 74"/>
                <a:gd name="T25" fmla="*/ 106 h 199"/>
                <a:gd name="T26" fmla="*/ 64 w 74"/>
                <a:gd name="T27" fmla="*/ 119 h 199"/>
                <a:gd name="T28" fmla="*/ 70 w 74"/>
                <a:gd name="T29" fmla="*/ 136 h 199"/>
                <a:gd name="T30" fmla="*/ 73 w 74"/>
                <a:gd name="T31" fmla="*/ 157 h 199"/>
                <a:gd name="T32" fmla="*/ 74 w 74"/>
                <a:gd name="T33" fmla="*/ 179 h 199"/>
                <a:gd name="T34" fmla="*/ 74 w 74"/>
                <a:gd name="T35" fmla="*/ 189 h 199"/>
                <a:gd name="T36" fmla="*/ 74 w 74"/>
                <a:gd name="T37" fmla="*/ 199 h 199"/>
                <a:gd name="T38" fmla="*/ 61 w 74"/>
                <a:gd name="T39" fmla="*/ 197 h 199"/>
                <a:gd name="T40" fmla="*/ 62 w 74"/>
                <a:gd name="T41" fmla="*/ 188 h 199"/>
                <a:gd name="T42" fmla="*/ 62 w 74"/>
                <a:gd name="T43" fmla="*/ 179 h 199"/>
                <a:gd name="T44" fmla="*/ 61 w 74"/>
                <a:gd name="T45" fmla="*/ 158 h 199"/>
                <a:gd name="T46" fmla="*/ 57 w 74"/>
                <a:gd name="T47" fmla="*/ 140 h 199"/>
                <a:gd name="T48" fmla="*/ 52 w 74"/>
                <a:gd name="T49" fmla="*/ 124 h 199"/>
                <a:gd name="T50" fmla="*/ 44 w 74"/>
                <a:gd name="T51" fmla="*/ 111 h 199"/>
                <a:gd name="T52" fmla="*/ 43 w 74"/>
                <a:gd name="T53" fmla="*/ 110 h 199"/>
                <a:gd name="T54" fmla="*/ 43 w 74"/>
                <a:gd name="T55" fmla="*/ 23 h 199"/>
                <a:gd name="T56" fmla="*/ 42 w 74"/>
                <a:gd name="T57" fmla="*/ 19 h 199"/>
                <a:gd name="T58" fmla="*/ 39 w 74"/>
                <a:gd name="T59" fmla="*/ 15 h 199"/>
                <a:gd name="T60" fmla="*/ 36 w 74"/>
                <a:gd name="T61" fmla="*/ 13 h 199"/>
                <a:gd name="T62" fmla="*/ 31 w 74"/>
                <a:gd name="T63" fmla="*/ 11 h 199"/>
                <a:gd name="T64" fmla="*/ 23 w 74"/>
                <a:gd name="T65" fmla="*/ 11 h 199"/>
                <a:gd name="T66" fmla="*/ 19 w 74"/>
                <a:gd name="T67" fmla="*/ 13 h 199"/>
                <a:gd name="T68" fmla="*/ 15 w 74"/>
                <a:gd name="T69" fmla="*/ 15 h 199"/>
                <a:gd name="T70" fmla="*/ 13 w 74"/>
                <a:gd name="T71" fmla="*/ 19 h 199"/>
                <a:gd name="T72" fmla="*/ 11 w 74"/>
                <a:gd name="T73" fmla="*/ 23 h 199"/>
                <a:gd name="T74" fmla="*/ 11 w 74"/>
                <a:gd name="T75" fmla="*/ 129 h 199"/>
                <a:gd name="T76" fmla="*/ 0 w 74"/>
                <a:gd name="T77" fmla="*/ 129 h 199"/>
                <a:gd name="T78" fmla="*/ 0 w 74"/>
                <a:gd name="T79" fmla="*/ 23 h 199"/>
                <a:gd name="T80" fmla="*/ 0 w 74"/>
                <a:gd name="T81" fmla="*/ 17 h 199"/>
                <a:gd name="T82" fmla="*/ 2 w 74"/>
                <a:gd name="T83" fmla="*/ 11 h 199"/>
                <a:gd name="T84" fmla="*/ 6 w 74"/>
                <a:gd name="T85" fmla="*/ 6 h 199"/>
                <a:gd name="T86" fmla="*/ 11 w 74"/>
                <a:gd name="T87" fmla="*/ 2 h 199"/>
                <a:gd name="T88" fmla="*/ 17 w 74"/>
                <a:gd name="T89" fmla="*/ 0 h 199"/>
                <a:gd name="T90" fmla="*/ 23 w 74"/>
                <a:gd name="T9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4" h="199">
                  <a:moveTo>
                    <a:pt x="74" y="199"/>
                  </a:moveTo>
                  <a:lnTo>
                    <a:pt x="74" y="199"/>
                  </a:lnTo>
                  <a:lnTo>
                    <a:pt x="74" y="199"/>
                  </a:lnTo>
                  <a:lnTo>
                    <a:pt x="74" y="199"/>
                  </a:lnTo>
                  <a:close/>
                  <a:moveTo>
                    <a:pt x="23" y="0"/>
                  </a:moveTo>
                  <a:lnTo>
                    <a:pt x="31" y="0"/>
                  </a:lnTo>
                  <a:lnTo>
                    <a:pt x="38" y="0"/>
                  </a:lnTo>
                  <a:lnTo>
                    <a:pt x="43" y="2"/>
                  </a:lnTo>
                  <a:lnTo>
                    <a:pt x="48" y="6"/>
                  </a:lnTo>
                  <a:lnTo>
                    <a:pt x="52" y="11"/>
                  </a:lnTo>
                  <a:lnTo>
                    <a:pt x="55" y="17"/>
                  </a:lnTo>
                  <a:lnTo>
                    <a:pt x="56" y="23"/>
                  </a:lnTo>
                  <a:lnTo>
                    <a:pt x="56" y="106"/>
                  </a:lnTo>
                  <a:lnTo>
                    <a:pt x="64" y="119"/>
                  </a:lnTo>
                  <a:lnTo>
                    <a:pt x="70" y="136"/>
                  </a:lnTo>
                  <a:lnTo>
                    <a:pt x="73" y="157"/>
                  </a:lnTo>
                  <a:lnTo>
                    <a:pt x="74" y="179"/>
                  </a:lnTo>
                  <a:lnTo>
                    <a:pt x="74" y="189"/>
                  </a:lnTo>
                  <a:lnTo>
                    <a:pt x="74" y="199"/>
                  </a:lnTo>
                  <a:lnTo>
                    <a:pt x="61" y="197"/>
                  </a:lnTo>
                  <a:lnTo>
                    <a:pt x="62" y="188"/>
                  </a:lnTo>
                  <a:lnTo>
                    <a:pt x="62" y="179"/>
                  </a:lnTo>
                  <a:lnTo>
                    <a:pt x="61" y="158"/>
                  </a:lnTo>
                  <a:lnTo>
                    <a:pt x="57" y="140"/>
                  </a:lnTo>
                  <a:lnTo>
                    <a:pt x="52" y="124"/>
                  </a:lnTo>
                  <a:lnTo>
                    <a:pt x="44" y="111"/>
                  </a:lnTo>
                  <a:lnTo>
                    <a:pt x="43" y="110"/>
                  </a:lnTo>
                  <a:lnTo>
                    <a:pt x="43" y="23"/>
                  </a:lnTo>
                  <a:lnTo>
                    <a:pt x="42" y="19"/>
                  </a:lnTo>
                  <a:lnTo>
                    <a:pt x="39" y="15"/>
                  </a:lnTo>
                  <a:lnTo>
                    <a:pt x="36" y="13"/>
                  </a:lnTo>
                  <a:lnTo>
                    <a:pt x="31" y="11"/>
                  </a:lnTo>
                  <a:lnTo>
                    <a:pt x="23" y="11"/>
                  </a:lnTo>
                  <a:lnTo>
                    <a:pt x="19" y="13"/>
                  </a:lnTo>
                  <a:lnTo>
                    <a:pt x="15" y="15"/>
                  </a:lnTo>
                  <a:lnTo>
                    <a:pt x="13" y="19"/>
                  </a:lnTo>
                  <a:lnTo>
                    <a:pt x="11" y="23"/>
                  </a:lnTo>
                  <a:lnTo>
                    <a:pt x="11" y="129"/>
                  </a:lnTo>
                  <a:lnTo>
                    <a:pt x="0" y="129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2" y="11"/>
                  </a:lnTo>
                  <a:lnTo>
                    <a:pt x="6" y="6"/>
                  </a:lnTo>
                  <a:lnTo>
                    <a:pt x="11" y="2"/>
                  </a:lnTo>
                  <a:lnTo>
                    <a:pt x="17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820"/>
            <p:cNvSpPr>
              <a:spLocks/>
            </p:cNvSpPr>
            <p:nvPr/>
          </p:nvSpPr>
          <p:spPr bwMode="auto">
            <a:xfrm>
              <a:off x="16235364" y="4383088"/>
              <a:ext cx="282575" cy="74613"/>
            </a:xfrm>
            <a:custGeom>
              <a:avLst/>
              <a:gdLst>
                <a:gd name="T0" fmla="*/ 0 w 178"/>
                <a:gd name="T1" fmla="*/ 0 h 47"/>
                <a:gd name="T2" fmla="*/ 178 w 178"/>
                <a:gd name="T3" fmla="*/ 0 h 47"/>
                <a:gd name="T4" fmla="*/ 178 w 178"/>
                <a:gd name="T5" fmla="*/ 47 h 47"/>
                <a:gd name="T6" fmla="*/ 166 w 178"/>
                <a:gd name="T7" fmla="*/ 47 h 47"/>
                <a:gd name="T8" fmla="*/ 166 w 178"/>
                <a:gd name="T9" fmla="*/ 12 h 47"/>
                <a:gd name="T10" fmla="*/ 12 w 178"/>
                <a:gd name="T11" fmla="*/ 12 h 47"/>
                <a:gd name="T12" fmla="*/ 12 w 178"/>
                <a:gd name="T13" fmla="*/ 47 h 47"/>
                <a:gd name="T14" fmla="*/ 0 w 178"/>
                <a:gd name="T15" fmla="*/ 47 h 47"/>
                <a:gd name="T16" fmla="*/ 0 w 178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47">
                  <a:moveTo>
                    <a:pt x="0" y="0"/>
                  </a:moveTo>
                  <a:lnTo>
                    <a:pt x="178" y="0"/>
                  </a:lnTo>
                  <a:lnTo>
                    <a:pt x="178" y="47"/>
                  </a:lnTo>
                  <a:lnTo>
                    <a:pt x="166" y="47"/>
                  </a:lnTo>
                  <a:lnTo>
                    <a:pt x="166" y="12"/>
                  </a:lnTo>
                  <a:lnTo>
                    <a:pt x="12" y="12"/>
                  </a:lnTo>
                  <a:lnTo>
                    <a:pt x="12" y="47"/>
                  </a:lnTo>
                  <a:lnTo>
                    <a:pt x="0" y="4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1" name="Prostokąt 70"/>
          <p:cNvSpPr/>
          <p:nvPr/>
        </p:nvSpPr>
        <p:spPr>
          <a:xfrm>
            <a:off x="7721600" y="85969"/>
            <a:ext cx="1352062" cy="992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0" name="Obraz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877" y="124856"/>
            <a:ext cx="1809148" cy="41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917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rostokąt 97"/>
          <p:cNvSpPr/>
          <p:nvPr/>
        </p:nvSpPr>
        <p:spPr>
          <a:xfrm>
            <a:off x="4530869" y="2182969"/>
            <a:ext cx="1857458" cy="173735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720000" rIns="72000" bIns="72000" rtlCol="0" anchor="ctr"/>
          <a:lstStyle/>
          <a:p>
            <a:pPr algn="ctr"/>
            <a:r>
              <a:rPr lang="pl-PL" sz="1600" dirty="0"/>
              <a:t>Kredyty EBI, KFW</a:t>
            </a: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457201" y="274638"/>
            <a:ext cx="7162219" cy="778098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defPPr>
              <a:defRPr lang="en-US"/>
            </a:defPPr>
            <a:lvl1pPr lvl="0">
              <a:spcBef>
                <a:spcPct val="0"/>
              </a:spcBef>
              <a:buNone/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Produkty </a:t>
            </a:r>
            <a:r>
              <a:rPr lang="pl-PL" dirty="0" smtClean="0"/>
              <a:t>kredytowe BGK</a:t>
            </a:r>
            <a:endParaRPr lang="pl-PL" altLang="pl-PL" dirty="0"/>
          </a:p>
        </p:txBody>
      </p:sp>
      <p:sp>
        <p:nvSpPr>
          <p:cNvPr id="96" name="Prostokąt 95"/>
          <p:cNvSpPr/>
          <p:nvPr/>
        </p:nvSpPr>
        <p:spPr>
          <a:xfrm>
            <a:off x="564776" y="2182969"/>
            <a:ext cx="1857458" cy="173735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720000" rIns="72000" bIns="72000" rtlCol="0" anchor="ctr"/>
          <a:lstStyle/>
          <a:p>
            <a:pPr algn="ctr"/>
            <a:r>
              <a:rPr lang="pl-PL" sz="1600" dirty="0"/>
              <a:t>Kredyty </a:t>
            </a:r>
            <a:r>
              <a:rPr lang="pl-PL" sz="1600" dirty="0" smtClean="0"/>
              <a:t>obrotowe</a:t>
            </a:r>
            <a:br>
              <a:rPr lang="pl-PL" sz="1600" dirty="0" smtClean="0"/>
            </a:br>
            <a:r>
              <a:rPr lang="pl-PL" sz="1600" dirty="0" smtClean="0"/>
              <a:t>i </a:t>
            </a:r>
            <a:r>
              <a:rPr lang="pl-PL" sz="1600" dirty="0"/>
              <a:t>inwestycyjne</a:t>
            </a:r>
          </a:p>
        </p:txBody>
      </p:sp>
      <p:sp>
        <p:nvSpPr>
          <p:cNvPr id="97" name="Prostokąt 96"/>
          <p:cNvSpPr/>
          <p:nvPr/>
        </p:nvSpPr>
        <p:spPr>
          <a:xfrm>
            <a:off x="2529452" y="2182969"/>
            <a:ext cx="1857458" cy="173735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720000" rIns="72000" bIns="72000" rtlCol="0" anchor="ctr"/>
          <a:lstStyle/>
          <a:p>
            <a:pPr algn="ctr"/>
            <a:r>
              <a:rPr lang="pl-PL" sz="1600" dirty="0" smtClean="0"/>
              <a:t>Finansowanie nieruchomości komercyjnych</a:t>
            </a:r>
            <a:endParaRPr lang="pl-PL" sz="1600" dirty="0"/>
          </a:p>
        </p:txBody>
      </p:sp>
      <p:sp>
        <p:nvSpPr>
          <p:cNvPr id="99" name="Prostokąt 98"/>
          <p:cNvSpPr/>
          <p:nvPr/>
        </p:nvSpPr>
        <p:spPr>
          <a:xfrm>
            <a:off x="2529452" y="3990661"/>
            <a:ext cx="1857458" cy="173735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720000" rIns="72000" bIns="72000" rtlCol="0" anchor="ctr"/>
          <a:lstStyle/>
          <a:p>
            <a:pPr algn="ctr"/>
            <a:r>
              <a:rPr lang="pl-PL" sz="1600" dirty="0" smtClean="0"/>
              <a:t>Kredyty unijne</a:t>
            </a:r>
            <a:endParaRPr lang="pl-PL" sz="1600" dirty="0"/>
          </a:p>
        </p:txBody>
      </p:sp>
      <p:sp>
        <p:nvSpPr>
          <p:cNvPr id="101" name="Prostokąt 100"/>
          <p:cNvSpPr/>
          <p:nvPr/>
        </p:nvSpPr>
        <p:spPr>
          <a:xfrm>
            <a:off x="4525603" y="3990661"/>
            <a:ext cx="1857458" cy="173735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720000" rIns="72000" bIns="72000" rtlCol="0" anchor="ctr"/>
          <a:lstStyle/>
          <a:p>
            <a:pPr algn="ctr"/>
            <a:r>
              <a:rPr lang="pl-PL" sz="1600" dirty="0"/>
              <a:t>Wykup wierzytelności</a:t>
            </a:r>
          </a:p>
        </p:txBody>
      </p:sp>
      <p:pic>
        <p:nvPicPr>
          <p:cNvPr id="64" name="Obraz 63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861"/>
          <a:stretch/>
        </p:blipFill>
        <p:spPr>
          <a:xfrm flipH="1">
            <a:off x="6648450" y="2905944"/>
            <a:ext cx="3739402" cy="3952606"/>
          </a:xfrm>
          <a:prstGeom prst="rect">
            <a:avLst/>
          </a:prstGeom>
        </p:spPr>
      </p:pic>
      <p:grpSp>
        <p:nvGrpSpPr>
          <p:cNvPr id="83" name="Grupa 82"/>
          <p:cNvGrpSpPr/>
          <p:nvPr/>
        </p:nvGrpSpPr>
        <p:grpSpPr>
          <a:xfrm>
            <a:off x="3187276" y="4310983"/>
            <a:ext cx="487925" cy="318600"/>
            <a:chOff x="-4056063" y="3467101"/>
            <a:chExt cx="347663" cy="227013"/>
          </a:xfrm>
          <a:solidFill>
            <a:schemeClr val="bg1"/>
          </a:solidFill>
        </p:grpSpPr>
        <p:sp>
          <p:nvSpPr>
            <p:cNvPr id="84" name="Freeform 395"/>
            <p:cNvSpPr>
              <a:spLocks/>
            </p:cNvSpPr>
            <p:nvPr/>
          </p:nvSpPr>
          <p:spPr bwMode="auto">
            <a:xfrm>
              <a:off x="-4056063" y="3467101"/>
              <a:ext cx="347663" cy="227013"/>
            </a:xfrm>
            <a:custGeom>
              <a:avLst/>
              <a:gdLst>
                <a:gd name="T0" fmla="*/ 219 w 219"/>
                <a:gd name="T1" fmla="*/ 143 h 143"/>
                <a:gd name="T2" fmla="*/ 0 w 219"/>
                <a:gd name="T3" fmla="*/ 143 h 143"/>
                <a:gd name="T4" fmla="*/ 0 w 219"/>
                <a:gd name="T5" fmla="*/ 0 h 143"/>
                <a:gd name="T6" fmla="*/ 7 w 219"/>
                <a:gd name="T7" fmla="*/ 0 h 143"/>
                <a:gd name="T8" fmla="*/ 7 w 219"/>
                <a:gd name="T9" fmla="*/ 135 h 143"/>
                <a:gd name="T10" fmla="*/ 219 w 219"/>
                <a:gd name="T11" fmla="*/ 135 h 143"/>
                <a:gd name="T12" fmla="*/ 219 w 219"/>
                <a:gd name="T1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" h="143">
                  <a:moveTo>
                    <a:pt x="219" y="143"/>
                  </a:moveTo>
                  <a:lnTo>
                    <a:pt x="0" y="143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135"/>
                  </a:lnTo>
                  <a:lnTo>
                    <a:pt x="219" y="135"/>
                  </a:lnTo>
                  <a:lnTo>
                    <a:pt x="219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5" name="Freeform 396"/>
            <p:cNvSpPr>
              <a:spLocks/>
            </p:cNvSpPr>
            <p:nvPr/>
          </p:nvSpPr>
          <p:spPr bwMode="auto">
            <a:xfrm>
              <a:off x="-3773488" y="3478213"/>
              <a:ext cx="34925" cy="36513"/>
            </a:xfrm>
            <a:custGeom>
              <a:avLst/>
              <a:gdLst>
                <a:gd name="T0" fmla="*/ 22 w 22"/>
                <a:gd name="T1" fmla="*/ 23 h 23"/>
                <a:gd name="T2" fmla="*/ 15 w 22"/>
                <a:gd name="T3" fmla="*/ 23 h 23"/>
                <a:gd name="T4" fmla="*/ 15 w 22"/>
                <a:gd name="T5" fmla="*/ 7 h 23"/>
                <a:gd name="T6" fmla="*/ 0 w 22"/>
                <a:gd name="T7" fmla="*/ 7 h 23"/>
                <a:gd name="T8" fmla="*/ 0 w 22"/>
                <a:gd name="T9" fmla="*/ 0 h 23"/>
                <a:gd name="T10" fmla="*/ 22 w 22"/>
                <a:gd name="T11" fmla="*/ 0 h 23"/>
                <a:gd name="T12" fmla="*/ 22 w 22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3">
                  <a:moveTo>
                    <a:pt x="22" y="23"/>
                  </a:moveTo>
                  <a:lnTo>
                    <a:pt x="15" y="23"/>
                  </a:lnTo>
                  <a:lnTo>
                    <a:pt x="15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6" name="Freeform 397"/>
            <p:cNvSpPr>
              <a:spLocks/>
            </p:cNvSpPr>
            <p:nvPr/>
          </p:nvSpPr>
          <p:spPr bwMode="auto">
            <a:xfrm>
              <a:off x="-4033838" y="3486151"/>
              <a:ext cx="287338" cy="163513"/>
            </a:xfrm>
            <a:custGeom>
              <a:avLst/>
              <a:gdLst>
                <a:gd name="T0" fmla="*/ 6 w 181"/>
                <a:gd name="T1" fmla="*/ 103 h 103"/>
                <a:gd name="T2" fmla="*/ 0 w 181"/>
                <a:gd name="T3" fmla="*/ 98 h 103"/>
                <a:gd name="T4" fmla="*/ 78 w 181"/>
                <a:gd name="T5" fmla="*/ 21 h 103"/>
                <a:gd name="T6" fmla="*/ 116 w 181"/>
                <a:gd name="T7" fmla="*/ 59 h 103"/>
                <a:gd name="T8" fmla="*/ 176 w 181"/>
                <a:gd name="T9" fmla="*/ 0 h 103"/>
                <a:gd name="T10" fmla="*/ 181 w 181"/>
                <a:gd name="T11" fmla="*/ 5 h 103"/>
                <a:gd name="T12" fmla="*/ 116 w 181"/>
                <a:gd name="T13" fmla="*/ 70 h 103"/>
                <a:gd name="T14" fmla="*/ 78 w 181"/>
                <a:gd name="T15" fmla="*/ 32 h 103"/>
                <a:gd name="T16" fmla="*/ 6 w 181"/>
                <a:gd name="T17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103">
                  <a:moveTo>
                    <a:pt x="6" y="103"/>
                  </a:moveTo>
                  <a:lnTo>
                    <a:pt x="0" y="98"/>
                  </a:lnTo>
                  <a:lnTo>
                    <a:pt x="78" y="21"/>
                  </a:lnTo>
                  <a:lnTo>
                    <a:pt x="116" y="59"/>
                  </a:lnTo>
                  <a:lnTo>
                    <a:pt x="176" y="0"/>
                  </a:lnTo>
                  <a:lnTo>
                    <a:pt x="181" y="5"/>
                  </a:lnTo>
                  <a:lnTo>
                    <a:pt x="116" y="70"/>
                  </a:lnTo>
                  <a:lnTo>
                    <a:pt x="78" y="32"/>
                  </a:lnTo>
                  <a:lnTo>
                    <a:pt x="6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7" name="Rectangle 398"/>
            <p:cNvSpPr>
              <a:spLocks noChangeArrowheads="1"/>
            </p:cNvSpPr>
            <p:nvPr/>
          </p:nvSpPr>
          <p:spPr bwMode="auto">
            <a:xfrm>
              <a:off x="-4008438" y="3649663"/>
              <a:ext cx="11113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8" name="Rectangle 399"/>
            <p:cNvSpPr>
              <a:spLocks noChangeArrowheads="1"/>
            </p:cNvSpPr>
            <p:nvPr/>
          </p:nvSpPr>
          <p:spPr bwMode="auto">
            <a:xfrm>
              <a:off x="-3978275" y="3624263"/>
              <a:ext cx="11113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9" name="Rectangle 400"/>
            <p:cNvSpPr>
              <a:spLocks noChangeArrowheads="1"/>
            </p:cNvSpPr>
            <p:nvPr/>
          </p:nvSpPr>
          <p:spPr bwMode="auto">
            <a:xfrm>
              <a:off x="-3948113" y="3594101"/>
              <a:ext cx="12700" cy="746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0" name="Rectangle 401"/>
            <p:cNvSpPr>
              <a:spLocks noChangeArrowheads="1"/>
            </p:cNvSpPr>
            <p:nvPr/>
          </p:nvSpPr>
          <p:spPr bwMode="auto">
            <a:xfrm>
              <a:off x="-3917950" y="3567113"/>
              <a:ext cx="12700" cy="101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1" name="Rectangle 402"/>
            <p:cNvSpPr>
              <a:spLocks noChangeArrowheads="1"/>
            </p:cNvSpPr>
            <p:nvPr/>
          </p:nvSpPr>
          <p:spPr bwMode="auto">
            <a:xfrm>
              <a:off x="-3886200" y="3594101"/>
              <a:ext cx="12700" cy="746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2" name="Rectangle 403"/>
            <p:cNvSpPr>
              <a:spLocks noChangeArrowheads="1"/>
            </p:cNvSpPr>
            <p:nvPr/>
          </p:nvSpPr>
          <p:spPr bwMode="auto">
            <a:xfrm>
              <a:off x="-3856038" y="3613151"/>
              <a:ext cx="12700" cy="555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3" name="Rectangle 404"/>
            <p:cNvSpPr>
              <a:spLocks noChangeArrowheads="1"/>
            </p:cNvSpPr>
            <p:nvPr/>
          </p:nvSpPr>
          <p:spPr bwMode="auto">
            <a:xfrm>
              <a:off x="-3824288" y="3594101"/>
              <a:ext cx="12700" cy="746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4" name="Rectangle 405"/>
            <p:cNvSpPr>
              <a:spLocks noChangeArrowheads="1"/>
            </p:cNvSpPr>
            <p:nvPr/>
          </p:nvSpPr>
          <p:spPr bwMode="auto">
            <a:xfrm>
              <a:off x="-3794125" y="3567113"/>
              <a:ext cx="12700" cy="101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6" name="Rectangle 406"/>
            <p:cNvSpPr>
              <a:spLocks noChangeArrowheads="1"/>
            </p:cNvSpPr>
            <p:nvPr/>
          </p:nvSpPr>
          <p:spPr bwMode="auto">
            <a:xfrm>
              <a:off x="-3762375" y="3533776"/>
              <a:ext cx="12700" cy="1349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128" name="Freeform 614"/>
          <p:cNvSpPr>
            <a:spLocks noEditPoints="1"/>
          </p:cNvSpPr>
          <p:nvPr/>
        </p:nvSpPr>
        <p:spPr bwMode="auto">
          <a:xfrm>
            <a:off x="5164617" y="4253170"/>
            <a:ext cx="511830" cy="376413"/>
          </a:xfrm>
          <a:custGeom>
            <a:avLst/>
            <a:gdLst>
              <a:gd name="T0" fmla="*/ 282 w 446"/>
              <a:gd name="T1" fmla="*/ 206 h 328"/>
              <a:gd name="T2" fmla="*/ 280 w 446"/>
              <a:gd name="T3" fmla="*/ 213 h 328"/>
              <a:gd name="T4" fmla="*/ 239 w 446"/>
              <a:gd name="T5" fmla="*/ 241 h 328"/>
              <a:gd name="T6" fmla="*/ 168 w 446"/>
              <a:gd name="T7" fmla="*/ 215 h 328"/>
              <a:gd name="T8" fmla="*/ 168 w 446"/>
              <a:gd name="T9" fmla="*/ 201 h 328"/>
              <a:gd name="T10" fmla="*/ 239 w 446"/>
              <a:gd name="T11" fmla="*/ 176 h 328"/>
              <a:gd name="T12" fmla="*/ 319 w 446"/>
              <a:gd name="T13" fmla="*/ 97 h 328"/>
              <a:gd name="T14" fmla="*/ 327 w 446"/>
              <a:gd name="T15" fmla="*/ 207 h 328"/>
              <a:gd name="T16" fmla="*/ 338 w 446"/>
              <a:gd name="T17" fmla="*/ 119 h 328"/>
              <a:gd name="T18" fmla="*/ 365 w 446"/>
              <a:gd name="T19" fmla="*/ 200 h 328"/>
              <a:gd name="T20" fmla="*/ 378 w 446"/>
              <a:gd name="T21" fmla="*/ 196 h 328"/>
              <a:gd name="T22" fmla="*/ 402 w 446"/>
              <a:gd name="T23" fmla="*/ 123 h 328"/>
              <a:gd name="T24" fmla="*/ 416 w 446"/>
              <a:gd name="T25" fmla="*/ 123 h 328"/>
              <a:gd name="T26" fmla="*/ 431 w 446"/>
              <a:gd name="T27" fmla="*/ 111 h 328"/>
              <a:gd name="T28" fmla="*/ 374 w 446"/>
              <a:gd name="T29" fmla="*/ 118 h 328"/>
              <a:gd name="T30" fmla="*/ 27 w 446"/>
              <a:gd name="T31" fmla="*/ 93 h 328"/>
              <a:gd name="T32" fmla="*/ 21 w 446"/>
              <a:gd name="T33" fmla="*/ 202 h 328"/>
              <a:gd name="T34" fmla="*/ 37 w 446"/>
              <a:gd name="T35" fmla="*/ 119 h 328"/>
              <a:gd name="T36" fmla="*/ 66 w 446"/>
              <a:gd name="T37" fmla="*/ 313 h 328"/>
              <a:gd name="T38" fmla="*/ 77 w 446"/>
              <a:gd name="T39" fmla="*/ 194 h 328"/>
              <a:gd name="T40" fmla="*/ 104 w 446"/>
              <a:gd name="T41" fmla="*/ 126 h 328"/>
              <a:gd name="T42" fmla="*/ 117 w 446"/>
              <a:gd name="T43" fmla="*/ 121 h 328"/>
              <a:gd name="T44" fmla="*/ 134 w 446"/>
              <a:gd name="T45" fmla="*/ 186 h 328"/>
              <a:gd name="T46" fmla="*/ 79 w 446"/>
              <a:gd name="T47" fmla="*/ 117 h 328"/>
              <a:gd name="T48" fmla="*/ 201 w 446"/>
              <a:gd name="T49" fmla="*/ 81 h 328"/>
              <a:gd name="T50" fmla="*/ 206 w 446"/>
              <a:gd name="T51" fmla="*/ 94 h 328"/>
              <a:gd name="T52" fmla="*/ 282 w 446"/>
              <a:gd name="T53" fmla="*/ 119 h 328"/>
              <a:gd name="T54" fmla="*/ 206 w 446"/>
              <a:gd name="T55" fmla="*/ 143 h 328"/>
              <a:gd name="T56" fmla="*/ 201 w 446"/>
              <a:gd name="T57" fmla="*/ 156 h 328"/>
              <a:gd name="T58" fmla="*/ 164 w 446"/>
              <a:gd name="T59" fmla="*/ 116 h 328"/>
              <a:gd name="T60" fmla="*/ 47 w 446"/>
              <a:gd name="T61" fmla="*/ 75 h 328"/>
              <a:gd name="T62" fmla="*/ 106 w 446"/>
              <a:gd name="T63" fmla="*/ 74 h 328"/>
              <a:gd name="T64" fmla="*/ 149 w 446"/>
              <a:gd name="T65" fmla="*/ 186 h 328"/>
              <a:gd name="T66" fmla="*/ 119 w 446"/>
              <a:gd name="T67" fmla="*/ 323 h 328"/>
              <a:gd name="T68" fmla="*/ 32 w 446"/>
              <a:gd name="T69" fmla="*/ 326 h 328"/>
              <a:gd name="T70" fmla="*/ 2 w 446"/>
              <a:gd name="T71" fmla="*/ 199 h 328"/>
              <a:gd name="T72" fmla="*/ 23 w 446"/>
              <a:gd name="T73" fmla="*/ 79 h 328"/>
              <a:gd name="T74" fmla="*/ 372 w 446"/>
              <a:gd name="T75" fmla="*/ 101 h 328"/>
              <a:gd name="T76" fmla="*/ 424 w 446"/>
              <a:gd name="T77" fmla="*/ 79 h 328"/>
              <a:gd name="T78" fmla="*/ 438 w 446"/>
              <a:gd name="T79" fmla="*/ 210 h 328"/>
              <a:gd name="T80" fmla="*/ 412 w 446"/>
              <a:gd name="T81" fmla="*/ 327 h 328"/>
              <a:gd name="T82" fmla="*/ 327 w 446"/>
              <a:gd name="T83" fmla="*/ 320 h 328"/>
              <a:gd name="T84" fmla="*/ 297 w 446"/>
              <a:gd name="T85" fmla="*/ 111 h 328"/>
              <a:gd name="T86" fmla="*/ 343 w 446"/>
              <a:gd name="T87" fmla="*/ 74 h 328"/>
              <a:gd name="T88" fmla="*/ 361 w 446"/>
              <a:gd name="T89" fmla="*/ 56 h 328"/>
              <a:gd name="T90" fmla="*/ 383 w 446"/>
              <a:gd name="T91" fmla="*/ 17 h 328"/>
              <a:gd name="T92" fmla="*/ 54 w 446"/>
              <a:gd name="T93" fmla="*/ 48 h 328"/>
              <a:gd name="T94" fmla="*/ 93 w 446"/>
              <a:gd name="T95" fmla="*/ 26 h 328"/>
              <a:gd name="T96" fmla="*/ 407 w 446"/>
              <a:gd name="T97" fmla="*/ 22 h 328"/>
              <a:gd name="T98" fmla="*/ 357 w 446"/>
              <a:gd name="T99" fmla="*/ 71 h 328"/>
              <a:gd name="T100" fmla="*/ 357 w 446"/>
              <a:gd name="T101" fmla="*/ 2 h 328"/>
              <a:gd name="T102" fmla="*/ 111 w 446"/>
              <a:gd name="T103" fmla="*/ 36 h 328"/>
              <a:gd name="T104" fmla="*/ 48 w 446"/>
              <a:gd name="T105" fmla="*/ 63 h 328"/>
              <a:gd name="T106" fmla="*/ 74 w 446"/>
              <a:gd name="T107" fmla="*/ 0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46" h="328">
                <a:moveTo>
                  <a:pt x="245" y="171"/>
                </a:moveTo>
                <a:lnTo>
                  <a:pt x="248" y="171"/>
                </a:lnTo>
                <a:lnTo>
                  <a:pt x="250" y="173"/>
                </a:lnTo>
                <a:lnTo>
                  <a:pt x="280" y="203"/>
                </a:lnTo>
                <a:lnTo>
                  <a:pt x="280" y="203"/>
                </a:lnTo>
                <a:lnTo>
                  <a:pt x="282" y="206"/>
                </a:lnTo>
                <a:lnTo>
                  <a:pt x="282" y="208"/>
                </a:lnTo>
                <a:lnTo>
                  <a:pt x="282" y="208"/>
                </a:lnTo>
                <a:lnTo>
                  <a:pt x="282" y="209"/>
                </a:lnTo>
                <a:lnTo>
                  <a:pt x="282" y="211"/>
                </a:lnTo>
                <a:lnTo>
                  <a:pt x="281" y="212"/>
                </a:lnTo>
                <a:lnTo>
                  <a:pt x="280" y="213"/>
                </a:lnTo>
                <a:lnTo>
                  <a:pt x="250" y="243"/>
                </a:lnTo>
                <a:lnTo>
                  <a:pt x="248" y="245"/>
                </a:lnTo>
                <a:lnTo>
                  <a:pt x="245" y="245"/>
                </a:lnTo>
                <a:lnTo>
                  <a:pt x="243" y="245"/>
                </a:lnTo>
                <a:lnTo>
                  <a:pt x="241" y="243"/>
                </a:lnTo>
                <a:lnTo>
                  <a:pt x="239" y="241"/>
                </a:lnTo>
                <a:lnTo>
                  <a:pt x="237" y="238"/>
                </a:lnTo>
                <a:lnTo>
                  <a:pt x="239" y="236"/>
                </a:lnTo>
                <a:lnTo>
                  <a:pt x="241" y="232"/>
                </a:lnTo>
                <a:lnTo>
                  <a:pt x="257" y="215"/>
                </a:lnTo>
                <a:lnTo>
                  <a:pt x="171" y="215"/>
                </a:lnTo>
                <a:lnTo>
                  <a:pt x="168" y="215"/>
                </a:lnTo>
                <a:lnTo>
                  <a:pt x="166" y="213"/>
                </a:lnTo>
                <a:lnTo>
                  <a:pt x="164" y="211"/>
                </a:lnTo>
                <a:lnTo>
                  <a:pt x="164" y="208"/>
                </a:lnTo>
                <a:lnTo>
                  <a:pt x="164" y="206"/>
                </a:lnTo>
                <a:lnTo>
                  <a:pt x="166" y="203"/>
                </a:lnTo>
                <a:lnTo>
                  <a:pt x="168" y="201"/>
                </a:lnTo>
                <a:lnTo>
                  <a:pt x="171" y="200"/>
                </a:lnTo>
                <a:lnTo>
                  <a:pt x="257" y="200"/>
                </a:lnTo>
                <a:lnTo>
                  <a:pt x="241" y="184"/>
                </a:lnTo>
                <a:lnTo>
                  <a:pt x="239" y="181"/>
                </a:lnTo>
                <a:lnTo>
                  <a:pt x="237" y="179"/>
                </a:lnTo>
                <a:lnTo>
                  <a:pt x="239" y="176"/>
                </a:lnTo>
                <a:lnTo>
                  <a:pt x="241" y="173"/>
                </a:lnTo>
                <a:lnTo>
                  <a:pt x="243" y="171"/>
                </a:lnTo>
                <a:lnTo>
                  <a:pt x="245" y="171"/>
                </a:lnTo>
                <a:close/>
                <a:moveTo>
                  <a:pt x="340" y="90"/>
                </a:moveTo>
                <a:lnTo>
                  <a:pt x="325" y="93"/>
                </a:lnTo>
                <a:lnTo>
                  <a:pt x="319" y="97"/>
                </a:lnTo>
                <a:lnTo>
                  <a:pt x="315" y="104"/>
                </a:lnTo>
                <a:lnTo>
                  <a:pt x="312" y="111"/>
                </a:lnTo>
                <a:lnTo>
                  <a:pt x="312" y="186"/>
                </a:lnTo>
                <a:lnTo>
                  <a:pt x="315" y="195"/>
                </a:lnTo>
                <a:lnTo>
                  <a:pt x="320" y="202"/>
                </a:lnTo>
                <a:lnTo>
                  <a:pt x="327" y="207"/>
                </a:lnTo>
                <a:lnTo>
                  <a:pt x="327" y="126"/>
                </a:lnTo>
                <a:lnTo>
                  <a:pt x="328" y="123"/>
                </a:lnTo>
                <a:lnTo>
                  <a:pt x="329" y="121"/>
                </a:lnTo>
                <a:lnTo>
                  <a:pt x="332" y="119"/>
                </a:lnTo>
                <a:lnTo>
                  <a:pt x="335" y="119"/>
                </a:lnTo>
                <a:lnTo>
                  <a:pt x="338" y="119"/>
                </a:lnTo>
                <a:lnTo>
                  <a:pt x="340" y="121"/>
                </a:lnTo>
                <a:lnTo>
                  <a:pt x="341" y="123"/>
                </a:lnTo>
                <a:lnTo>
                  <a:pt x="342" y="126"/>
                </a:lnTo>
                <a:lnTo>
                  <a:pt x="342" y="313"/>
                </a:lnTo>
                <a:lnTo>
                  <a:pt x="365" y="313"/>
                </a:lnTo>
                <a:lnTo>
                  <a:pt x="365" y="200"/>
                </a:lnTo>
                <a:lnTo>
                  <a:pt x="365" y="198"/>
                </a:lnTo>
                <a:lnTo>
                  <a:pt x="367" y="196"/>
                </a:lnTo>
                <a:lnTo>
                  <a:pt x="369" y="194"/>
                </a:lnTo>
                <a:lnTo>
                  <a:pt x="372" y="194"/>
                </a:lnTo>
                <a:lnTo>
                  <a:pt x="375" y="194"/>
                </a:lnTo>
                <a:lnTo>
                  <a:pt x="378" y="196"/>
                </a:lnTo>
                <a:lnTo>
                  <a:pt x="379" y="198"/>
                </a:lnTo>
                <a:lnTo>
                  <a:pt x="380" y="200"/>
                </a:lnTo>
                <a:lnTo>
                  <a:pt x="380" y="313"/>
                </a:lnTo>
                <a:lnTo>
                  <a:pt x="402" y="313"/>
                </a:lnTo>
                <a:lnTo>
                  <a:pt x="402" y="126"/>
                </a:lnTo>
                <a:lnTo>
                  <a:pt x="402" y="123"/>
                </a:lnTo>
                <a:lnTo>
                  <a:pt x="404" y="121"/>
                </a:lnTo>
                <a:lnTo>
                  <a:pt x="407" y="119"/>
                </a:lnTo>
                <a:lnTo>
                  <a:pt x="410" y="119"/>
                </a:lnTo>
                <a:lnTo>
                  <a:pt x="412" y="119"/>
                </a:lnTo>
                <a:lnTo>
                  <a:pt x="415" y="121"/>
                </a:lnTo>
                <a:lnTo>
                  <a:pt x="416" y="123"/>
                </a:lnTo>
                <a:lnTo>
                  <a:pt x="417" y="126"/>
                </a:lnTo>
                <a:lnTo>
                  <a:pt x="417" y="207"/>
                </a:lnTo>
                <a:lnTo>
                  <a:pt x="425" y="202"/>
                </a:lnTo>
                <a:lnTo>
                  <a:pt x="430" y="195"/>
                </a:lnTo>
                <a:lnTo>
                  <a:pt x="431" y="186"/>
                </a:lnTo>
                <a:lnTo>
                  <a:pt x="431" y="111"/>
                </a:lnTo>
                <a:lnTo>
                  <a:pt x="430" y="104"/>
                </a:lnTo>
                <a:lnTo>
                  <a:pt x="426" y="97"/>
                </a:lnTo>
                <a:lnTo>
                  <a:pt x="419" y="93"/>
                </a:lnTo>
                <a:lnTo>
                  <a:pt x="404" y="90"/>
                </a:lnTo>
                <a:lnTo>
                  <a:pt x="378" y="117"/>
                </a:lnTo>
                <a:lnTo>
                  <a:pt x="374" y="118"/>
                </a:lnTo>
                <a:lnTo>
                  <a:pt x="372" y="119"/>
                </a:lnTo>
                <a:lnTo>
                  <a:pt x="369" y="118"/>
                </a:lnTo>
                <a:lnTo>
                  <a:pt x="367" y="117"/>
                </a:lnTo>
                <a:lnTo>
                  <a:pt x="340" y="90"/>
                </a:lnTo>
                <a:close/>
                <a:moveTo>
                  <a:pt x="42" y="90"/>
                </a:moveTo>
                <a:lnTo>
                  <a:pt x="27" y="93"/>
                </a:lnTo>
                <a:lnTo>
                  <a:pt x="20" y="97"/>
                </a:lnTo>
                <a:lnTo>
                  <a:pt x="16" y="104"/>
                </a:lnTo>
                <a:lnTo>
                  <a:pt x="15" y="111"/>
                </a:lnTo>
                <a:lnTo>
                  <a:pt x="15" y="186"/>
                </a:lnTo>
                <a:lnTo>
                  <a:pt x="16" y="195"/>
                </a:lnTo>
                <a:lnTo>
                  <a:pt x="21" y="202"/>
                </a:lnTo>
                <a:lnTo>
                  <a:pt x="30" y="207"/>
                </a:lnTo>
                <a:lnTo>
                  <a:pt x="30" y="126"/>
                </a:lnTo>
                <a:lnTo>
                  <a:pt x="30" y="123"/>
                </a:lnTo>
                <a:lnTo>
                  <a:pt x="32" y="121"/>
                </a:lnTo>
                <a:lnTo>
                  <a:pt x="34" y="119"/>
                </a:lnTo>
                <a:lnTo>
                  <a:pt x="37" y="119"/>
                </a:lnTo>
                <a:lnTo>
                  <a:pt x="40" y="119"/>
                </a:lnTo>
                <a:lnTo>
                  <a:pt x="42" y="121"/>
                </a:lnTo>
                <a:lnTo>
                  <a:pt x="44" y="123"/>
                </a:lnTo>
                <a:lnTo>
                  <a:pt x="44" y="126"/>
                </a:lnTo>
                <a:lnTo>
                  <a:pt x="44" y="313"/>
                </a:lnTo>
                <a:lnTo>
                  <a:pt x="66" y="313"/>
                </a:lnTo>
                <a:lnTo>
                  <a:pt x="66" y="200"/>
                </a:lnTo>
                <a:lnTo>
                  <a:pt x="67" y="198"/>
                </a:lnTo>
                <a:lnTo>
                  <a:pt x="68" y="196"/>
                </a:lnTo>
                <a:lnTo>
                  <a:pt x="72" y="194"/>
                </a:lnTo>
                <a:lnTo>
                  <a:pt x="74" y="194"/>
                </a:lnTo>
                <a:lnTo>
                  <a:pt x="77" y="194"/>
                </a:lnTo>
                <a:lnTo>
                  <a:pt x="79" y="196"/>
                </a:lnTo>
                <a:lnTo>
                  <a:pt x="81" y="198"/>
                </a:lnTo>
                <a:lnTo>
                  <a:pt x="81" y="200"/>
                </a:lnTo>
                <a:lnTo>
                  <a:pt x="81" y="313"/>
                </a:lnTo>
                <a:lnTo>
                  <a:pt x="104" y="313"/>
                </a:lnTo>
                <a:lnTo>
                  <a:pt x="104" y="126"/>
                </a:lnTo>
                <a:lnTo>
                  <a:pt x="105" y="123"/>
                </a:lnTo>
                <a:lnTo>
                  <a:pt x="106" y="121"/>
                </a:lnTo>
                <a:lnTo>
                  <a:pt x="108" y="119"/>
                </a:lnTo>
                <a:lnTo>
                  <a:pt x="111" y="119"/>
                </a:lnTo>
                <a:lnTo>
                  <a:pt x="114" y="119"/>
                </a:lnTo>
                <a:lnTo>
                  <a:pt x="117" y="121"/>
                </a:lnTo>
                <a:lnTo>
                  <a:pt x="119" y="123"/>
                </a:lnTo>
                <a:lnTo>
                  <a:pt x="119" y="126"/>
                </a:lnTo>
                <a:lnTo>
                  <a:pt x="119" y="207"/>
                </a:lnTo>
                <a:lnTo>
                  <a:pt x="126" y="202"/>
                </a:lnTo>
                <a:lnTo>
                  <a:pt x="132" y="195"/>
                </a:lnTo>
                <a:lnTo>
                  <a:pt x="134" y="186"/>
                </a:lnTo>
                <a:lnTo>
                  <a:pt x="134" y="111"/>
                </a:lnTo>
                <a:lnTo>
                  <a:pt x="133" y="104"/>
                </a:lnTo>
                <a:lnTo>
                  <a:pt x="127" y="97"/>
                </a:lnTo>
                <a:lnTo>
                  <a:pt x="121" y="93"/>
                </a:lnTo>
                <a:lnTo>
                  <a:pt x="106" y="90"/>
                </a:lnTo>
                <a:lnTo>
                  <a:pt x="79" y="117"/>
                </a:lnTo>
                <a:lnTo>
                  <a:pt x="77" y="118"/>
                </a:lnTo>
                <a:lnTo>
                  <a:pt x="74" y="119"/>
                </a:lnTo>
                <a:lnTo>
                  <a:pt x="72" y="118"/>
                </a:lnTo>
                <a:lnTo>
                  <a:pt x="68" y="117"/>
                </a:lnTo>
                <a:lnTo>
                  <a:pt x="42" y="90"/>
                </a:lnTo>
                <a:close/>
                <a:moveTo>
                  <a:pt x="201" y="81"/>
                </a:moveTo>
                <a:lnTo>
                  <a:pt x="203" y="82"/>
                </a:lnTo>
                <a:lnTo>
                  <a:pt x="206" y="83"/>
                </a:lnTo>
                <a:lnTo>
                  <a:pt x="208" y="86"/>
                </a:lnTo>
                <a:lnTo>
                  <a:pt x="209" y="89"/>
                </a:lnTo>
                <a:lnTo>
                  <a:pt x="208" y="92"/>
                </a:lnTo>
                <a:lnTo>
                  <a:pt x="206" y="94"/>
                </a:lnTo>
                <a:lnTo>
                  <a:pt x="189" y="111"/>
                </a:lnTo>
                <a:lnTo>
                  <a:pt x="275" y="111"/>
                </a:lnTo>
                <a:lnTo>
                  <a:pt x="278" y="111"/>
                </a:lnTo>
                <a:lnTo>
                  <a:pt x="280" y="113"/>
                </a:lnTo>
                <a:lnTo>
                  <a:pt x="282" y="116"/>
                </a:lnTo>
                <a:lnTo>
                  <a:pt x="282" y="119"/>
                </a:lnTo>
                <a:lnTo>
                  <a:pt x="282" y="122"/>
                </a:lnTo>
                <a:lnTo>
                  <a:pt x="280" y="124"/>
                </a:lnTo>
                <a:lnTo>
                  <a:pt x="278" y="125"/>
                </a:lnTo>
                <a:lnTo>
                  <a:pt x="275" y="126"/>
                </a:lnTo>
                <a:lnTo>
                  <a:pt x="189" y="126"/>
                </a:lnTo>
                <a:lnTo>
                  <a:pt x="206" y="143"/>
                </a:lnTo>
                <a:lnTo>
                  <a:pt x="208" y="146"/>
                </a:lnTo>
                <a:lnTo>
                  <a:pt x="209" y="149"/>
                </a:lnTo>
                <a:lnTo>
                  <a:pt x="208" y="151"/>
                </a:lnTo>
                <a:lnTo>
                  <a:pt x="206" y="154"/>
                </a:lnTo>
                <a:lnTo>
                  <a:pt x="203" y="155"/>
                </a:lnTo>
                <a:lnTo>
                  <a:pt x="201" y="156"/>
                </a:lnTo>
                <a:lnTo>
                  <a:pt x="198" y="155"/>
                </a:lnTo>
                <a:lnTo>
                  <a:pt x="196" y="154"/>
                </a:lnTo>
                <a:lnTo>
                  <a:pt x="166" y="124"/>
                </a:lnTo>
                <a:lnTo>
                  <a:pt x="164" y="122"/>
                </a:lnTo>
                <a:lnTo>
                  <a:pt x="164" y="119"/>
                </a:lnTo>
                <a:lnTo>
                  <a:pt x="164" y="116"/>
                </a:lnTo>
                <a:lnTo>
                  <a:pt x="166" y="113"/>
                </a:lnTo>
                <a:lnTo>
                  <a:pt x="196" y="83"/>
                </a:lnTo>
                <a:lnTo>
                  <a:pt x="198" y="82"/>
                </a:lnTo>
                <a:lnTo>
                  <a:pt x="201" y="81"/>
                </a:lnTo>
                <a:close/>
                <a:moveTo>
                  <a:pt x="45" y="74"/>
                </a:moveTo>
                <a:lnTo>
                  <a:pt x="47" y="75"/>
                </a:lnTo>
                <a:lnTo>
                  <a:pt x="49" y="76"/>
                </a:lnTo>
                <a:lnTo>
                  <a:pt x="74" y="101"/>
                </a:lnTo>
                <a:lnTo>
                  <a:pt x="98" y="76"/>
                </a:lnTo>
                <a:lnTo>
                  <a:pt x="101" y="75"/>
                </a:lnTo>
                <a:lnTo>
                  <a:pt x="103" y="74"/>
                </a:lnTo>
                <a:lnTo>
                  <a:pt x="106" y="74"/>
                </a:lnTo>
                <a:lnTo>
                  <a:pt x="125" y="79"/>
                </a:lnTo>
                <a:lnTo>
                  <a:pt x="125" y="79"/>
                </a:lnTo>
                <a:lnTo>
                  <a:pt x="138" y="87"/>
                </a:lnTo>
                <a:lnTo>
                  <a:pt x="145" y="97"/>
                </a:lnTo>
                <a:lnTo>
                  <a:pt x="149" y="111"/>
                </a:lnTo>
                <a:lnTo>
                  <a:pt x="149" y="186"/>
                </a:lnTo>
                <a:lnTo>
                  <a:pt x="147" y="199"/>
                </a:lnTo>
                <a:lnTo>
                  <a:pt x="140" y="210"/>
                </a:lnTo>
                <a:lnTo>
                  <a:pt x="130" y="217"/>
                </a:lnTo>
                <a:lnTo>
                  <a:pt x="119" y="223"/>
                </a:lnTo>
                <a:lnTo>
                  <a:pt x="119" y="320"/>
                </a:lnTo>
                <a:lnTo>
                  <a:pt x="119" y="323"/>
                </a:lnTo>
                <a:lnTo>
                  <a:pt x="117" y="326"/>
                </a:lnTo>
                <a:lnTo>
                  <a:pt x="114" y="327"/>
                </a:lnTo>
                <a:lnTo>
                  <a:pt x="111" y="328"/>
                </a:lnTo>
                <a:lnTo>
                  <a:pt x="37" y="328"/>
                </a:lnTo>
                <a:lnTo>
                  <a:pt x="34" y="327"/>
                </a:lnTo>
                <a:lnTo>
                  <a:pt x="32" y="326"/>
                </a:lnTo>
                <a:lnTo>
                  <a:pt x="30" y="323"/>
                </a:lnTo>
                <a:lnTo>
                  <a:pt x="30" y="320"/>
                </a:lnTo>
                <a:lnTo>
                  <a:pt x="30" y="223"/>
                </a:lnTo>
                <a:lnTo>
                  <a:pt x="17" y="217"/>
                </a:lnTo>
                <a:lnTo>
                  <a:pt x="8" y="210"/>
                </a:lnTo>
                <a:lnTo>
                  <a:pt x="2" y="199"/>
                </a:lnTo>
                <a:lnTo>
                  <a:pt x="0" y="186"/>
                </a:lnTo>
                <a:lnTo>
                  <a:pt x="0" y="111"/>
                </a:lnTo>
                <a:lnTo>
                  <a:pt x="2" y="97"/>
                </a:lnTo>
                <a:lnTo>
                  <a:pt x="11" y="87"/>
                </a:lnTo>
                <a:lnTo>
                  <a:pt x="22" y="79"/>
                </a:lnTo>
                <a:lnTo>
                  <a:pt x="23" y="79"/>
                </a:lnTo>
                <a:lnTo>
                  <a:pt x="43" y="74"/>
                </a:lnTo>
                <a:lnTo>
                  <a:pt x="45" y="74"/>
                </a:lnTo>
                <a:close/>
                <a:moveTo>
                  <a:pt x="343" y="74"/>
                </a:moveTo>
                <a:lnTo>
                  <a:pt x="346" y="75"/>
                </a:lnTo>
                <a:lnTo>
                  <a:pt x="348" y="76"/>
                </a:lnTo>
                <a:lnTo>
                  <a:pt x="372" y="101"/>
                </a:lnTo>
                <a:lnTo>
                  <a:pt x="397" y="76"/>
                </a:lnTo>
                <a:lnTo>
                  <a:pt x="399" y="75"/>
                </a:lnTo>
                <a:lnTo>
                  <a:pt x="401" y="74"/>
                </a:lnTo>
                <a:lnTo>
                  <a:pt x="403" y="74"/>
                </a:lnTo>
                <a:lnTo>
                  <a:pt x="423" y="79"/>
                </a:lnTo>
                <a:lnTo>
                  <a:pt x="424" y="79"/>
                </a:lnTo>
                <a:lnTo>
                  <a:pt x="435" y="87"/>
                </a:lnTo>
                <a:lnTo>
                  <a:pt x="444" y="97"/>
                </a:lnTo>
                <a:lnTo>
                  <a:pt x="446" y="111"/>
                </a:lnTo>
                <a:lnTo>
                  <a:pt x="446" y="186"/>
                </a:lnTo>
                <a:lnTo>
                  <a:pt x="444" y="199"/>
                </a:lnTo>
                <a:lnTo>
                  <a:pt x="438" y="210"/>
                </a:lnTo>
                <a:lnTo>
                  <a:pt x="429" y="217"/>
                </a:lnTo>
                <a:lnTo>
                  <a:pt x="417" y="223"/>
                </a:lnTo>
                <a:lnTo>
                  <a:pt x="417" y="320"/>
                </a:lnTo>
                <a:lnTo>
                  <a:pt x="416" y="323"/>
                </a:lnTo>
                <a:lnTo>
                  <a:pt x="415" y="326"/>
                </a:lnTo>
                <a:lnTo>
                  <a:pt x="412" y="327"/>
                </a:lnTo>
                <a:lnTo>
                  <a:pt x="410" y="328"/>
                </a:lnTo>
                <a:lnTo>
                  <a:pt x="335" y="328"/>
                </a:lnTo>
                <a:lnTo>
                  <a:pt x="332" y="327"/>
                </a:lnTo>
                <a:lnTo>
                  <a:pt x="329" y="326"/>
                </a:lnTo>
                <a:lnTo>
                  <a:pt x="328" y="323"/>
                </a:lnTo>
                <a:lnTo>
                  <a:pt x="327" y="320"/>
                </a:lnTo>
                <a:lnTo>
                  <a:pt x="327" y="223"/>
                </a:lnTo>
                <a:lnTo>
                  <a:pt x="316" y="217"/>
                </a:lnTo>
                <a:lnTo>
                  <a:pt x="306" y="210"/>
                </a:lnTo>
                <a:lnTo>
                  <a:pt x="300" y="199"/>
                </a:lnTo>
                <a:lnTo>
                  <a:pt x="297" y="186"/>
                </a:lnTo>
                <a:lnTo>
                  <a:pt x="297" y="111"/>
                </a:lnTo>
                <a:lnTo>
                  <a:pt x="301" y="97"/>
                </a:lnTo>
                <a:lnTo>
                  <a:pt x="308" y="87"/>
                </a:lnTo>
                <a:lnTo>
                  <a:pt x="321" y="79"/>
                </a:lnTo>
                <a:lnTo>
                  <a:pt x="321" y="79"/>
                </a:lnTo>
                <a:lnTo>
                  <a:pt x="340" y="74"/>
                </a:lnTo>
                <a:lnTo>
                  <a:pt x="343" y="74"/>
                </a:lnTo>
                <a:close/>
                <a:moveTo>
                  <a:pt x="372" y="14"/>
                </a:moveTo>
                <a:lnTo>
                  <a:pt x="361" y="17"/>
                </a:lnTo>
                <a:lnTo>
                  <a:pt x="353" y="26"/>
                </a:lnTo>
                <a:lnTo>
                  <a:pt x="350" y="36"/>
                </a:lnTo>
                <a:lnTo>
                  <a:pt x="353" y="48"/>
                </a:lnTo>
                <a:lnTo>
                  <a:pt x="361" y="56"/>
                </a:lnTo>
                <a:lnTo>
                  <a:pt x="372" y="59"/>
                </a:lnTo>
                <a:lnTo>
                  <a:pt x="383" y="56"/>
                </a:lnTo>
                <a:lnTo>
                  <a:pt x="392" y="48"/>
                </a:lnTo>
                <a:lnTo>
                  <a:pt x="395" y="36"/>
                </a:lnTo>
                <a:lnTo>
                  <a:pt x="392" y="26"/>
                </a:lnTo>
                <a:lnTo>
                  <a:pt x="383" y="17"/>
                </a:lnTo>
                <a:lnTo>
                  <a:pt x="372" y="14"/>
                </a:lnTo>
                <a:close/>
                <a:moveTo>
                  <a:pt x="74" y="14"/>
                </a:moveTo>
                <a:lnTo>
                  <a:pt x="63" y="17"/>
                </a:lnTo>
                <a:lnTo>
                  <a:pt x="54" y="26"/>
                </a:lnTo>
                <a:lnTo>
                  <a:pt x="51" y="36"/>
                </a:lnTo>
                <a:lnTo>
                  <a:pt x="54" y="48"/>
                </a:lnTo>
                <a:lnTo>
                  <a:pt x="63" y="56"/>
                </a:lnTo>
                <a:lnTo>
                  <a:pt x="74" y="59"/>
                </a:lnTo>
                <a:lnTo>
                  <a:pt x="86" y="56"/>
                </a:lnTo>
                <a:lnTo>
                  <a:pt x="93" y="48"/>
                </a:lnTo>
                <a:lnTo>
                  <a:pt x="96" y="36"/>
                </a:lnTo>
                <a:lnTo>
                  <a:pt x="93" y="26"/>
                </a:lnTo>
                <a:lnTo>
                  <a:pt x="86" y="17"/>
                </a:lnTo>
                <a:lnTo>
                  <a:pt x="74" y="14"/>
                </a:lnTo>
                <a:close/>
                <a:moveTo>
                  <a:pt x="372" y="0"/>
                </a:moveTo>
                <a:lnTo>
                  <a:pt x="386" y="2"/>
                </a:lnTo>
                <a:lnTo>
                  <a:pt x="398" y="11"/>
                </a:lnTo>
                <a:lnTo>
                  <a:pt x="407" y="22"/>
                </a:lnTo>
                <a:lnTo>
                  <a:pt x="410" y="36"/>
                </a:lnTo>
                <a:lnTo>
                  <a:pt x="407" y="51"/>
                </a:lnTo>
                <a:lnTo>
                  <a:pt x="398" y="63"/>
                </a:lnTo>
                <a:lnTo>
                  <a:pt x="386" y="71"/>
                </a:lnTo>
                <a:lnTo>
                  <a:pt x="372" y="74"/>
                </a:lnTo>
                <a:lnTo>
                  <a:pt x="357" y="71"/>
                </a:lnTo>
                <a:lnTo>
                  <a:pt x="346" y="63"/>
                </a:lnTo>
                <a:lnTo>
                  <a:pt x="338" y="51"/>
                </a:lnTo>
                <a:lnTo>
                  <a:pt x="335" y="36"/>
                </a:lnTo>
                <a:lnTo>
                  <a:pt x="338" y="22"/>
                </a:lnTo>
                <a:lnTo>
                  <a:pt x="346" y="11"/>
                </a:lnTo>
                <a:lnTo>
                  <a:pt x="357" y="2"/>
                </a:lnTo>
                <a:lnTo>
                  <a:pt x="372" y="0"/>
                </a:lnTo>
                <a:close/>
                <a:moveTo>
                  <a:pt x="74" y="0"/>
                </a:moveTo>
                <a:lnTo>
                  <a:pt x="89" y="2"/>
                </a:lnTo>
                <a:lnTo>
                  <a:pt x="101" y="11"/>
                </a:lnTo>
                <a:lnTo>
                  <a:pt x="108" y="22"/>
                </a:lnTo>
                <a:lnTo>
                  <a:pt x="111" y="36"/>
                </a:lnTo>
                <a:lnTo>
                  <a:pt x="108" y="51"/>
                </a:lnTo>
                <a:lnTo>
                  <a:pt x="101" y="63"/>
                </a:lnTo>
                <a:lnTo>
                  <a:pt x="89" y="71"/>
                </a:lnTo>
                <a:lnTo>
                  <a:pt x="74" y="74"/>
                </a:lnTo>
                <a:lnTo>
                  <a:pt x="60" y="71"/>
                </a:lnTo>
                <a:lnTo>
                  <a:pt x="48" y="63"/>
                </a:lnTo>
                <a:lnTo>
                  <a:pt x="40" y="51"/>
                </a:lnTo>
                <a:lnTo>
                  <a:pt x="37" y="36"/>
                </a:lnTo>
                <a:lnTo>
                  <a:pt x="40" y="22"/>
                </a:lnTo>
                <a:lnTo>
                  <a:pt x="48" y="11"/>
                </a:lnTo>
                <a:lnTo>
                  <a:pt x="60" y="2"/>
                </a:lnTo>
                <a:lnTo>
                  <a:pt x="7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0" name="Grupa 129"/>
          <p:cNvGrpSpPr/>
          <p:nvPr/>
        </p:nvGrpSpPr>
        <p:grpSpPr>
          <a:xfrm>
            <a:off x="5225197" y="2523445"/>
            <a:ext cx="468803" cy="437551"/>
            <a:chOff x="11160125" y="5008563"/>
            <a:chExt cx="762000" cy="711200"/>
          </a:xfrm>
          <a:solidFill>
            <a:schemeClr val="bg1"/>
          </a:solidFill>
        </p:grpSpPr>
        <p:sp>
          <p:nvSpPr>
            <p:cNvPr id="131" name="Freeform 8651"/>
            <p:cNvSpPr>
              <a:spLocks/>
            </p:cNvSpPr>
            <p:nvPr/>
          </p:nvSpPr>
          <p:spPr bwMode="auto">
            <a:xfrm>
              <a:off x="11236325" y="5643563"/>
              <a:ext cx="609600" cy="25400"/>
            </a:xfrm>
            <a:custGeom>
              <a:avLst/>
              <a:gdLst>
                <a:gd name="T0" fmla="*/ 376 w 384"/>
                <a:gd name="T1" fmla="*/ 16 h 16"/>
                <a:gd name="T2" fmla="*/ 8 w 384"/>
                <a:gd name="T3" fmla="*/ 16 h 16"/>
                <a:gd name="T4" fmla="*/ 5 w 384"/>
                <a:gd name="T5" fmla="*/ 16 h 16"/>
                <a:gd name="T6" fmla="*/ 2 w 384"/>
                <a:gd name="T7" fmla="*/ 14 h 16"/>
                <a:gd name="T8" fmla="*/ 0 w 384"/>
                <a:gd name="T9" fmla="*/ 12 h 16"/>
                <a:gd name="T10" fmla="*/ 0 w 384"/>
                <a:gd name="T11" fmla="*/ 8 h 16"/>
                <a:gd name="T12" fmla="*/ 0 w 384"/>
                <a:gd name="T13" fmla="*/ 5 h 16"/>
                <a:gd name="T14" fmla="*/ 2 w 384"/>
                <a:gd name="T15" fmla="*/ 2 h 16"/>
                <a:gd name="T16" fmla="*/ 5 w 384"/>
                <a:gd name="T17" fmla="*/ 1 h 16"/>
                <a:gd name="T18" fmla="*/ 8 w 384"/>
                <a:gd name="T19" fmla="*/ 0 h 16"/>
                <a:gd name="T20" fmla="*/ 376 w 384"/>
                <a:gd name="T21" fmla="*/ 0 h 16"/>
                <a:gd name="T22" fmla="*/ 379 w 384"/>
                <a:gd name="T23" fmla="*/ 1 h 16"/>
                <a:gd name="T24" fmla="*/ 381 w 384"/>
                <a:gd name="T25" fmla="*/ 2 h 16"/>
                <a:gd name="T26" fmla="*/ 383 w 384"/>
                <a:gd name="T27" fmla="*/ 5 h 16"/>
                <a:gd name="T28" fmla="*/ 384 w 384"/>
                <a:gd name="T29" fmla="*/ 8 h 16"/>
                <a:gd name="T30" fmla="*/ 383 w 384"/>
                <a:gd name="T31" fmla="*/ 12 h 16"/>
                <a:gd name="T32" fmla="*/ 381 w 384"/>
                <a:gd name="T33" fmla="*/ 14 h 16"/>
                <a:gd name="T34" fmla="*/ 379 w 384"/>
                <a:gd name="T35" fmla="*/ 16 h 16"/>
                <a:gd name="T36" fmla="*/ 376 w 384"/>
                <a:gd name="T3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4" h="16">
                  <a:moveTo>
                    <a:pt x="376" y="16"/>
                  </a:moveTo>
                  <a:lnTo>
                    <a:pt x="8" y="16"/>
                  </a:lnTo>
                  <a:lnTo>
                    <a:pt x="5" y="16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1"/>
                  </a:lnTo>
                  <a:lnTo>
                    <a:pt x="8" y="0"/>
                  </a:lnTo>
                  <a:lnTo>
                    <a:pt x="376" y="0"/>
                  </a:lnTo>
                  <a:lnTo>
                    <a:pt x="379" y="1"/>
                  </a:lnTo>
                  <a:lnTo>
                    <a:pt x="381" y="2"/>
                  </a:lnTo>
                  <a:lnTo>
                    <a:pt x="383" y="5"/>
                  </a:lnTo>
                  <a:lnTo>
                    <a:pt x="384" y="8"/>
                  </a:lnTo>
                  <a:lnTo>
                    <a:pt x="383" y="12"/>
                  </a:lnTo>
                  <a:lnTo>
                    <a:pt x="381" y="14"/>
                  </a:lnTo>
                  <a:lnTo>
                    <a:pt x="379" y="16"/>
                  </a:lnTo>
                  <a:lnTo>
                    <a:pt x="376" y="1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8652"/>
            <p:cNvSpPr>
              <a:spLocks noEditPoints="1"/>
            </p:cNvSpPr>
            <p:nvPr/>
          </p:nvSpPr>
          <p:spPr bwMode="auto">
            <a:xfrm>
              <a:off x="11223625" y="5592763"/>
              <a:ext cx="635000" cy="76200"/>
            </a:xfrm>
            <a:custGeom>
              <a:avLst/>
              <a:gdLst>
                <a:gd name="T0" fmla="*/ 392 w 400"/>
                <a:gd name="T1" fmla="*/ 48 h 48"/>
                <a:gd name="T2" fmla="*/ 8 w 400"/>
                <a:gd name="T3" fmla="*/ 48 h 48"/>
                <a:gd name="T4" fmla="*/ 5 w 400"/>
                <a:gd name="T5" fmla="*/ 48 h 48"/>
                <a:gd name="T6" fmla="*/ 3 w 400"/>
                <a:gd name="T7" fmla="*/ 46 h 48"/>
                <a:gd name="T8" fmla="*/ 1 w 400"/>
                <a:gd name="T9" fmla="*/ 44 h 48"/>
                <a:gd name="T10" fmla="*/ 0 w 400"/>
                <a:gd name="T11" fmla="*/ 40 h 48"/>
                <a:gd name="T12" fmla="*/ 0 w 400"/>
                <a:gd name="T13" fmla="*/ 8 h 48"/>
                <a:gd name="T14" fmla="*/ 1 w 400"/>
                <a:gd name="T15" fmla="*/ 5 h 48"/>
                <a:gd name="T16" fmla="*/ 3 w 400"/>
                <a:gd name="T17" fmla="*/ 3 h 48"/>
                <a:gd name="T18" fmla="*/ 5 w 400"/>
                <a:gd name="T19" fmla="*/ 0 h 48"/>
                <a:gd name="T20" fmla="*/ 8 w 400"/>
                <a:gd name="T21" fmla="*/ 0 h 48"/>
                <a:gd name="T22" fmla="*/ 392 w 400"/>
                <a:gd name="T23" fmla="*/ 0 h 48"/>
                <a:gd name="T24" fmla="*/ 395 w 400"/>
                <a:gd name="T25" fmla="*/ 0 h 48"/>
                <a:gd name="T26" fmla="*/ 398 w 400"/>
                <a:gd name="T27" fmla="*/ 3 h 48"/>
                <a:gd name="T28" fmla="*/ 399 w 400"/>
                <a:gd name="T29" fmla="*/ 5 h 48"/>
                <a:gd name="T30" fmla="*/ 400 w 400"/>
                <a:gd name="T31" fmla="*/ 8 h 48"/>
                <a:gd name="T32" fmla="*/ 400 w 400"/>
                <a:gd name="T33" fmla="*/ 40 h 48"/>
                <a:gd name="T34" fmla="*/ 399 w 400"/>
                <a:gd name="T35" fmla="*/ 44 h 48"/>
                <a:gd name="T36" fmla="*/ 398 w 400"/>
                <a:gd name="T37" fmla="*/ 46 h 48"/>
                <a:gd name="T38" fmla="*/ 395 w 400"/>
                <a:gd name="T39" fmla="*/ 48 h 48"/>
                <a:gd name="T40" fmla="*/ 392 w 400"/>
                <a:gd name="T41" fmla="*/ 48 h 48"/>
                <a:gd name="T42" fmla="*/ 16 w 400"/>
                <a:gd name="T43" fmla="*/ 32 h 48"/>
                <a:gd name="T44" fmla="*/ 384 w 400"/>
                <a:gd name="T45" fmla="*/ 32 h 48"/>
                <a:gd name="T46" fmla="*/ 384 w 400"/>
                <a:gd name="T47" fmla="*/ 16 h 48"/>
                <a:gd name="T48" fmla="*/ 16 w 400"/>
                <a:gd name="T49" fmla="*/ 16 h 48"/>
                <a:gd name="T50" fmla="*/ 16 w 400"/>
                <a:gd name="T51" fmla="*/ 3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00" h="48">
                  <a:moveTo>
                    <a:pt x="392" y="48"/>
                  </a:moveTo>
                  <a:lnTo>
                    <a:pt x="8" y="48"/>
                  </a:lnTo>
                  <a:lnTo>
                    <a:pt x="5" y="48"/>
                  </a:lnTo>
                  <a:lnTo>
                    <a:pt x="3" y="46"/>
                  </a:lnTo>
                  <a:lnTo>
                    <a:pt x="1" y="44"/>
                  </a:lnTo>
                  <a:lnTo>
                    <a:pt x="0" y="40"/>
                  </a:lnTo>
                  <a:lnTo>
                    <a:pt x="0" y="8"/>
                  </a:lnTo>
                  <a:lnTo>
                    <a:pt x="1" y="5"/>
                  </a:lnTo>
                  <a:lnTo>
                    <a:pt x="3" y="3"/>
                  </a:lnTo>
                  <a:lnTo>
                    <a:pt x="5" y="0"/>
                  </a:lnTo>
                  <a:lnTo>
                    <a:pt x="8" y="0"/>
                  </a:lnTo>
                  <a:lnTo>
                    <a:pt x="392" y="0"/>
                  </a:lnTo>
                  <a:lnTo>
                    <a:pt x="395" y="0"/>
                  </a:lnTo>
                  <a:lnTo>
                    <a:pt x="398" y="3"/>
                  </a:lnTo>
                  <a:lnTo>
                    <a:pt x="399" y="5"/>
                  </a:lnTo>
                  <a:lnTo>
                    <a:pt x="400" y="8"/>
                  </a:lnTo>
                  <a:lnTo>
                    <a:pt x="400" y="40"/>
                  </a:lnTo>
                  <a:lnTo>
                    <a:pt x="399" y="44"/>
                  </a:lnTo>
                  <a:lnTo>
                    <a:pt x="398" y="46"/>
                  </a:lnTo>
                  <a:lnTo>
                    <a:pt x="395" y="48"/>
                  </a:lnTo>
                  <a:lnTo>
                    <a:pt x="392" y="48"/>
                  </a:lnTo>
                  <a:close/>
                  <a:moveTo>
                    <a:pt x="16" y="32"/>
                  </a:moveTo>
                  <a:lnTo>
                    <a:pt x="384" y="32"/>
                  </a:lnTo>
                  <a:lnTo>
                    <a:pt x="384" y="16"/>
                  </a:lnTo>
                  <a:lnTo>
                    <a:pt x="16" y="16"/>
                  </a:lnTo>
                  <a:lnTo>
                    <a:pt x="16" y="3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8653"/>
            <p:cNvSpPr>
              <a:spLocks noEditPoints="1"/>
            </p:cNvSpPr>
            <p:nvPr/>
          </p:nvSpPr>
          <p:spPr bwMode="auto">
            <a:xfrm>
              <a:off x="11185525" y="5643563"/>
              <a:ext cx="711200" cy="76200"/>
            </a:xfrm>
            <a:custGeom>
              <a:avLst/>
              <a:gdLst>
                <a:gd name="T0" fmla="*/ 440 w 448"/>
                <a:gd name="T1" fmla="*/ 48 h 48"/>
                <a:gd name="T2" fmla="*/ 9 w 448"/>
                <a:gd name="T3" fmla="*/ 48 h 48"/>
                <a:gd name="T4" fmla="*/ 5 w 448"/>
                <a:gd name="T5" fmla="*/ 47 h 48"/>
                <a:gd name="T6" fmla="*/ 2 w 448"/>
                <a:gd name="T7" fmla="*/ 46 h 48"/>
                <a:gd name="T8" fmla="*/ 1 w 448"/>
                <a:gd name="T9" fmla="*/ 43 h 48"/>
                <a:gd name="T10" fmla="*/ 0 w 448"/>
                <a:gd name="T11" fmla="*/ 40 h 48"/>
                <a:gd name="T12" fmla="*/ 0 w 448"/>
                <a:gd name="T13" fmla="*/ 8 h 48"/>
                <a:gd name="T14" fmla="*/ 1 w 448"/>
                <a:gd name="T15" fmla="*/ 5 h 48"/>
                <a:gd name="T16" fmla="*/ 2 w 448"/>
                <a:gd name="T17" fmla="*/ 2 h 48"/>
                <a:gd name="T18" fmla="*/ 5 w 448"/>
                <a:gd name="T19" fmla="*/ 1 h 48"/>
                <a:gd name="T20" fmla="*/ 9 w 448"/>
                <a:gd name="T21" fmla="*/ 0 h 48"/>
                <a:gd name="T22" fmla="*/ 440 w 448"/>
                <a:gd name="T23" fmla="*/ 0 h 48"/>
                <a:gd name="T24" fmla="*/ 443 w 448"/>
                <a:gd name="T25" fmla="*/ 1 h 48"/>
                <a:gd name="T26" fmla="*/ 446 w 448"/>
                <a:gd name="T27" fmla="*/ 2 h 48"/>
                <a:gd name="T28" fmla="*/ 448 w 448"/>
                <a:gd name="T29" fmla="*/ 5 h 48"/>
                <a:gd name="T30" fmla="*/ 448 w 448"/>
                <a:gd name="T31" fmla="*/ 8 h 48"/>
                <a:gd name="T32" fmla="*/ 448 w 448"/>
                <a:gd name="T33" fmla="*/ 40 h 48"/>
                <a:gd name="T34" fmla="*/ 448 w 448"/>
                <a:gd name="T35" fmla="*/ 43 h 48"/>
                <a:gd name="T36" fmla="*/ 446 w 448"/>
                <a:gd name="T37" fmla="*/ 46 h 48"/>
                <a:gd name="T38" fmla="*/ 443 w 448"/>
                <a:gd name="T39" fmla="*/ 47 h 48"/>
                <a:gd name="T40" fmla="*/ 440 w 448"/>
                <a:gd name="T41" fmla="*/ 48 h 48"/>
                <a:gd name="T42" fmla="*/ 16 w 448"/>
                <a:gd name="T43" fmla="*/ 32 h 48"/>
                <a:gd name="T44" fmla="*/ 432 w 448"/>
                <a:gd name="T45" fmla="*/ 32 h 48"/>
                <a:gd name="T46" fmla="*/ 432 w 448"/>
                <a:gd name="T47" fmla="*/ 16 h 48"/>
                <a:gd name="T48" fmla="*/ 16 w 448"/>
                <a:gd name="T49" fmla="*/ 16 h 48"/>
                <a:gd name="T50" fmla="*/ 16 w 448"/>
                <a:gd name="T51" fmla="*/ 3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48" h="48">
                  <a:moveTo>
                    <a:pt x="440" y="48"/>
                  </a:moveTo>
                  <a:lnTo>
                    <a:pt x="9" y="48"/>
                  </a:lnTo>
                  <a:lnTo>
                    <a:pt x="5" y="47"/>
                  </a:lnTo>
                  <a:lnTo>
                    <a:pt x="2" y="46"/>
                  </a:lnTo>
                  <a:lnTo>
                    <a:pt x="1" y="43"/>
                  </a:lnTo>
                  <a:lnTo>
                    <a:pt x="0" y="40"/>
                  </a:lnTo>
                  <a:lnTo>
                    <a:pt x="0" y="8"/>
                  </a:lnTo>
                  <a:lnTo>
                    <a:pt x="1" y="5"/>
                  </a:lnTo>
                  <a:lnTo>
                    <a:pt x="2" y="2"/>
                  </a:lnTo>
                  <a:lnTo>
                    <a:pt x="5" y="1"/>
                  </a:lnTo>
                  <a:lnTo>
                    <a:pt x="9" y="0"/>
                  </a:lnTo>
                  <a:lnTo>
                    <a:pt x="440" y="0"/>
                  </a:lnTo>
                  <a:lnTo>
                    <a:pt x="443" y="1"/>
                  </a:lnTo>
                  <a:lnTo>
                    <a:pt x="446" y="2"/>
                  </a:lnTo>
                  <a:lnTo>
                    <a:pt x="448" y="5"/>
                  </a:lnTo>
                  <a:lnTo>
                    <a:pt x="448" y="8"/>
                  </a:lnTo>
                  <a:lnTo>
                    <a:pt x="448" y="40"/>
                  </a:lnTo>
                  <a:lnTo>
                    <a:pt x="448" y="43"/>
                  </a:lnTo>
                  <a:lnTo>
                    <a:pt x="446" y="46"/>
                  </a:lnTo>
                  <a:lnTo>
                    <a:pt x="443" y="47"/>
                  </a:lnTo>
                  <a:lnTo>
                    <a:pt x="440" y="48"/>
                  </a:lnTo>
                  <a:close/>
                  <a:moveTo>
                    <a:pt x="16" y="32"/>
                  </a:moveTo>
                  <a:lnTo>
                    <a:pt x="432" y="32"/>
                  </a:lnTo>
                  <a:lnTo>
                    <a:pt x="432" y="16"/>
                  </a:lnTo>
                  <a:lnTo>
                    <a:pt x="16" y="16"/>
                  </a:lnTo>
                  <a:lnTo>
                    <a:pt x="16" y="3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8654"/>
            <p:cNvSpPr>
              <a:spLocks/>
            </p:cNvSpPr>
            <p:nvPr/>
          </p:nvSpPr>
          <p:spPr bwMode="auto">
            <a:xfrm>
              <a:off x="11223625" y="5275263"/>
              <a:ext cx="635000" cy="63500"/>
            </a:xfrm>
            <a:custGeom>
              <a:avLst/>
              <a:gdLst>
                <a:gd name="T0" fmla="*/ 384 w 400"/>
                <a:gd name="T1" fmla="*/ 0 h 40"/>
                <a:gd name="T2" fmla="*/ 384 w 400"/>
                <a:gd name="T3" fmla="*/ 24 h 40"/>
                <a:gd name="T4" fmla="*/ 16 w 400"/>
                <a:gd name="T5" fmla="*/ 24 h 40"/>
                <a:gd name="T6" fmla="*/ 16 w 400"/>
                <a:gd name="T7" fmla="*/ 0 h 40"/>
                <a:gd name="T8" fmla="*/ 0 w 400"/>
                <a:gd name="T9" fmla="*/ 0 h 40"/>
                <a:gd name="T10" fmla="*/ 0 w 400"/>
                <a:gd name="T11" fmla="*/ 31 h 40"/>
                <a:gd name="T12" fmla="*/ 1 w 400"/>
                <a:gd name="T13" fmla="*/ 35 h 40"/>
                <a:gd name="T14" fmla="*/ 3 w 400"/>
                <a:gd name="T15" fmla="*/ 38 h 40"/>
                <a:gd name="T16" fmla="*/ 5 w 400"/>
                <a:gd name="T17" fmla="*/ 39 h 40"/>
                <a:gd name="T18" fmla="*/ 8 w 400"/>
                <a:gd name="T19" fmla="*/ 40 h 40"/>
                <a:gd name="T20" fmla="*/ 392 w 400"/>
                <a:gd name="T21" fmla="*/ 40 h 40"/>
                <a:gd name="T22" fmla="*/ 395 w 400"/>
                <a:gd name="T23" fmla="*/ 39 h 40"/>
                <a:gd name="T24" fmla="*/ 398 w 400"/>
                <a:gd name="T25" fmla="*/ 38 h 40"/>
                <a:gd name="T26" fmla="*/ 399 w 400"/>
                <a:gd name="T27" fmla="*/ 35 h 40"/>
                <a:gd name="T28" fmla="*/ 400 w 400"/>
                <a:gd name="T29" fmla="*/ 31 h 40"/>
                <a:gd name="T30" fmla="*/ 400 w 400"/>
                <a:gd name="T31" fmla="*/ 0 h 40"/>
                <a:gd name="T32" fmla="*/ 384 w 400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0" h="40">
                  <a:moveTo>
                    <a:pt x="384" y="0"/>
                  </a:moveTo>
                  <a:lnTo>
                    <a:pt x="384" y="24"/>
                  </a:lnTo>
                  <a:lnTo>
                    <a:pt x="16" y="24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1" y="35"/>
                  </a:lnTo>
                  <a:lnTo>
                    <a:pt x="3" y="38"/>
                  </a:lnTo>
                  <a:lnTo>
                    <a:pt x="5" y="39"/>
                  </a:lnTo>
                  <a:lnTo>
                    <a:pt x="8" y="40"/>
                  </a:lnTo>
                  <a:lnTo>
                    <a:pt x="392" y="40"/>
                  </a:lnTo>
                  <a:lnTo>
                    <a:pt x="395" y="39"/>
                  </a:lnTo>
                  <a:lnTo>
                    <a:pt x="398" y="38"/>
                  </a:lnTo>
                  <a:lnTo>
                    <a:pt x="399" y="35"/>
                  </a:lnTo>
                  <a:lnTo>
                    <a:pt x="400" y="31"/>
                  </a:lnTo>
                  <a:lnTo>
                    <a:pt x="400" y="0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8655"/>
            <p:cNvSpPr>
              <a:spLocks noEditPoints="1"/>
            </p:cNvSpPr>
            <p:nvPr/>
          </p:nvSpPr>
          <p:spPr bwMode="auto">
            <a:xfrm>
              <a:off x="11160125" y="5008563"/>
              <a:ext cx="762000" cy="279400"/>
            </a:xfrm>
            <a:custGeom>
              <a:avLst/>
              <a:gdLst>
                <a:gd name="T0" fmla="*/ 472 w 480"/>
                <a:gd name="T1" fmla="*/ 176 h 176"/>
                <a:gd name="T2" fmla="*/ 8 w 480"/>
                <a:gd name="T3" fmla="*/ 176 h 176"/>
                <a:gd name="T4" fmla="*/ 5 w 480"/>
                <a:gd name="T5" fmla="*/ 176 h 176"/>
                <a:gd name="T6" fmla="*/ 2 w 480"/>
                <a:gd name="T7" fmla="*/ 174 h 176"/>
                <a:gd name="T8" fmla="*/ 1 w 480"/>
                <a:gd name="T9" fmla="*/ 171 h 176"/>
                <a:gd name="T10" fmla="*/ 0 w 480"/>
                <a:gd name="T11" fmla="*/ 168 h 176"/>
                <a:gd name="T12" fmla="*/ 0 w 480"/>
                <a:gd name="T13" fmla="*/ 144 h 176"/>
                <a:gd name="T14" fmla="*/ 1 w 480"/>
                <a:gd name="T15" fmla="*/ 141 h 176"/>
                <a:gd name="T16" fmla="*/ 2 w 480"/>
                <a:gd name="T17" fmla="*/ 139 h 176"/>
                <a:gd name="T18" fmla="*/ 4 w 480"/>
                <a:gd name="T19" fmla="*/ 137 h 176"/>
                <a:gd name="T20" fmla="*/ 235 w 480"/>
                <a:gd name="T21" fmla="*/ 1 h 176"/>
                <a:gd name="T22" fmla="*/ 239 w 480"/>
                <a:gd name="T23" fmla="*/ 0 h 176"/>
                <a:gd name="T24" fmla="*/ 241 w 480"/>
                <a:gd name="T25" fmla="*/ 0 h 176"/>
                <a:gd name="T26" fmla="*/ 244 w 480"/>
                <a:gd name="T27" fmla="*/ 1 h 176"/>
                <a:gd name="T28" fmla="*/ 476 w 480"/>
                <a:gd name="T29" fmla="*/ 137 h 176"/>
                <a:gd name="T30" fmla="*/ 478 w 480"/>
                <a:gd name="T31" fmla="*/ 139 h 176"/>
                <a:gd name="T32" fmla="*/ 480 w 480"/>
                <a:gd name="T33" fmla="*/ 141 h 176"/>
                <a:gd name="T34" fmla="*/ 480 w 480"/>
                <a:gd name="T35" fmla="*/ 144 h 176"/>
                <a:gd name="T36" fmla="*/ 480 w 480"/>
                <a:gd name="T37" fmla="*/ 168 h 176"/>
                <a:gd name="T38" fmla="*/ 480 w 480"/>
                <a:gd name="T39" fmla="*/ 171 h 176"/>
                <a:gd name="T40" fmla="*/ 478 w 480"/>
                <a:gd name="T41" fmla="*/ 174 h 176"/>
                <a:gd name="T42" fmla="*/ 476 w 480"/>
                <a:gd name="T43" fmla="*/ 176 h 176"/>
                <a:gd name="T44" fmla="*/ 472 w 480"/>
                <a:gd name="T45" fmla="*/ 176 h 176"/>
                <a:gd name="T46" fmla="*/ 16 w 480"/>
                <a:gd name="T47" fmla="*/ 160 h 176"/>
                <a:gd name="T48" fmla="*/ 464 w 480"/>
                <a:gd name="T49" fmla="*/ 160 h 176"/>
                <a:gd name="T50" fmla="*/ 464 w 480"/>
                <a:gd name="T51" fmla="*/ 149 h 176"/>
                <a:gd name="T52" fmla="*/ 240 w 480"/>
                <a:gd name="T53" fmla="*/ 18 h 176"/>
                <a:gd name="T54" fmla="*/ 16 w 480"/>
                <a:gd name="T55" fmla="*/ 149 h 176"/>
                <a:gd name="T56" fmla="*/ 16 w 480"/>
                <a:gd name="T57" fmla="*/ 16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80" h="176">
                  <a:moveTo>
                    <a:pt x="472" y="176"/>
                  </a:moveTo>
                  <a:lnTo>
                    <a:pt x="8" y="176"/>
                  </a:lnTo>
                  <a:lnTo>
                    <a:pt x="5" y="176"/>
                  </a:lnTo>
                  <a:lnTo>
                    <a:pt x="2" y="174"/>
                  </a:lnTo>
                  <a:lnTo>
                    <a:pt x="1" y="171"/>
                  </a:lnTo>
                  <a:lnTo>
                    <a:pt x="0" y="168"/>
                  </a:lnTo>
                  <a:lnTo>
                    <a:pt x="0" y="144"/>
                  </a:lnTo>
                  <a:lnTo>
                    <a:pt x="1" y="141"/>
                  </a:lnTo>
                  <a:lnTo>
                    <a:pt x="2" y="139"/>
                  </a:lnTo>
                  <a:lnTo>
                    <a:pt x="4" y="137"/>
                  </a:lnTo>
                  <a:lnTo>
                    <a:pt x="235" y="1"/>
                  </a:lnTo>
                  <a:lnTo>
                    <a:pt x="239" y="0"/>
                  </a:lnTo>
                  <a:lnTo>
                    <a:pt x="241" y="0"/>
                  </a:lnTo>
                  <a:lnTo>
                    <a:pt x="244" y="1"/>
                  </a:lnTo>
                  <a:lnTo>
                    <a:pt x="476" y="137"/>
                  </a:lnTo>
                  <a:lnTo>
                    <a:pt x="478" y="139"/>
                  </a:lnTo>
                  <a:lnTo>
                    <a:pt x="480" y="141"/>
                  </a:lnTo>
                  <a:lnTo>
                    <a:pt x="480" y="144"/>
                  </a:lnTo>
                  <a:lnTo>
                    <a:pt x="480" y="168"/>
                  </a:lnTo>
                  <a:lnTo>
                    <a:pt x="480" y="171"/>
                  </a:lnTo>
                  <a:lnTo>
                    <a:pt x="478" y="174"/>
                  </a:lnTo>
                  <a:lnTo>
                    <a:pt x="476" y="176"/>
                  </a:lnTo>
                  <a:lnTo>
                    <a:pt x="472" y="176"/>
                  </a:lnTo>
                  <a:close/>
                  <a:moveTo>
                    <a:pt x="16" y="160"/>
                  </a:moveTo>
                  <a:lnTo>
                    <a:pt x="464" y="160"/>
                  </a:lnTo>
                  <a:lnTo>
                    <a:pt x="464" y="149"/>
                  </a:lnTo>
                  <a:lnTo>
                    <a:pt x="240" y="18"/>
                  </a:lnTo>
                  <a:lnTo>
                    <a:pt x="16" y="149"/>
                  </a:lnTo>
                  <a:lnTo>
                    <a:pt x="16" y="16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8656"/>
            <p:cNvSpPr>
              <a:spLocks noEditPoints="1"/>
            </p:cNvSpPr>
            <p:nvPr/>
          </p:nvSpPr>
          <p:spPr bwMode="auto">
            <a:xfrm>
              <a:off x="11282363" y="5067301"/>
              <a:ext cx="517525" cy="169863"/>
            </a:xfrm>
            <a:custGeom>
              <a:avLst/>
              <a:gdLst>
                <a:gd name="T0" fmla="*/ 318 w 326"/>
                <a:gd name="T1" fmla="*/ 107 h 107"/>
                <a:gd name="T2" fmla="*/ 8 w 326"/>
                <a:gd name="T3" fmla="*/ 107 h 107"/>
                <a:gd name="T4" fmla="*/ 6 w 326"/>
                <a:gd name="T5" fmla="*/ 107 h 107"/>
                <a:gd name="T6" fmla="*/ 3 w 326"/>
                <a:gd name="T7" fmla="*/ 105 h 107"/>
                <a:gd name="T8" fmla="*/ 1 w 326"/>
                <a:gd name="T9" fmla="*/ 103 h 107"/>
                <a:gd name="T10" fmla="*/ 0 w 326"/>
                <a:gd name="T11" fmla="*/ 101 h 107"/>
                <a:gd name="T12" fmla="*/ 0 w 326"/>
                <a:gd name="T13" fmla="*/ 99 h 107"/>
                <a:gd name="T14" fmla="*/ 0 w 326"/>
                <a:gd name="T15" fmla="*/ 96 h 107"/>
                <a:gd name="T16" fmla="*/ 1 w 326"/>
                <a:gd name="T17" fmla="*/ 94 h 107"/>
                <a:gd name="T18" fmla="*/ 3 w 326"/>
                <a:gd name="T19" fmla="*/ 93 h 107"/>
                <a:gd name="T20" fmla="*/ 158 w 326"/>
                <a:gd name="T21" fmla="*/ 1 h 107"/>
                <a:gd name="T22" fmla="*/ 162 w 326"/>
                <a:gd name="T23" fmla="*/ 0 h 107"/>
                <a:gd name="T24" fmla="*/ 164 w 326"/>
                <a:gd name="T25" fmla="*/ 0 h 107"/>
                <a:gd name="T26" fmla="*/ 167 w 326"/>
                <a:gd name="T27" fmla="*/ 1 h 107"/>
                <a:gd name="T28" fmla="*/ 322 w 326"/>
                <a:gd name="T29" fmla="*/ 93 h 107"/>
                <a:gd name="T30" fmla="*/ 324 w 326"/>
                <a:gd name="T31" fmla="*/ 94 h 107"/>
                <a:gd name="T32" fmla="*/ 325 w 326"/>
                <a:gd name="T33" fmla="*/ 96 h 107"/>
                <a:gd name="T34" fmla="*/ 326 w 326"/>
                <a:gd name="T35" fmla="*/ 99 h 107"/>
                <a:gd name="T36" fmla="*/ 325 w 326"/>
                <a:gd name="T37" fmla="*/ 101 h 107"/>
                <a:gd name="T38" fmla="*/ 324 w 326"/>
                <a:gd name="T39" fmla="*/ 103 h 107"/>
                <a:gd name="T40" fmla="*/ 323 w 326"/>
                <a:gd name="T41" fmla="*/ 105 h 107"/>
                <a:gd name="T42" fmla="*/ 321 w 326"/>
                <a:gd name="T43" fmla="*/ 107 h 107"/>
                <a:gd name="T44" fmla="*/ 318 w 326"/>
                <a:gd name="T45" fmla="*/ 107 h 107"/>
                <a:gd name="T46" fmla="*/ 37 w 326"/>
                <a:gd name="T47" fmla="*/ 91 h 107"/>
                <a:gd name="T48" fmla="*/ 289 w 326"/>
                <a:gd name="T49" fmla="*/ 91 h 107"/>
                <a:gd name="T50" fmla="*/ 163 w 326"/>
                <a:gd name="T51" fmla="*/ 17 h 107"/>
                <a:gd name="T52" fmla="*/ 37 w 326"/>
                <a:gd name="T53" fmla="*/ 9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6" h="107">
                  <a:moveTo>
                    <a:pt x="318" y="107"/>
                  </a:moveTo>
                  <a:lnTo>
                    <a:pt x="8" y="107"/>
                  </a:lnTo>
                  <a:lnTo>
                    <a:pt x="6" y="107"/>
                  </a:lnTo>
                  <a:lnTo>
                    <a:pt x="3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1" y="94"/>
                  </a:lnTo>
                  <a:lnTo>
                    <a:pt x="3" y="93"/>
                  </a:lnTo>
                  <a:lnTo>
                    <a:pt x="158" y="1"/>
                  </a:lnTo>
                  <a:lnTo>
                    <a:pt x="162" y="0"/>
                  </a:lnTo>
                  <a:lnTo>
                    <a:pt x="164" y="0"/>
                  </a:lnTo>
                  <a:lnTo>
                    <a:pt x="167" y="1"/>
                  </a:lnTo>
                  <a:lnTo>
                    <a:pt x="322" y="93"/>
                  </a:lnTo>
                  <a:lnTo>
                    <a:pt x="324" y="94"/>
                  </a:lnTo>
                  <a:lnTo>
                    <a:pt x="325" y="96"/>
                  </a:lnTo>
                  <a:lnTo>
                    <a:pt x="326" y="99"/>
                  </a:lnTo>
                  <a:lnTo>
                    <a:pt x="325" y="101"/>
                  </a:lnTo>
                  <a:lnTo>
                    <a:pt x="324" y="103"/>
                  </a:lnTo>
                  <a:lnTo>
                    <a:pt x="323" y="105"/>
                  </a:lnTo>
                  <a:lnTo>
                    <a:pt x="321" y="107"/>
                  </a:lnTo>
                  <a:lnTo>
                    <a:pt x="318" y="107"/>
                  </a:lnTo>
                  <a:close/>
                  <a:moveTo>
                    <a:pt x="37" y="91"/>
                  </a:moveTo>
                  <a:lnTo>
                    <a:pt x="289" y="91"/>
                  </a:lnTo>
                  <a:lnTo>
                    <a:pt x="163" y="17"/>
                  </a:lnTo>
                  <a:lnTo>
                    <a:pt x="37" y="9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8657"/>
            <p:cNvSpPr>
              <a:spLocks noEditPoints="1"/>
            </p:cNvSpPr>
            <p:nvPr/>
          </p:nvSpPr>
          <p:spPr bwMode="auto">
            <a:xfrm>
              <a:off x="11669713" y="5364163"/>
              <a:ext cx="150813" cy="254000"/>
            </a:xfrm>
            <a:custGeom>
              <a:avLst/>
              <a:gdLst>
                <a:gd name="T0" fmla="*/ 87 w 95"/>
                <a:gd name="T1" fmla="*/ 160 h 160"/>
                <a:gd name="T2" fmla="*/ 7 w 95"/>
                <a:gd name="T3" fmla="*/ 160 h 160"/>
                <a:gd name="T4" fmla="*/ 4 w 95"/>
                <a:gd name="T5" fmla="*/ 160 h 160"/>
                <a:gd name="T6" fmla="*/ 2 w 95"/>
                <a:gd name="T7" fmla="*/ 157 h 160"/>
                <a:gd name="T8" fmla="*/ 0 w 95"/>
                <a:gd name="T9" fmla="*/ 155 h 160"/>
                <a:gd name="T10" fmla="*/ 0 w 95"/>
                <a:gd name="T11" fmla="*/ 152 h 160"/>
                <a:gd name="T12" fmla="*/ 0 w 95"/>
                <a:gd name="T13" fmla="*/ 128 h 160"/>
                <a:gd name="T14" fmla="*/ 0 w 95"/>
                <a:gd name="T15" fmla="*/ 123 h 160"/>
                <a:gd name="T16" fmla="*/ 2 w 95"/>
                <a:gd name="T17" fmla="*/ 120 h 160"/>
                <a:gd name="T18" fmla="*/ 4 w 95"/>
                <a:gd name="T19" fmla="*/ 116 h 160"/>
                <a:gd name="T20" fmla="*/ 7 w 95"/>
                <a:gd name="T21" fmla="*/ 114 h 160"/>
                <a:gd name="T22" fmla="*/ 7 w 95"/>
                <a:gd name="T23" fmla="*/ 8 h 160"/>
                <a:gd name="T24" fmla="*/ 8 w 95"/>
                <a:gd name="T25" fmla="*/ 5 h 160"/>
                <a:gd name="T26" fmla="*/ 9 w 95"/>
                <a:gd name="T27" fmla="*/ 2 h 160"/>
                <a:gd name="T28" fmla="*/ 11 w 95"/>
                <a:gd name="T29" fmla="*/ 0 h 160"/>
                <a:gd name="T30" fmla="*/ 15 w 95"/>
                <a:gd name="T31" fmla="*/ 0 h 160"/>
                <a:gd name="T32" fmla="*/ 79 w 95"/>
                <a:gd name="T33" fmla="*/ 0 h 160"/>
                <a:gd name="T34" fmla="*/ 82 w 95"/>
                <a:gd name="T35" fmla="*/ 0 h 160"/>
                <a:gd name="T36" fmla="*/ 85 w 95"/>
                <a:gd name="T37" fmla="*/ 2 h 160"/>
                <a:gd name="T38" fmla="*/ 87 w 95"/>
                <a:gd name="T39" fmla="*/ 5 h 160"/>
                <a:gd name="T40" fmla="*/ 87 w 95"/>
                <a:gd name="T41" fmla="*/ 8 h 160"/>
                <a:gd name="T42" fmla="*/ 87 w 95"/>
                <a:gd name="T43" fmla="*/ 114 h 160"/>
                <a:gd name="T44" fmla="*/ 90 w 95"/>
                <a:gd name="T45" fmla="*/ 116 h 160"/>
                <a:gd name="T46" fmla="*/ 93 w 95"/>
                <a:gd name="T47" fmla="*/ 120 h 160"/>
                <a:gd name="T48" fmla="*/ 94 w 95"/>
                <a:gd name="T49" fmla="*/ 124 h 160"/>
                <a:gd name="T50" fmla="*/ 95 w 95"/>
                <a:gd name="T51" fmla="*/ 128 h 160"/>
                <a:gd name="T52" fmla="*/ 95 w 95"/>
                <a:gd name="T53" fmla="*/ 152 h 160"/>
                <a:gd name="T54" fmla="*/ 94 w 95"/>
                <a:gd name="T55" fmla="*/ 155 h 160"/>
                <a:gd name="T56" fmla="*/ 93 w 95"/>
                <a:gd name="T57" fmla="*/ 157 h 160"/>
                <a:gd name="T58" fmla="*/ 90 w 95"/>
                <a:gd name="T59" fmla="*/ 160 h 160"/>
                <a:gd name="T60" fmla="*/ 87 w 95"/>
                <a:gd name="T61" fmla="*/ 160 h 160"/>
                <a:gd name="T62" fmla="*/ 15 w 95"/>
                <a:gd name="T63" fmla="*/ 144 h 160"/>
                <a:gd name="T64" fmla="*/ 79 w 95"/>
                <a:gd name="T65" fmla="*/ 144 h 160"/>
                <a:gd name="T66" fmla="*/ 79 w 95"/>
                <a:gd name="T67" fmla="*/ 128 h 160"/>
                <a:gd name="T68" fmla="*/ 76 w 95"/>
                <a:gd name="T69" fmla="*/ 127 h 160"/>
                <a:gd name="T70" fmla="*/ 74 w 95"/>
                <a:gd name="T71" fmla="*/ 126 h 160"/>
                <a:gd name="T72" fmla="*/ 72 w 95"/>
                <a:gd name="T73" fmla="*/ 123 h 160"/>
                <a:gd name="T74" fmla="*/ 71 w 95"/>
                <a:gd name="T75" fmla="*/ 120 h 160"/>
                <a:gd name="T76" fmla="*/ 71 w 95"/>
                <a:gd name="T77" fmla="*/ 16 h 160"/>
                <a:gd name="T78" fmla="*/ 23 w 95"/>
                <a:gd name="T79" fmla="*/ 16 h 160"/>
                <a:gd name="T80" fmla="*/ 23 w 95"/>
                <a:gd name="T81" fmla="*/ 120 h 160"/>
                <a:gd name="T82" fmla="*/ 22 w 95"/>
                <a:gd name="T83" fmla="*/ 123 h 160"/>
                <a:gd name="T84" fmla="*/ 21 w 95"/>
                <a:gd name="T85" fmla="*/ 126 h 160"/>
                <a:gd name="T86" fmla="*/ 18 w 95"/>
                <a:gd name="T87" fmla="*/ 127 h 160"/>
                <a:gd name="T88" fmla="*/ 15 w 95"/>
                <a:gd name="T89" fmla="*/ 128 h 160"/>
                <a:gd name="T90" fmla="*/ 15 w 95"/>
                <a:gd name="T91" fmla="*/ 14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5" h="160">
                  <a:moveTo>
                    <a:pt x="87" y="160"/>
                  </a:moveTo>
                  <a:lnTo>
                    <a:pt x="7" y="160"/>
                  </a:lnTo>
                  <a:lnTo>
                    <a:pt x="4" y="160"/>
                  </a:lnTo>
                  <a:lnTo>
                    <a:pt x="2" y="157"/>
                  </a:lnTo>
                  <a:lnTo>
                    <a:pt x="0" y="155"/>
                  </a:lnTo>
                  <a:lnTo>
                    <a:pt x="0" y="152"/>
                  </a:lnTo>
                  <a:lnTo>
                    <a:pt x="0" y="128"/>
                  </a:lnTo>
                  <a:lnTo>
                    <a:pt x="0" y="123"/>
                  </a:lnTo>
                  <a:lnTo>
                    <a:pt x="2" y="120"/>
                  </a:lnTo>
                  <a:lnTo>
                    <a:pt x="4" y="116"/>
                  </a:lnTo>
                  <a:lnTo>
                    <a:pt x="7" y="114"/>
                  </a:lnTo>
                  <a:lnTo>
                    <a:pt x="7" y="8"/>
                  </a:lnTo>
                  <a:lnTo>
                    <a:pt x="8" y="5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79" y="0"/>
                  </a:lnTo>
                  <a:lnTo>
                    <a:pt x="82" y="0"/>
                  </a:lnTo>
                  <a:lnTo>
                    <a:pt x="85" y="2"/>
                  </a:lnTo>
                  <a:lnTo>
                    <a:pt x="87" y="5"/>
                  </a:lnTo>
                  <a:lnTo>
                    <a:pt x="87" y="8"/>
                  </a:lnTo>
                  <a:lnTo>
                    <a:pt x="87" y="114"/>
                  </a:lnTo>
                  <a:lnTo>
                    <a:pt x="90" y="116"/>
                  </a:lnTo>
                  <a:lnTo>
                    <a:pt x="93" y="120"/>
                  </a:lnTo>
                  <a:lnTo>
                    <a:pt x="94" y="124"/>
                  </a:lnTo>
                  <a:lnTo>
                    <a:pt x="95" y="128"/>
                  </a:lnTo>
                  <a:lnTo>
                    <a:pt x="95" y="152"/>
                  </a:lnTo>
                  <a:lnTo>
                    <a:pt x="94" y="155"/>
                  </a:lnTo>
                  <a:lnTo>
                    <a:pt x="93" y="157"/>
                  </a:lnTo>
                  <a:lnTo>
                    <a:pt x="90" y="160"/>
                  </a:lnTo>
                  <a:lnTo>
                    <a:pt x="87" y="160"/>
                  </a:lnTo>
                  <a:close/>
                  <a:moveTo>
                    <a:pt x="15" y="144"/>
                  </a:moveTo>
                  <a:lnTo>
                    <a:pt x="79" y="144"/>
                  </a:lnTo>
                  <a:lnTo>
                    <a:pt x="79" y="128"/>
                  </a:lnTo>
                  <a:lnTo>
                    <a:pt x="76" y="127"/>
                  </a:lnTo>
                  <a:lnTo>
                    <a:pt x="74" y="126"/>
                  </a:lnTo>
                  <a:lnTo>
                    <a:pt x="72" y="123"/>
                  </a:lnTo>
                  <a:lnTo>
                    <a:pt x="71" y="120"/>
                  </a:lnTo>
                  <a:lnTo>
                    <a:pt x="71" y="16"/>
                  </a:lnTo>
                  <a:lnTo>
                    <a:pt x="23" y="16"/>
                  </a:lnTo>
                  <a:lnTo>
                    <a:pt x="23" y="120"/>
                  </a:lnTo>
                  <a:lnTo>
                    <a:pt x="22" y="123"/>
                  </a:lnTo>
                  <a:lnTo>
                    <a:pt x="21" y="126"/>
                  </a:lnTo>
                  <a:lnTo>
                    <a:pt x="18" y="127"/>
                  </a:lnTo>
                  <a:lnTo>
                    <a:pt x="15" y="128"/>
                  </a:lnTo>
                  <a:lnTo>
                    <a:pt x="15" y="1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8658"/>
            <p:cNvSpPr>
              <a:spLocks/>
            </p:cNvSpPr>
            <p:nvPr/>
          </p:nvSpPr>
          <p:spPr bwMode="auto">
            <a:xfrm>
              <a:off x="11744325" y="5541963"/>
              <a:ext cx="63500" cy="25400"/>
            </a:xfrm>
            <a:custGeom>
              <a:avLst/>
              <a:gdLst>
                <a:gd name="T0" fmla="*/ 32 w 40"/>
                <a:gd name="T1" fmla="*/ 16 h 16"/>
                <a:gd name="T2" fmla="*/ 8 w 40"/>
                <a:gd name="T3" fmla="*/ 16 h 16"/>
                <a:gd name="T4" fmla="*/ 5 w 40"/>
                <a:gd name="T5" fmla="*/ 15 h 16"/>
                <a:gd name="T6" fmla="*/ 2 w 40"/>
                <a:gd name="T7" fmla="*/ 14 h 16"/>
                <a:gd name="T8" fmla="*/ 1 w 40"/>
                <a:gd name="T9" fmla="*/ 11 h 16"/>
                <a:gd name="T10" fmla="*/ 0 w 40"/>
                <a:gd name="T11" fmla="*/ 8 h 16"/>
                <a:gd name="T12" fmla="*/ 1 w 40"/>
                <a:gd name="T13" fmla="*/ 4 h 16"/>
                <a:gd name="T14" fmla="*/ 2 w 40"/>
                <a:gd name="T15" fmla="*/ 2 h 16"/>
                <a:gd name="T16" fmla="*/ 5 w 40"/>
                <a:gd name="T17" fmla="*/ 0 h 16"/>
                <a:gd name="T18" fmla="*/ 8 w 40"/>
                <a:gd name="T19" fmla="*/ 0 h 16"/>
                <a:gd name="T20" fmla="*/ 32 w 40"/>
                <a:gd name="T21" fmla="*/ 0 h 16"/>
                <a:gd name="T22" fmla="*/ 35 w 40"/>
                <a:gd name="T23" fmla="*/ 0 h 16"/>
                <a:gd name="T24" fmla="*/ 38 w 40"/>
                <a:gd name="T25" fmla="*/ 2 h 16"/>
                <a:gd name="T26" fmla="*/ 40 w 40"/>
                <a:gd name="T27" fmla="*/ 4 h 16"/>
                <a:gd name="T28" fmla="*/ 40 w 40"/>
                <a:gd name="T29" fmla="*/ 8 h 16"/>
                <a:gd name="T30" fmla="*/ 40 w 40"/>
                <a:gd name="T31" fmla="*/ 11 h 16"/>
                <a:gd name="T32" fmla="*/ 38 w 40"/>
                <a:gd name="T33" fmla="*/ 14 h 16"/>
                <a:gd name="T34" fmla="*/ 35 w 40"/>
                <a:gd name="T35" fmla="*/ 15 h 16"/>
                <a:gd name="T36" fmla="*/ 32 w 40"/>
                <a:gd name="T3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16">
                  <a:moveTo>
                    <a:pt x="32" y="16"/>
                  </a:moveTo>
                  <a:lnTo>
                    <a:pt x="8" y="16"/>
                  </a:lnTo>
                  <a:lnTo>
                    <a:pt x="5" y="15"/>
                  </a:lnTo>
                  <a:lnTo>
                    <a:pt x="2" y="14"/>
                  </a:lnTo>
                  <a:lnTo>
                    <a:pt x="1" y="11"/>
                  </a:lnTo>
                  <a:lnTo>
                    <a:pt x="0" y="8"/>
                  </a:lnTo>
                  <a:lnTo>
                    <a:pt x="1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8" y="0"/>
                  </a:lnTo>
                  <a:lnTo>
                    <a:pt x="32" y="0"/>
                  </a:lnTo>
                  <a:lnTo>
                    <a:pt x="35" y="0"/>
                  </a:lnTo>
                  <a:lnTo>
                    <a:pt x="38" y="2"/>
                  </a:lnTo>
                  <a:lnTo>
                    <a:pt x="40" y="4"/>
                  </a:lnTo>
                  <a:lnTo>
                    <a:pt x="40" y="8"/>
                  </a:lnTo>
                  <a:lnTo>
                    <a:pt x="40" y="11"/>
                  </a:lnTo>
                  <a:lnTo>
                    <a:pt x="38" y="14"/>
                  </a:lnTo>
                  <a:lnTo>
                    <a:pt x="35" y="15"/>
                  </a:lnTo>
                  <a:lnTo>
                    <a:pt x="32" y="1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8659"/>
            <p:cNvSpPr>
              <a:spLocks/>
            </p:cNvSpPr>
            <p:nvPr/>
          </p:nvSpPr>
          <p:spPr bwMode="auto">
            <a:xfrm>
              <a:off x="11655425" y="5313363"/>
              <a:ext cx="50800" cy="76200"/>
            </a:xfrm>
            <a:custGeom>
              <a:avLst/>
              <a:gdLst>
                <a:gd name="T0" fmla="*/ 24 w 32"/>
                <a:gd name="T1" fmla="*/ 48 h 48"/>
                <a:gd name="T2" fmla="*/ 15 w 32"/>
                <a:gd name="T3" fmla="*/ 46 h 48"/>
                <a:gd name="T4" fmla="*/ 7 w 32"/>
                <a:gd name="T5" fmla="*/ 41 h 48"/>
                <a:gd name="T6" fmla="*/ 2 w 32"/>
                <a:gd name="T7" fmla="*/ 33 h 48"/>
                <a:gd name="T8" fmla="*/ 0 w 32"/>
                <a:gd name="T9" fmla="*/ 24 h 48"/>
                <a:gd name="T10" fmla="*/ 2 w 32"/>
                <a:gd name="T11" fmla="*/ 15 h 48"/>
                <a:gd name="T12" fmla="*/ 7 w 32"/>
                <a:gd name="T13" fmla="*/ 7 h 48"/>
                <a:gd name="T14" fmla="*/ 15 w 32"/>
                <a:gd name="T15" fmla="*/ 2 h 48"/>
                <a:gd name="T16" fmla="*/ 24 w 32"/>
                <a:gd name="T17" fmla="*/ 0 h 48"/>
                <a:gd name="T18" fmla="*/ 27 w 32"/>
                <a:gd name="T19" fmla="*/ 1 h 48"/>
                <a:gd name="T20" fmla="*/ 30 w 32"/>
                <a:gd name="T21" fmla="*/ 2 h 48"/>
                <a:gd name="T22" fmla="*/ 31 w 32"/>
                <a:gd name="T23" fmla="*/ 5 h 48"/>
                <a:gd name="T24" fmla="*/ 32 w 32"/>
                <a:gd name="T25" fmla="*/ 7 h 48"/>
                <a:gd name="T26" fmla="*/ 31 w 32"/>
                <a:gd name="T27" fmla="*/ 11 h 48"/>
                <a:gd name="T28" fmla="*/ 30 w 32"/>
                <a:gd name="T29" fmla="*/ 14 h 48"/>
                <a:gd name="T30" fmla="*/ 27 w 32"/>
                <a:gd name="T31" fmla="*/ 15 h 48"/>
                <a:gd name="T32" fmla="*/ 24 w 32"/>
                <a:gd name="T33" fmla="*/ 16 h 48"/>
                <a:gd name="T34" fmla="*/ 20 w 32"/>
                <a:gd name="T35" fmla="*/ 17 h 48"/>
                <a:gd name="T36" fmla="*/ 18 w 32"/>
                <a:gd name="T37" fmla="*/ 18 h 48"/>
                <a:gd name="T38" fmla="*/ 17 w 32"/>
                <a:gd name="T39" fmla="*/ 20 h 48"/>
                <a:gd name="T40" fmla="*/ 16 w 32"/>
                <a:gd name="T41" fmla="*/ 24 h 48"/>
                <a:gd name="T42" fmla="*/ 17 w 32"/>
                <a:gd name="T43" fmla="*/ 27 h 48"/>
                <a:gd name="T44" fmla="*/ 18 w 32"/>
                <a:gd name="T45" fmla="*/ 30 h 48"/>
                <a:gd name="T46" fmla="*/ 20 w 32"/>
                <a:gd name="T47" fmla="*/ 31 h 48"/>
                <a:gd name="T48" fmla="*/ 24 w 32"/>
                <a:gd name="T49" fmla="*/ 32 h 48"/>
                <a:gd name="T50" fmla="*/ 27 w 32"/>
                <a:gd name="T51" fmla="*/ 32 h 48"/>
                <a:gd name="T52" fmla="*/ 30 w 32"/>
                <a:gd name="T53" fmla="*/ 34 h 48"/>
                <a:gd name="T54" fmla="*/ 31 w 32"/>
                <a:gd name="T55" fmla="*/ 37 h 48"/>
                <a:gd name="T56" fmla="*/ 32 w 32"/>
                <a:gd name="T57" fmla="*/ 40 h 48"/>
                <a:gd name="T58" fmla="*/ 31 w 32"/>
                <a:gd name="T59" fmla="*/ 43 h 48"/>
                <a:gd name="T60" fmla="*/ 30 w 32"/>
                <a:gd name="T61" fmla="*/ 45 h 48"/>
                <a:gd name="T62" fmla="*/ 27 w 32"/>
                <a:gd name="T63" fmla="*/ 47 h 48"/>
                <a:gd name="T64" fmla="*/ 24 w 32"/>
                <a:gd name="T6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48">
                  <a:moveTo>
                    <a:pt x="24" y="48"/>
                  </a:moveTo>
                  <a:lnTo>
                    <a:pt x="15" y="46"/>
                  </a:lnTo>
                  <a:lnTo>
                    <a:pt x="7" y="41"/>
                  </a:lnTo>
                  <a:lnTo>
                    <a:pt x="2" y="33"/>
                  </a:lnTo>
                  <a:lnTo>
                    <a:pt x="0" y="24"/>
                  </a:lnTo>
                  <a:lnTo>
                    <a:pt x="2" y="15"/>
                  </a:lnTo>
                  <a:lnTo>
                    <a:pt x="7" y="7"/>
                  </a:lnTo>
                  <a:lnTo>
                    <a:pt x="15" y="2"/>
                  </a:lnTo>
                  <a:lnTo>
                    <a:pt x="24" y="0"/>
                  </a:lnTo>
                  <a:lnTo>
                    <a:pt x="27" y="1"/>
                  </a:lnTo>
                  <a:lnTo>
                    <a:pt x="30" y="2"/>
                  </a:lnTo>
                  <a:lnTo>
                    <a:pt x="31" y="5"/>
                  </a:lnTo>
                  <a:lnTo>
                    <a:pt x="32" y="7"/>
                  </a:lnTo>
                  <a:lnTo>
                    <a:pt x="31" y="11"/>
                  </a:lnTo>
                  <a:lnTo>
                    <a:pt x="30" y="14"/>
                  </a:lnTo>
                  <a:lnTo>
                    <a:pt x="27" y="15"/>
                  </a:lnTo>
                  <a:lnTo>
                    <a:pt x="24" y="16"/>
                  </a:lnTo>
                  <a:lnTo>
                    <a:pt x="20" y="17"/>
                  </a:lnTo>
                  <a:lnTo>
                    <a:pt x="18" y="18"/>
                  </a:lnTo>
                  <a:lnTo>
                    <a:pt x="17" y="20"/>
                  </a:lnTo>
                  <a:lnTo>
                    <a:pt x="16" y="24"/>
                  </a:lnTo>
                  <a:lnTo>
                    <a:pt x="17" y="27"/>
                  </a:lnTo>
                  <a:lnTo>
                    <a:pt x="18" y="30"/>
                  </a:lnTo>
                  <a:lnTo>
                    <a:pt x="20" y="31"/>
                  </a:lnTo>
                  <a:lnTo>
                    <a:pt x="24" y="32"/>
                  </a:lnTo>
                  <a:lnTo>
                    <a:pt x="27" y="32"/>
                  </a:lnTo>
                  <a:lnTo>
                    <a:pt x="30" y="34"/>
                  </a:lnTo>
                  <a:lnTo>
                    <a:pt x="31" y="37"/>
                  </a:lnTo>
                  <a:lnTo>
                    <a:pt x="32" y="40"/>
                  </a:lnTo>
                  <a:lnTo>
                    <a:pt x="31" y="43"/>
                  </a:lnTo>
                  <a:lnTo>
                    <a:pt x="30" y="45"/>
                  </a:lnTo>
                  <a:lnTo>
                    <a:pt x="27" y="47"/>
                  </a:lnTo>
                  <a:lnTo>
                    <a:pt x="24" y="4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8660"/>
            <p:cNvSpPr>
              <a:spLocks/>
            </p:cNvSpPr>
            <p:nvPr/>
          </p:nvSpPr>
          <p:spPr bwMode="auto">
            <a:xfrm>
              <a:off x="11782425" y="5313363"/>
              <a:ext cx="50800" cy="76200"/>
            </a:xfrm>
            <a:custGeom>
              <a:avLst/>
              <a:gdLst>
                <a:gd name="T0" fmla="*/ 8 w 32"/>
                <a:gd name="T1" fmla="*/ 48 h 48"/>
                <a:gd name="T2" fmla="*/ 5 w 32"/>
                <a:gd name="T3" fmla="*/ 47 h 48"/>
                <a:gd name="T4" fmla="*/ 3 w 32"/>
                <a:gd name="T5" fmla="*/ 45 h 48"/>
                <a:gd name="T6" fmla="*/ 1 w 32"/>
                <a:gd name="T7" fmla="*/ 43 h 48"/>
                <a:gd name="T8" fmla="*/ 0 w 32"/>
                <a:gd name="T9" fmla="*/ 40 h 48"/>
                <a:gd name="T10" fmla="*/ 1 w 32"/>
                <a:gd name="T11" fmla="*/ 37 h 48"/>
                <a:gd name="T12" fmla="*/ 3 w 32"/>
                <a:gd name="T13" fmla="*/ 34 h 48"/>
                <a:gd name="T14" fmla="*/ 5 w 32"/>
                <a:gd name="T15" fmla="*/ 32 h 48"/>
                <a:gd name="T16" fmla="*/ 8 w 32"/>
                <a:gd name="T17" fmla="*/ 32 h 48"/>
                <a:gd name="T18" fmla="*/ 11 w 32"/>
                <a:gd name="T19" fmla="*/ 31 h 48"/>
                <a:gd name="T20" fmla="*/ 14 w 32"/>
                <a:gd name="T21" fmla="*/ 30 h 48"/>
                <a:gd name="T22" fmla="*/ 16 w 32"/>
                <a:gd name="T23" fmla="*/ 27 h 48"/>
                <a:gd name="T24" fmla="*/ 16 w 32"/>
                <a:gd name="T25" fmla="*/ 24 h 48"/>
                <a:gd name="T26" fmla="*/ 16 w 32"/>
                <a:gd name="T27" fmla="*/ 20 h 48"/>
                <a:gd name="T28" fmla="*/ 14 w 32"/>
                <a:gd name="T29" fmla="*/ 18 h 48"/>
                <a:gd name="T30" fmla="*/ 11 w 32"/>
                <a:gd name="T31" fmla="*/ 17 h 48"/>
                <a:gd name="T32" fmla="*/ 8 w 32"/>
                <a:gd name="T33" fmla="*/ 16 h 48"/>
                <a:gd name="T34" fmla="*/ 5 w 32"/>
                <a:gd name="T35" fmla="*/ 15 h 48"/>
                <a:gd name="T36" fmla="*/ 3 w 32"/>
                <a:gd name="T37" fmla="*/ 14 h 48"/>
                <a:gd name="T38" fmla="*/ 1 w 32"/>
                <a:gd name="T39" fmla="*/ 11 h 48"/>
                <a:gd name="T40" fmla="*/ 0 w 32"/>
                <a:gd name="T41" fmla="*/ 7 h 48"/>
                <a:gd name="T42" fmla="*/ 1 w 32"/>
                <a:gd name="T43" fmla="*/ 5 h 48"/>
                <a:gd name="T44" fmla="*/ 3 w 32"/>
                <a:gd name="T45" fmla="*/ 2 h 48"/>
                <a:gd name="T46" fmla="*/ 5 w 32"/>
                <a:gd name="T47" fmla="*/ 1 h 48"/>
                <a:gd name="T48" fmla="*/ 8 w 32"/>
                <a:gd name="T49" fmla="*/ 0 h 48"/>
                <a:gd name="T50" fmla="*/ 18 w 32"/>
                <a:gd name="T51" fmla="*/ 2 h 48"/>
                <a:gd name="T52" fmla="*/ 25 w 32"/>
                <a:gd name="T53" fmla="*/ 7 h 48"/>
                <a:gd name="T54" fmla="*/ 30 w 32"/>
                <a:gd name="T55" fmla="*/ 15 h 48"/>
                <a:gd name="T56" fmla="*/ 32 w 32"/>
                <a:gd name="T57" fmla="*/ 24 h 48"/>
                <a:gd name="T58" fmla="*/ 30 w 32"/>
                <a:gd name="T59" fmla="*/ 33 h 48"/>
                <a:gd name="T60" fmla="*/ 25 w 32"/>
                <a:gd name="T61" fmla="*/ 41 h 48"/>
                <a:gd name="T62" fmla="*/ 18 w 32"/>
                <a:gd name="T63" fmla="*/ 46 h 48"/>
                <a:gd name="T64" fmla="*/ 8 w 32"/>
                <a:gd name="T6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48">
                  <a:moveTo>
                    <a:pt x="8" y="48"/>
                  </a:moveTo>
                  <a:lnTo>
                    <a:pt x="5" y="47"/>
                  </a:lnTo>
                  <a:lnTo>
                    <a:pt x="3" y="45"/>
                  </a:lnTo>
                  <a:lnTo>
                    <a:pt x="1" y="43"/>
                  </a:lnTo>
                  <a:lnTo>
                    <a:pt x="0" y="40"/>
                  </a:lnTo>
                  <a:lnTo>
                    <a:pt x="1" y="37"/>
                  </a:lnTo>
                  <a:lnTo>
                    <a:pt x="3" y="34"/>
                  </a:lnTo>
                  <a:lnTo>
                    <a:pt x="5" y="32"/>
                  </a:lnTo>
                  <a:lnTo>
                    <a:pt x="8" y="32"/>
                  </a:lnTo>
                  <a:lnTo>
                    <a:pt x="11" y="31"/>
                  </a:lnTo>
                  <a:lnTo>
                    <a:pt x="14" y="30"/>
                  </a:lnTo>
                  <a:lnTo>
                    <a:pt x="16" y="27"/>
                  </a:lnTo>
                  <a:lnTo>
                    <a:pt x="16" y="24"/>
                  </a:lnTo>
                  <a:lnTo>
                    <a:pt x="16" y="20"/>
                  </a:lnTo>
                  <a:lnTo>
                    <a:pt x="14" y="18"/>
                  </a:lnTo>
                  <a:lnTo>
                    <a:pt x="11" y="17"/>
                  </a:lnTo>
                  <a:lnTo>
                    <a:pt x="8" y="16"/>
                  </a:lnTo>
                  <a:lnTo>
                    <a:pt x="5" y="15"/>
                  </a:lnTo>
                  <a:lnTo>
                    <a:pt x="3" y="14"/>
                  </a:lnTo>
                  <a:lnTo>
                    <a:pt x="1" y="11"/>
                  </a:lnTo>
                  <a:lnTo>
                    <a:pt x="0" y="7"/>
                  </a:lnTo>
                  <a:lnTo>
                    <a:pt x="1" y="5"/>
                  </a:lnTo>
                  <a:lnTo>
                    <a:pt x="3" y="2"/>
                  </a:lnTo>
                  <a:lnTo>
                    <a:pt x="5" y="1"/>
                  </a:lnTo>
                  <a:lnTo>
                    <a:pt x="8" y="0"/>
                  </a:lnTo>
                  <a:lnTo>
                    <a:pt x="18" y="2"/>
                  </a:lnTo>
                  <a:lnTo>
                    <a:pt x="25" y="7"/>
                  </a:lnTo>
                  <a:lnTo>
                    <a:pt x="30" y="15"/>
                  </a:lnTo>
                  <a:lnTo>
                    <a:pt x="32" y="24"/>
                  </a:lnTo>
                  <a:lnTo>
                    <a:pt x="30" y="33"/>
                  </a:lnTo>
                  <a:lnTo>
                    <a:pt x="25" y="41"/>
                  </a:lnTo>
                  <a:lnTo>
                    <a:pt x="18" y="46"/>
                  </a:lnTo>
                  <a:lnTo>
                    <a:pt x="8" y="4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8661"/>
            <p:cNvSpPr>
              <a:spLocks noEditPoints="1"/>
            </p:cNvSpPr>
            <p:nvPr/>
          </p:nvSpPr>
          <p:spPr bwMode="auto">
            <a:xfrm>
              <a:off x="11261725" y="5364163"/>
              <a:ext cx="152400" cy="254000"/>
            </a:xfrm>
            <a:custGeom>
              <a:avLst/>
              <a:gdLst>
                <a:gd name="T0" fmla="*/ 88 w 96"/>
                <a:gd name="T1" fmla="*/ 160 h 160"/>
                <a:gd name="T2" fmla="*/ 8 w 96"/>
                <a:gd name="T3" fmla="*/ 160 h 160"/>
                <a:gd name="T4" fmla="*/ 5 w 96"/>
                <a:gd name="T5" fmla="*/ 160 h 160"/>
                <a:gd name="T6" fmla="*/ 3 w 96"/>
                <a:gd name="T7" fmla="*/ 157 h 160"/>
                <a:gd name="T8" fmla="*/ 0 w 96"/>
                <a:gd name="T9" fmla="*/ 155 h 160"/>
                <a:gd name="T10" fmla="*/ 0 w 96"/>
                <a:gd name="T11" fmla="*/ 152 h 160"/>
                <a:gd name="T12" fmla="*/ 0 w 96"/>
                <a:gd name="T13" fmla="*/ 128 h 160"/>
                <a:gd name="T14" fmla="*/ 0 w 96"/>
                <a:gd name="T15" fmla="*/ 123 h 160"/>
                <a:gd name="T16" fmla="*/ 3 w 96"/>
                <a:gd name="T17" fmla="*/ 120 h 160"/>
                <a:gd name="T18" fmla="*/ 5 w 96"/>
                <a:gd name="T19" fmla="*/ 116 h 160"/>
                <a:gd name="T20" fmla="*/ 8 w 96"/>
                <a:gd name="T21" fmla="*/ 114 h 160"/>
                <a:gd name="T22" fmla="*/ 8 w 96"/>
                <a:gd name="T23" fmla="*/ 8 h 160"/>
                <a:gd name="T24" fmla="*/ 9 w 96"/>
                <a:gd name="T25" fmla="*/ 5 h 160"/>
                <a:gd name="T26" fmla="*/ 10 w 96"/>
                <a:gd name="T27" fmla="*/ 2 h 160"/>
                <a:gd name="T28" fmla="*/ 13 w 96"/>
                <a:gd name="T29" fmla="*/ 0 h 160"/>
                <a:gd name="T30" fmla="*/ 16 w 96"/>
                <a:gd name="T31" fmla="*/ 0 h 160"/>
                <a:gd name="T32" fmla="*/ 80 w 96"/>
                <a:gd name="T33" fmla="*/ 0 h 160"/>
                <a:gd name="T34" fmla="*/ 83 w 96"/>
                <a:gd name="T35" fmla="*/ 0 h 160"/>
                <a:gd name="T36" fmla="*/ 85 w 96"/>
                <a:gd name="T37" fmla="*/ 2 h 160"/>
                <a:gd name="T38" fmla="*/ 88 w 96"/>
                <a:gd name="T39" fmla="*/ 5 h 160"/>
                <a:gd name="T40" fmla="*/ 88 w 96"/>
                <a:gd name="T41" fmla="*/ 8 h 160"/>
                <a:gd name="T42" fmla="*/ 88 w 96"/>
                <a:gd name="T43" fmla="*/ 114 h 160"/>
                <a:gd name="T44" fmla="*/ 92 w 96"/>
                <a:gd name="T45" fmla="*/ 116 h 160"/>
                <a:gd name="T46" fmla="*/ 94 w 96"/>
                <a:gd name="T47" fmla="*/ 120 h 160"/>
                <a:gd name="T48" fmla="*/ 95 w 96"/>
                <a:gd name="T49" fmla="*/ 124 h 160"/>
                <a:gd name="T50" fmla="*/ 96 w 96"/>
                <a:gd name="T51" fmla="*/ 128 h 160"/>
                <a:gd name="T52" fmla="*/ 96 w 96"/>
                <a:gd name="T53" fmla="*/ 152 h 160"/>
                <a:gd name="T54" fmla="*/ 95 w 96"/>
                <a:gd name="T55" fmla="*/ 155 h 160"/>
                <a:gd name="T56" fmla="*/ 94 w 96"/>
                <a:gd name="T57" fmla="*/ 157 h 160"/>
                <a:gd name="T58" fmla="*/ 91 w 96"/>
                <a:gd name="T59" fmla="*/ 160 h 160"/>
                <a:gd name="T60" fmla="*/ 88 w 96"/>
                <a:gd name="T61" fmla="*/ 160 h 160"/>
                <a:gd name="T62" fmla="*/ 16 w 96"/>
                <a:gd name="T63" fmla="*/ 144 h 160"/>
                <a:gd name="T64" fmla="*/ 80 w 96"/>
                <a:gd name="T65" fmla="*/ 144 h 160"/>
                <a:gd name="T66" fmla="*/ 80 w 96"/>
                <a:gd name="T67" fmla="*/ 128 h 160"/>
                <a:gd name="T68" fmla="*/ 77 w 96"/>
                <a:gd name="T69" fmla="*/ 127 h 160"/>
                <a:gd name="T70" fmla="*/ 75 w 96"/>
                <a:gd name="T71" fmla="*/ 126 h 160"/>
                <a:gd name="T72" fmla="*/ 72 w 96"/>
                <a:gd name="T73" fmla="*/ 123 h 160"/>
                <a:gd name="T74" fmla="*/ 72 w 96"/>
                <a:gd name="T75" fmla="*/ 120 h 160"/>
                <a:gd name="T76" fmla="*/ 72 w 96"/>
                <a:gd name="T77" fmla="*/ 16 h 160"/>
                <a:gd name="T78" fmla="*/ 24 w 96"/>
                <a:gd name="T79" fmla="*/ 16 h 160"/>
                <a:gd name="T80" fmla="*/ 24 w 96"/>
                <a:gd name="T81" fmla="*/ 120 h 160"/>
                <a:gd name="T82" fmla="*/ 23 w 96"/>
                <a:gd name="T83" fmla="*/ 123 h 160"/>
                <a:gd name="T84" fmla="*/ 22 w 96"/>
                <a:gd name="T85" fmla="*/ 126 h 160"/>
                <a:gd name="T86" fmla="*/ 19 w 96"/>
                <a:gd name="T87" fmla="*/ 127 h 160"/>
                <a:gd name="T88" fmla="*/ 16 w 96"/>
                <a:gd name="T89" fmla="*/ 128 h 160"/>
                <a:gd name="T90" fmla="*/ 16 w 96"/>
                <a:gd name="T91" fmla="*/ 14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" h="160">
                  <a:moveTo>
                    <a:pt x="88" y="160"/>
                  </a:moveTo>
                  <a:lnTo>
                    <a:pt x="8" y="160"/>
                  </a:lnTo>
                  <a:lnTo>
                    <a:pt x="5" y="160"/>
                  </a:lnTo>
                  <a:lnTo>
                    <a:pt x="3" y="157"/>
                  </a:lnTo>
                  <a:lnTo>
                    <a:pt x="0" y="155"/>
                  </a:lnTo>
                  <a:lnTo>
                    <a:pt x="0" y="152"/>
                  </a:lnTo>
                  <a:lnTo>
                    <a:pt x="0" y="128"/>
                  </a:lnTo>
                  <a:lnTo>
                    <a:pt x="0" y="123"/>
                  </a:lnTo>
                  <a:lnTo>
                    <a:pt x="3" y="120"/>
                  </a:lnTo>
                  <a:lnTo>
                    <a:pt x="5" y="116"/>
                  </a:lnTo>
                  <a:lnTo>
                    <a:pt x="8" y="114"/>
                  </a:lnTo>
                  <a:lnTo>
                    <a:pt x="8" y="8"/>
                  </a:lnTo>
                  <a:lnTo>
                    <a:pt x="9" y="5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80" y="0"/>
                  </a:lnTo>
                  <a:lnTo>
                    <a:pt x="83" y="0"/>
                  </a:lnTo>
                  <a:lnTo>
                    <a:pt x="85" y="2"/>
                  </a:lnTo>
                  <a:lnTo>
                    <a:pt x="88" y="5"/>
                  </a:lnTo>
                  <a:lnTo>
                    <a:pt x="88" y="8"/>
                  </a:lnTo>
                  <a:lnTo>
                    <a:pt x="88" y="114"/>
                  </a:lnTo>
                  <a:lnTo>
                    <a:pt x="92" y="116"/>
                  </a:lnTo>
                  <a:lnTo>
                    <a:pt x="94" y="120"/>
                  </a:lnTo>
                  <a:lnTo>
                    <a:pt x="95" y="124"/>
                  </a:lnTo>
                  <a:lnTo>
                    <a:pt x="96" y="128"/>
                  </a:lnTo>
                  <a:lnTo>
                    <a:pt x="96" y="152"/>
                  </a:lnTo>
                  <a:lnTo>
                    <a:pt x="95" y="155"/>
                  </a:lnTo>
                  <a:lnTo>
                    <a:pt x="94" y="157"/>
                  </a:lnTo>
                  <a:lnTo>
                    <a:pt x="91" y="160"/>
                  </a:lnTo>
                  <a:lnTo>
                    <a:pt x="88" y="160"/>
                  </a:lnTo>
                  <a:close/>
                  <a:moveTo>
                    <a:pt x="16" y="144"/>
                  </a:moveTo>
                  <a:lnTo>
                    <a:pt x="80" y="144"/>
                  </a:lnTo>
                  <a:lnTo>
                    <a:pt x="80" y="128"/>
                  </a:lnTo>
                  <a:lnTo>
                    <a:pt x="77" y="127"/>
                  </a:lnTo>
                  <a:lnTo>
                    <a:pt x="75" y="126"/>
                  </a:lnTo>
                  <a:lnTo>
                    <a:pt x="72" y="123"/>
                  </a:lnTo>
                  <a:lnTo>
                    <a:pt x="72" y="120"/>
                  </a:lnTo>
                  <a:lnTo>
                    <a:pt x="72" y="16"/>
                  </a:lnTo>
                  <a:lnTo>
                    <a:pt x="24" y="16"/>
                  </a:lnTo>
                  <a:lnTo>
                    <a:pt x="24" y="120"/>
                  </a:lnTo>
                  <a:lnTo>
                    <a:pt x="23" y="123"/>
                  </a:lnTo>
                  <a:lnTo>
                    <a:pt x="22" y="126"/>
                  </a:lnTo>
                  <a:lnTo>
                    <a:pt x="19" y="127"/>
                  </a:lnTo>
                  <a:lnTo>
                    <a:pt x="16" y="128"/>
                  </a:lnTo>
                  <a:lnTo>
                    <a:pt x="16" y="1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8662"/>
            <p:cNvSpPr>
              <a:spLocks/>
            </p:cNvSpPr>
            <p:nvPr/>
          </p:nvSpPr>
          <p:spPr bwMode="auto">
            <a:xfrm>
              <a:off x="11337925" y="5541963"/>
              <a:ext cx="63500" cy="25400"/>
            </a:xfrm>
            <a:custGeom>
              <a:avLst/>
              <a:gdLst>
                <a:gd name="T0" fmla="*/ 32 w 40"/>
                <a:gd name="T1" fmla="*/ 16 h 16"/>
                <a:gd name="T2" fmla="*/ 8 w 40"/>
                <a:gd name="T3" fmla="*/ 16 h 16"/>
                <a:gd name="T4" fmla="*/ 5 w 40"/>
                <a:gd name="T5" fmla="*/ 15 h 16"/>
                <a:gd name="T6" fmla="*/ 2 w 40"/>
                <a:gd name="T7" fmla="*/ 14 h 16"/>
                <a:gd name="T8" fmla="*/ 1 w 40"/>
                <a:gd name="T9" fmla="*/ 11 h 16"/>
                <a:gd name="T10" fmla="*/ 0 w 40"/>
                <a:gd name="T11" fmla="*/ 8 h 16"/>
                <a:gd name="T12" fmla="*/ 1 w 40"/>
                <a:gd name="T13" fmla="*/ 4 h 16"/>
                <a:gd name="T14" fmla="*/ 2 w 40"/>
                <a:gd name="T15" fmla="*/ 2 h 16"/>
                <a:gd name="T16" fmla="*/ 5 w 40"/>
                <a:gd name="T17" fmla="*/ 0 h 16"/>
                <a:gd name="T18" fmla="*/ 8 w 40"/>
                <a:gd name="T19" fmla="*/ 0 h 16"/>
                <a:gd name="T20" fmla="*/ 32 w 40"/>
                <a:gd name="T21" fmla="*/ 0 h 16"/>
                <a:gd name="T22" fmla="*/ 35 w 40"/>
                <a:gd name="T23" fmla="*/ 0 h 16"/>
                <a:gd name="T24" fmla="*/ 37 w 40"/>
                <a:gd name="T25" fmla="*/ 2 h 16"/>
                <a:gd name="T26" fmla="*/ 40 w 40"/>
                <a:gd name="T27" fmla="*/ 4 h 16"/>
                <a:gd name="T28" fmla="*/ 40 w 40"/>
                <a:gd name="T29" fmla="*/ 8 h 16"/>
                <a:gd name="T30" fmla="*/ 40 w 40"/>
                <a:gd name="T31" fmla="*/ 11 h 16"/>
                <a:gd name="T32" fmla="*/ 37 w 40"/>
                <a:gd name="T33" fmla="*/ 14 h 16"/>
                <a:gd name="T34" fmla="*/ 35 w 40"/>
                <a:gd name="T35" fmla="*/ 15 h 16"/>
                <a:gd name="T36" fmla="*/ 32 w 40"/>
                <a:gd name="T3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16">
                  <a:moveTo>
                    <a:pt x="32" y="16"/>
                  </a:moveTo>
                  <a:lnTo>
                    <a:pt x="8" y="16"/>
                  </a:lnTo>
                  <a:lnTo>
                    <a:pt x="5" y="15"/>
                  </a:lnTo>
                  <a:lnTo>
                    <a:pt x="2" y="14"/>
                  </a:lnTo>
                  <a:lnTo>
                    <a:pt x="1" y="11"/>
                  </a:lnTo>
                  <a:lnTo>
                    <a:pt x="0" y="8"/>
                  </a:lnTo>
                  <a:lnTo>
                    <a:pt x="1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8" y="0"/>
                  </a:lnTo>
                  <a:lnTo>
                    <a:pt x="32" y="0"/>
                  </a:lnTo>
                  <a:lnTo>
                    <a:pt x="35" y="0"/>
                  </a:lnTo>
                  <a:lnTo>
                    <a:pt x="37" y="2"/>
                  </a:lnTo>
                  <a:lnTo>
                    <a:pt x="40" y="4"/>
                  </a:lnTo>
                  <a:lnTo>
                    <a:pt x="40" y="8"/>
                  </a:lnTo>
                  <a:lnTo>
                    <a:pt x="40" y="11"/>
                  </a:lnTo>
                  <a:lnTo>
                    <a:pt x="37" y="14"/>
                  </a:lnTo>
                  <a:lnTo>
                    <a:pt x="35" y="15"/>
                  </a:lnTo>
                  <a:lnTo>
                    <a:pt x="32" y="1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8663"/>
            <p:cNvSpPr>
              <a:spLocks/>
            </p:cNvSpPr>
            <p:nvPr/>
          </p:nvSpPr>
          <p:spPr bwMode="auto">
            <a:xfrm>
              <a:off x="11249025" y="5313363"/>
              <a:ext cx="50800" cy="76200"/>
            </a:xfrm>
            <a:custGeom>
              <a:avLst/>
              <a:gdLst>
                <a:gd name="T0" fmla="*/ 24 w 32"/>
                <a:gd name="T1" fmla="*/ 48 h 48"/>
                <a:gd name="T2" fmla="*/ 15 w 32"/>
                <a:gd name="T3" fmla="*/ 46 h 48"/>
                <a:gd name="T4" fmla="*/ 7 w 32"/>
                <a:gd name="T5" fmla="*/ 41 h 48"/>
                <a:gd name="T6" fmla="*/ 2 w 32"/>
                <a:gd name="T7" fmla="*/ 33 h 48"/>
                <a:gd name="T8" fmla="*/ 0 w 32"/>
                <a:gd name="T9" fmla="*/ 24 h 48"/>
                <a:gd name="T10" fmla="*/ 2 w 32"/>
                <a:gd name="T11" fmla="*/ 15 h 48"/>
                <a:gd name="T12" fmla="*/ 7 w 32"/>
                <a:gd name="T13" fmla="*/ 7 h 48"/>
                <a:gd name="T14" fmla="*/ 15 w 32"/>
                <a:gd name="T15" fmla="*/ 2 h 48"/>
                <a:gd name="T16" fmla="*/ 24 w 32"/>
                <a:gd name="T17" fmla="*/ 0 h 48"/>
                <a:gd name="T18" fmla="*/ 27 w 32"/>
                <a:gd name="T19" fmla="*/ 1 h 48"/>
                <a:gd name="T20" fmla="*/ 30 w 32"/>
                <a:gd name="T21" fmla="*/ 2 h 48"/>
                <a:gd name="T22" fmla="*/ 31 w 32"/>
                <a:gd name="T23" fmla="*/ 5 h 48"/>
                <a:gd name="T24" fmla="*/ 32 w 32"/>
                <a:gd name="T25" fmla="*/ 7 h 48"/>
                <a:gd name="T26" fmla="*/ 31 w 32"/>
                <a:gd name="T27" fmla="*/ 11 h 48"/>
                <a:gd name="T28" fmla="*/ 30 w 32"/>
                <a:gd name="T29" fmla="*/ 14 h 48"/>
                <a:gd name="T30" fmla="*/ 27 w 32"/>
                <a:gd name="T31" fmla="*/ 15 h 48"/>
                <a:gd name="T32" fmla="*/ 24 w 32"/>
                <a:gd name="T33" fmla="*/ 16 h 48"/>
                <a:gd name="T34" fmla="*/ 21 w 32"/>
                <a:gd name="T35" fmla="*/ 17 h 48"/>
                <a:gd name="T36" fmla="*/ 18 w 32"/>
                <a:gd name="T37" fmla="*/ 18 h 48"/>
                <a:gd name="T38" fmla="*/ 17 w 32"/>
                <a:gd name="T39" fmla="*/ 20 h 48"/>
                <a:gd name="T40" fmla="*/ 16 w 32"/>
                <a:gd name="T41" fmla="*/ 24 h 48"/>
                <a:gd name="T42" fmla="*/ 17 w 32"/>
                <a:gd name="T43" fmla="*/ 27 h 48"/>
                <a:gd name="T44" fmla="*/ 18 w 32"/>
                <a:gd name="T45" fmla="*/ 30 h 48"/>
                <a:gd name="T46" fmla="*/ 21 w 32"/>
                <a:gd name="T47" fmla="*/ 31 h 48"/>
                <a:gd name="T48" fmla="*/ 24 w 32"/>
                <a:gd name="T49" fmla="*/ 32 h 48"/>
                <a:gd name="T50" fmla="*/ 27 w 32"/>
                <a:gd name="T51" fmla="*/ 32 h 48"/>
                <a:gd name="T52" fmla="*/ 30 w 32"/>
                <a:gd name="T53" fmla="*/ 34 h 48"/>
                <a:gd name="T54" fmla="*/ 31 w 32"/>
                <a:gd name="T55" fmla="*/ 37 h 48"/>
                <a:gd name="T56" fmla="*/ 32 w 32"/>
                <a:gd name="T57" fmla="*/ 40 h 48"/>
                <a:gd name="T58" fmla="*/ 31 w 32"/>
                <a:gd name="T59" fmla="*/ 43 h 48"/>
                <a:gd name="T60" fmla="*/ 30 w 32"/>
                <a:gd name="T61" fmla="*/ 45 h 48"/>
                <a:gd name="T62" fmla="*/ 27 w 32"/>
                <a:gd name="T63" fmla="*/ 47 h 48"/>
                <a:gd name="T64" fmla="*/ 24 w 32"/>
                <a:gd name="T6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48">
                  <a:moveTo>
                    <a:pt x="24" y="48"/>
                  </a:moveTo>
                  <a:lnTo>
                    <a:pt x="15" y="46"/>
                  </a:lnTo>
                  <a:lnTo>
                    <a:pt x="7" y="41"/>
                  </a:lnTo>
                  <a:lnTo>
                    <a:pt x="2" y="33"/>
                  </a:lnTo>
                  <a:lnTo>
                    <a:pt x="0" y="24"/>
                  </a:lnTo>
                  <a:lnTo>
                    <a:pt x="2" y="15"/>
                  </a:lnTo>
                  <a:lnTo>
                    <a:pt x="7" y="7"/>
                  </a:lnTo>
                  <a:lnTo>
                    <a:pt x="15" y="2"/>
                  </a:lnTo>
                  <a:lnTo>
                    <a:pt x="24" y="0"/>
                  </a:lnTo>
                  <a:lnTo>
                    <a:pt x="27" y="1"/>
                  </a:lnTo>
                  <a:lnTo>
                    <a:pt x="30" y="2"/>
                  </a:lnTo>
                  <a:lnTo>
                    <a:pt x="31" y="5"/>
                  </a:lnTo>
                  <a:lnTo>
                    <a:pt x="32" y="7"/>
                  </a:lnTo>
                  <a:lnTo>
                    <a:pt x="31" y="11"/>
                  </a:lnTo>
                  <a:lnTo>
                    <a:pt x="30" y="14"/>
                  </a:lnTo>
                  <a:lnTo>
                    <a:pt x="27" y="15"/>
                  </a:lnTo>
                  <a:lnTo>
                    <a:pt x="24" y="16"/>
                  </a:lnTo>
                  <a:lnTo>
                    <a:pt x="21" y="17"/>
                  </a:lnTo>
                  <a:lnTo>
                    <a:pt x="18" y="18"/>
                  </a:lnTo>
                  <a:lnTo>
                    <a:pt x="17" y="20"/>
                  </a:lnTo>
                  <a:lnTo>
                    <a:pt x="16" y="24"/>
                  </a:lnTo>
                  <a:lnTo>
                    <a:pt x="17" y="27"/>
                  </a:lnTo>
                  <a:lnTo>
                    <a:pt x="18" y="30"/>
                  </a:lnTo>
                  <a:lnTo>
                    <a:pt x="21" y="31"/>
                  </a:lnTo>
                  <a:lnTo>
                    <a:pt x="24" y="32"/>
                  </a:lnTo>
                  <a:lnTo>
                    <a:pt x="27" y="32"/>
                  </a:lnTo>
                  <a:lnTo>
                    <a:pt x="30" y="34"/>
                  </a:lnTo>
                  <a:lnTo>
                    <a:pt x="31" y="37"/>
                  </a:lnTo>
                  <a:lnTo>
                    <a:pt x="32" y="40"/>
                  </a:lnTo>
                  <a:lnTo>
                    <a:pt x="31" y="43"/>
                  </a:lnTo>
                  <a:lnTo>
                    <a:pt x="30" y="45"/>
                  </a:lnTo>
                  <a:lnTo>
                    <a:pt x="27" y="47"/>
                  </a:lnTo>
                  <a:lnTo>
                    <a:pt x="24" y="4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8664"/>
            <p:cNvSpPr>
              <a:spLocks/>
            </p:cNvSpPr>
            <p:nvPr/>
          </p:nvSpPr>
          <p:spPr bwMode="auto">
            <a:xfrm>
              <a:off x="11376025" y="5313363"/>
              <a:ext cx="50800" cy="76200"/>
            </a:xfrm>
            <a:custGeom>
              <a:avLst/>
              <a:gdLst>
                <a:gd name="T0" fmla="*/ 8 w 32"/>
                <a:gd name="T1" fmla="*/ 48 h 48"/>
                <a:gd name="T2" fmla="*/ 5 w 32"/>
                <a:gd name="T3" fmla="*/ 47 h 48"/>
                <a:gd name="T4" fmla="*/ 3 w 32"/>
                <a:gd name="T5" fmla="*/ 45 h 48"/>
                <a:gd name="T6" fmla="*/ 0 w 32"/>
                <a:gd name="T7" fmla="*/ 43 h 48"/>
                <a:gd name="T8" fmla="*/ 0 w 32"/>
                <a:gd name="T9" fmla="*/ 40 h 48"/>
                <a:gd name="T10" fmla="*/ 0 w 32"/>
                <a:gd name="T11" fmla="*/ 37 h 48"/>
                <a:gd name="T12" fmla="*/ 3 w 32"/>
                <a:gd name="T13" fmla="*/ 34 h 48"/>
                <a:gd name="T14" fmla="*/ 5 w 32"/>
                <a:gd name="T15" fmla="*/ 32 h 48"/>
                <a:gd name="T16" fmla="*/ 8 w 32"/>
                <a:gd name="T17" fmla="*/ 32 h 48"/>
                <a:gd name="T18" fmla="*/ 11 w 32"/>
                <a:gd name="T19" fmla="*/ 31 h 48"/>
                <a:gd name="T20" fmla="*/ 13 w 32"/>
                <a:gd name="T21" fmla="*/ 30 h 48"/>
                <a:gd name="T22" fmla="*/ 16 w 32"/>
                <a:gd name="T23" fmla="*/ 27 h 48"/>
                <a:gd name="T24" fmla="*/ 16 w 32"/>
                <a:gd name="T25" fmla="*/ 24 h 48"/>
                <a:gd name="T26" fmla="*/ 16 w 32"/>
                <a:gd name="T27" fmla="*/ 20 h 48"/>
                <a:gd name="T28" fmla="*/ 13 w 32"/>
                <a:gd name="T29" fmla="*/ 18 h 48"/>
                <a:gd name="T30" fmla="*/ 11 w 32"/>
                <a:gd name="T31" fmla="*/ 17 h 48"/>
                <a:gd name="T32" fmla="*/ 8 w 32"/>
                <a:gd name="T33" fmla="*/ 16 h 48"/>
                <a:gd name="T34" fmla="*/ 5 w 32"/>
                <a:gd name="T35" fmla="*/ 15 h 48"/>
                <a:gd name="T36" fmla="*/ 3 w 32"/>
                <a:gd name="T37" fmla="*/ 14 h 48"/>
                <a:gd name="T38" fmla="*/ 0 w 32"/>
                <a:gd name="T39" fmla="*/ 11 h 48"/>
                <a:gd name="T40" fmla="*/ 0 w 32"/>
                <a:gd name="T41" fmla="*/ 7 h 48"/>
                <a:gd name="T42" fmla="*/ 0 w 32"/>
                <a:gd name="T43" fmla="*/ 5 h 48"/>
                <a:gd name="T44" fmla="*/ 3 w 32"/>
                <a:gd name="T45" fmla="*/ 2 h 48"/>
                <a:gd name="T46" fmla="*/ 5 w 32"/>
                <a:gd name="T47" fmla="*/ 1 h 48"/>
                <a:gd name="T48" fmla="*/ 8 w 32"/>
                <a:gd name="T49" fmla="*/ 0 h 48"/>
                <a:gd name="T50" fmla="*/ 18 w 32"/>
                <a:gd name="T51" fmla="*/ 2 h 48"/>
                <a:gd name="T52" fmla="*/ 25 w 32"/>
                <a:gd name="T53" fmla="*/ 7 h 48"/>
                <a:gd name="T54" fmla="*/ 31 w 32"/>
                <a:gd name="T55" fmla="*/ 15 h 48"/>
                <a:gd name="T56" fmla="*/ 32 w 32"/>
                <a:gd name="T57" fmla="*/ 24 h 48"/>
                <a:gd name="T58" fmla="*/ 31 w 32"/>
                <a:gd name="T59" fmla="*/ 33 h 48"/>
                <a:gd name="T60" fmla="*/ 25 w 32"/>
                <a:gd name="T61" fmla="*/ 41 h 48"/>
                <a:gd name="T62" fmla="*/ 18 w 32"/>
                <a:gd name="T63" fmla="*/ 46 h 48"/>
                <a:gd name="T64" fmla="*/ 8 w 32"/>
                <a:gd name="T6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48">
                  <a:moveTo>
                    <a:pt x="8" y="48"/>
                  </a:moveTo>
                  <a:lnTo>
                    <a:pt x="5" y="47"/>
                  </a:lnTo>
                  <a:lnTo>
                    <a:pt x="3" y="45"/>
                  </a:lnTo>
                  <a:lnTo>
                    <a:pt x="0" y="43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3" y="34"/>
                  </a:lnTo>
                  <a:lnTo>
                    <a:pt x="5" y="32"/>
                  </a:lnTo>
                  <a:lnTo>
                    <a:pt x="8" y="32"/>
                  </a:lnTo>
                  <a:lnTo>
                    <a:pt x="11" y="31"/>
                  </a:lnTo>
                  <a:lnTo>
                    <a:pt x="13" y="30"/>
                  </a:lnTo>
                  <a:lnTo>
                    <a:pt x="16" y="27"/>
                  </a:lnTo>
                  <a:lnTo>
                    <a:pt x="16" y="24"/>
                  </a:lnTo>
                  <a:lnTo>
                    <a:pt x="16" y="20"/>
                  </a:lnTo>
                  <a:lnTo>
                    <a:pt x="13" y="18"/>
                  </a:lnTo>
                  <a:lnTo>
                    <a:pt x="11" y="17"/>
                  </a:lnTo>
                  <a:lnTo>
                    <a:pt x="8" y="16"/>
                  </a:lnTo>
                  <a:lnTo>
                    <a:pt x="5" y="15"/>
                  </a:lnTo>
                  <a:lnTo>
                    <a:pt x="3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1"/>
                  </a:lnTo>
                  <a:lnTo>
                    <a:pt x="8" y="0"/>
                  </a:lnTo>
                  <a:lnTo>
                    <a:pt x="18" y="2"/>
                  </a:lnTo>
                  <a:lnTo>
                    <a:pt x="25" y="7"/>
                  </a:lnTo>
                  <a:lnTo>
                    <a:pt x="31" y="15"/>
                  </a:lnTo>
                  <a:lnTo>
                    <a:pt x="32" y="24"/>
                  </a:lnTo>
                  <a:lnTo>
                    <a:pt x="31" y="33"/>
                  </a:lnTo>
                  <a:lnTo>
                    <a:pt x="25" y="41"/>
                  </a:lnTo>
                  <a:lnTo>
                    <a:pt x="18" y="46"/>
                  </a:lnTo>
                  <a:lnTo>
                    <a:pt x="8" y="4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8665"/>
            <p:cNvSpPr>
              <a:spLocks noEditPoints="1"/>
            </p:cNvSpPr>
            <p:nvPr/>
          </p:nvSpPr>
          <p:spPr bwMode="auto">
            <a:xfrm>
              <a:off x="11464925" y="5364163"/>
              <a:ext cx="152400" cy="254000"/>
            </a:xfrm>
            <a:custGeom>
              <a:avLst/>
              <a:gdLst>
                <a:gd name="T0" fmla="*/ 88 w 96"/>
                <a:gd name="T1" fmla="*/ 160 h 160"/>
                <a:gd name="T2" fmla="*/ 8 w 96"/>
                <a:gd name="T3" fmla="*/ 160 h 160"/>
                <a:gd name="T4" fmla="*/ 5 w 96"/>
                <a:gd name="T5" fmla="*/ 160 h 160"/>
                <a:gd name="T6" fmla="*/ 3 w 96"/>
                <a:gd name="T7" fmla="*/ 157 h 160"/>
                <a:gd name="T8" fmla="*/ 0 w 96"/>
                <a:gd name="T9" fmla="*/ 155 h 160"/>
                <a:gd name="T10" fmla="*/ 0 w 96"/>
                <a:gd name="T11" fmla="*/ 152 h 160"/>
                <a:gd name="T12" fmla="*/ 0 w 96"/>
                <a:gd name="T13" fmla="*/ 128 h 160"/>
                <a:gd name="T14" fmla="*/ 0 w 96"/>
                <a:gd name="T15" fmla="*/ 123 h 160"/>
                <a:gd name="T16" fmla="*/ 3 w 96"/>
                <a:gd name="T17" fmla="*/ 120 h 160"/>
                <a:gd name="T18" fmla="*/ 5 w 96"/>
                <a:gd name="T19" fmla="*/ 116 h 160"/>
                <a:gd name="T20" fmla="*/ 8 w 96"/>
                <a:gd name="T21" fmla="*/ 114 h 160"/>
                <a:gd name="T22" fmla="*/ 8 w 96"/>
                <a:gd name="T23" fmla="*/ 8 h 160"/>
                <a:gd name="T24" fmla="*/ 9 w 96"/>
                <a:gd name="T25" fmla="*/ 5 h 160"/>
                <a:gd name="T26" fmla="*/ 10 w 96"/>
                <a:gd name="T27" fmla="*/ 2 h 160"/>
                <a:gd name="T28" fmla="*/ 13 w 96"/>
                <a:gd name="T29" fmla="*/ 0 h 160"/>
                <a:gd name="T30" fmla="*/ 16 w 96"/>
                <a:gd name="T31" fmla="*/ 0 h 160"/>
                <a:gd name="T32" fmla="*/ 80 w 96"/>
                <a:gd name="T33" fmla="*/ 0 h 160"/>
                <a:gd name="T34" fmla="*/ 83 w 96"/>
                <a:gd name="T35" fmla="*/ 0 h 160"/>
                <a:gd name="T36" fmla="*/ 85 w 96"/>
                <a:gd name="T37" fmla="*/ 2 h 160"/>
                <a:gd name="T38" fmla="*/ 88 w 96"/>
                <a:gd name="T39" fmla="*/ 5 h 160"/>
                <a:gd name="T40" fmla="*/ 88 w 96"/>
                <a:gd name="T41" fmla="*/ 8 h 160"/>
                <a:gd name="T42" fmla="*/ 88 w 96"/>
                <a:gd name="T43" fmla="*/ 114 h 160"/>
                <a:gd name="T44" fmla="*/ 92 w 96"/>
                <a:gd name="T45" fmla="*/ 116 h 160"/>
                <a:gd name="T46" fmla="*/ 94 w 96"/>
                <a:gd name="T47" fmla="*/ 120 h 160"/>
                <a:gd name="T48" fmla="*/ 95 w 96"/>
                <a:gd name="T49" fmla="*/ 124 h 160"/>
                <a:gd name="T50" fmla="*/ 96 w 96"/>
                <a:gd name="T51" fmla="*/ 128 h 160"/>
                <a:gd name="T52" fmla="*/ 96 w 96"/>
                <a:gd name="T53" fmla="*/ 152 h 160"/>
                <a:gd name="T54" fmla="*/ 95 w 96"/>
                <a:gd name="T55" fmla="*/ 155 h 160"/>
                <a:gd name="T56" fmla="*/ 94 w 96"/>
                <a:gd name="T57" fmla="*/ 157 h 160"/>
                <a:gd name="T58" fmla="*/ 91 w 96"/>
                <a:gd name="T59" fmla="*/ 160 h 160"/>
                <a:gd name="T60" fmla="*/ 88 w 96"/>
                <a:gd name="T61" fmla="*/ 160 h 160"/>
                <a:gd name="T62" fmla="*/ 16 w 96"/>
                <a:gd name="T63" fmla="*/ 144 h 160"/>
                <a:gd name="T64" fmla="*/ 80 w 96"/>
                <a:gd name="T65" fmla="*/ 144 h 160"/>
                <a:gd name="T66" fmla="*/ 80 w 96"/>
                <a:gd name="T67" fmla="*/ 128 h 160"/>
                <a:gd name="T68" fmla="*/ 77 w 96"/>
                <a:gd name="T69" fmla="*/ 127 h 160"/>
                <a:gd name="T70" fmla="*/ 75 w 96"/>
                <a:gd name="T71" fmla="*/ 126 h 160"/>
                <a:gd name="T72" fmla="*/ 73 w 96"/>
                <a:gd name="T73" fmla="*/ 123 h 160"/>
                <a:gd name="T74" fmla="*/ 71 w 96"/>
                <a:gd name="T75" fmla="*/ 120 h 160"/>
                <a:gd name="T76" fmla="*/ 71 w 96"/>
                <a:gd name="T77" fmla="*/ 16 h 160"/>
                <a:gd name="T78" fmla="*/ 24 w 96"/>
                <a:gd name="T79" fmla="*/ 16 h 160"/>
                <a:gd name="T80" fmla="*/ 24 w 96"/>
                <a:gd name="T81" fmla="*/ 120 h 160"/>
                <a:gd name="T82" fmla="*/ 23 w 96"/>
                <a:gd name="T83" fmla="*/ 123 h 160"/>
                <a:gd name="T84" fmla="*/ 22 w 96"/>
                <a:gd name="T85" fmla="*/ 126 h 160"/>
                <a:gd name="T86" fmla="*/ 19 w 96"/>
                <a:gd name="T87" fmla="*/ 127 h 160"/>
                <a:gd name="T88" fmla="*/ 16 w 96"/>
                <a:gd name="T89" fmla="*/ 128 h 160"/>
                <a:gd name="T90" fmla="*/ 16 w 96"/>
                <a:gd name="T91" fmla="*/ 14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" h="160">
                  <a:moveTo>
                    <a:pt x="88" y="160"/>
                  </a:moveTo>
                  <a:lnTo>
                    <a:pt x="8" y="160"/>
                  </a:lnTo>
                  <a:lnTo>
                    <a:pt x="5" y="160"/>
                  </a:lnTo>
                  <a:lnTo>
                    <a:pt x="3" y="157"/>
                  </a:lnTo>
                  <a:lnTo>
                    <a:pt x="0" y="155"/>
                  </a:lnTo>
                  <a:lnTo>
                    <a:pt x="0" y="152"/>
                  </a:lnTo>
                  <a:lnTo>
                    <a:pt x="0" y="128"/>
                  </a:lnTo>
                  <a:lnTo>
                    <a:pt x="0" y="123"/>
                  </a:lnTo>
                  <a:lnTo>
                    <a:pt x="3" y="120"/>
                  </a:lnTo>
                  <a:lnTo>
                    <a:pt x="5" y="116"/>
                  </a:lnTo>
                  <a:lnTo>
                    <a:pt x="8" y="114"/>
                  </a:lnTo>
                  <a:lnTo>
                    <a:pt x="8" y="8"/>
                  </a:lnTo>
                  <a:lnTo>
                    <a:pt x="9" y="5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80" y="0"/>
                  </a:lnTo>
                  <a:lnTo>
                    <a:pt x="83" y="0"/>
                  </a:lnTo>
                  <a:lnTo>
                    <a:pt x="85" y="2"/>
                  </a:lnTo>
                  <a:lnTo>
                    <a:pt x="88" y="5"/>
                  </a:lnTo>
                  <a:lnTo>
                    <a:pt x="88" y="8"/>
                  </a:lnTo>
                  <a:lnTo>
                    <a:pt x="88" y="114"/>
                  </a:lnTo>
                  <a:lnTo>
                    <a:pt x="92" y="116"/>
                  </a:lnTo>
                  <a:lnTo>
                    <a:pt x="94" y="120"/>
                  </a:lnTo>
                  <a:lnTo>
                    <a:pt x="95" y="124"/>
                  </a:lnTo>
                  <a:lnTo>
                    <a:pt x="96" y="128"/>
                  </a:lnTo>
                  <a:lnTo>
                    <a:pt x="96" y="152"/>
                  </a:lnTo>
                  <a:lnTo>
                    <a:pt x="95" y="155"/>
                  </a:lnTo>
                  <a:lnTo>
                    <a:pt x="94" y="157"/>
                  </a:lnTo>
                  <a:lnTo>
                    <a:pt x="91" y="160"/>
                  </a:lnTo>
                  <a:lnTo>
                    <a:pt x="88" y="160"/>
                  </a:lnTo>
                  <a:close/>
                  <a:moveTo>
                    <a:pt x="16" y="144"/>
                  </a:moveTo>
                  <a:lnTo>
                    <a:pt x="80" y="144"/>
                  </a:lnTo>
                  <a:lnTo>
                    <a:pt x="80" y="128"/>
                  </a:lnTo>
                  <a:lnTo>
                    <a:pt x="77" y="127"/>
                  </a:lnTo>
                  <a:lnTo>
                    <a:pt x="75" y="126"/>
                  </a:lnTo>
                  <a:lnTo>
                    <a:pt x="73" y="123"/>
                  </a:lnTo>
                  <a:lnTo>
                    <a:pt x="71" y="120"/>
                  </a:lnTo>
                  <a:lnTo>
                    <a:pt x="71" y="16"/>
                  </a:lnTo>
                  <a:lnTo>
                    <a:pt x="24" y="16"/>
                  </a:lnTo>
                  <a:lnTo>
                    <a:pt x="24" y="120"/>
                  </a:lnTo>
                  <a:lnTo>
                    <a:pt x="23" y="123"/>
                  </a:lnTo>
                  <a:lnTo>
                    <a:pt x="22" y="126"/>
                  </a:lnTo>
                  <a:lnTo>
                    <a:pt x="19" y="127"/>
                  </a:lnTo>
                  <a:lnTo>
                    <a:pt x="16" y="128"/>
                  </a:lnTo>
                  <a:lnTo>
                    <a:pt x="16" y="1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8666"/>
            <p:cNvSpPr>
              <a:spLocks/>
            </p:cNvSpPr>
            <p:nvPr/>
          </p:nvSpPr>
          <p:spPr bwMode="auto">
            <a:xfrm>
              <a:off x="11541125" y="5541963"/>
              <a:ext cx="63500" cy="25400"/>
            </a:xfrm>
            <a:custGeom>
              <a:avLst/>
              <a:gdLst>
                <a:gd name="T0" fmla="*/ 32 w 40"/>
                <a:gd name="T1" fmla="*/ 16 h 16"/>
                <a:gd name="T2" fmla="*/ 8 w 40"/>
                <a:gd name="T3" fmla="*/ 16 h 16"/>
                <a:gd name="T4" fmla="*/ 5 w 40"/>
                <a:gd name="T5" fmla="*/ 15 h 16"/>
                <a:gd name="T6" fmla="*/ 2 w 40"/>
                <a:gd name="T7" fmla="*/ 14 h 16"/>
                <a:gd name="T8" fmla="*/ 1 w 40"/>
                <a:gd name="T9" fmla="*/ 11 h 16"/>
                <a:gd name="T10" fmla="*/ 0 w 40"/>
                <a:gd name="T11" fmla="*/ 8 h 16"/>
                <a:gd name="T12" fmla="*/ 1 w 40"/>
                <a:gd name="T13" fmla="*/ 4 h 16"/>
                <a:gd name="T14" fmla="*/ 2 w 40"/>
                <a:gd name="T15" fmla="*/ 2 h 16"/>
                <a:gd name="T16" fmla="*/ 5 w 40"/>
                <a:gd name="T17" fmla="*/ 0 h 16"/>
                <a:gd name="T18" fmla="*/ 8 w 40"/>
                <a:gd name="T19" fmla="*/ 0 h 16"/>
                <a:gd name="T20" fmla="*/ 32 w 40"/>
                <a:gd name="T21" fmla="*/ 0 h 16"/>
                <a:gd name="T22" fmla="*/ 35 w 40"/>
                <a:gd name="T23" fmla="*/ 0 h 16"/>
                <a:gd name="T24" fmla="*/ 37 w 40"/>
                <a:gd name="T25" fmla="*/ 2 h 16"/>
                <a:gd name="T26" fmla="*/ 40 w 40"/>
                <a:gd name="T27" fmla="*/ 4 h 16"/>
                <a:gd name="T28" fmla="*/ 40 w 40"/>
                <a:gd name="T29" fmla="*/ 8 h 16"/>
                <a:gd name="T30" fmla="*/ 40 w 40"/>
                <a:gd name="T31" fmla="*/ 11 h 16"/>
                <a:gd name="T32" fmla="*/ 37 w 40"/>
                <a:gd name="T33" fmla="*/ 14 h 16"/>
                <a:gd name="T34" fmla="*/ 35 w 40"/>
                <a:gd name="T35" fmla="*/ 15 h 16"/>
                <a:gd name="T36" fmla="*/ 32 w 40"/>
                <a:gd name="T3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16">
                  <a:moveTo>
                    <a:pt x="32" y="16"/>
                  </a:moveTo>
                  <a:lnTo>
                    <a:pt x="8" y="16"/>
                  </a:lnTo>
                  <a:lnTo>
                    <a:pt x="5" y="15"/>
                  </a:lnTo>
                  <a:lnTo>
                    <a:pt x="2" y="14"/>
                  </a:lnTo>
                  <a:lnTo>
                    <a:pt x="1" y="11"/>
                  </a:lnTo>
                  <a:lnTo>
                    <a:pt x="0" y="8"/>
                  </a:lnTo>
                  <a:lnTo>
                    <a:pt x="1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8" y="0"/>
                  </a:lnTo>
                  <a:lnTo>
                    <a:pt x="32" y="0"/>
                  </a:lnTo>
                  <a:lnTo>
                    <a:pt x="35" y="0"/>
                  </a:lnTo>
                  <a:lnTo>
                    <a:pt x="37" y="2"/>
                  </a:lnTo>
                  <a:lnTo>
                    <a:pt x="40" y="4"/>
                  </a:lnTo>
                  <a:lnTo>
                    <a:pt x="40" y="8"/>
                  </a:lnTo>
                  <a:lnTo>
                    <a:pt x="40" y="11"/>
                  </a:lnTo>
                  <a:lnTo>
                    <a:pt x="37" y="14"/>
                  </a:lnTo>
                  <a:lnTo>
                    <a:pt x="35" y="15"/>
                  </a:lnTo>
                  <a:lnTo>
                    <a:pt x="32" y="1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8667"/>
            <p:cNvSpPr>
              <a:spLocks/>
            </p:cNvSpPr>
            <p:nvPr/>
          </p:nvSpPr>
          <p:spPr bwMode="auto">
            <a:xfrm>
              <a:off x="11452225" y="5313363"/>
              <a:ext cx="50800" cy="76200"/>
            </a:xfrm>
            <a:custGeom>
              <a:avLst/>
              <a:gdLst>
                <a:gd name="T0" fmla="*/ 24 w 32"/>
                <a:gd name="T1" fmla="*/ 48 h 48"/>
                <a:gd name="T2" fmla="*/ 15 w 32"/>
                <a:gd name="T3" fmla="*/ 46 h 48"/>
                <a:gd name="T4" fmla="*/ 7 w 32"/>
                <a:gd name="T5" fmla="*/ 41 h 48"/>
                <a:gd name="T6" fmla="*/ 2 w 32"/>
                <a:gd name="T7" fmla="*/ 33 h 48"/>
                <a:gd name="T8" fmla="*/ 0 w 32"/>
                <a:gd name="T9" fmla="*/ 24 h 48"/>
                <a:gd name="T10" fmla="*/ 2 w 32"/>
                <a:gd name="T11" fmla="*/ 15 h 48"/>
                <a:gd name="T12" fmla="*/ 7 w 32"/>
                <a:gd name="T13" fmla="*/ 7 h 48"/>
                <a:gd name="T14" fmla="*/ 15 w 32"/>
                <a:gd name="T15" fmla="*/ 2 h 48"/>
                <a:gd name="T16" fmla="*/ 24 w 32"/>
                <a:gd name="T17" fmla="*/ 0 h 48"/>
                <a:gd name="T18" fmla="*/ 27 w 32"/>
                <a:gd name="T19" fmla="*/ 1 h 48"/>
                <a:gd name="T20" fmla="*/ 30 w 32"/>
                <a:gd name="T21" fmla="*/ 2 h 48"/>
                <a:gd name="T22" fmla="*/ 31 w 32"/>
                <a:gd name="T23" fmla="*/ 5 h 48"/>
                <a:gd name="T24" fmla="*/ 32 w 32"/>
                <a:gd name="T25" fmla="*/ 7 h 48"/>
                <a:gd name="T26" fmla="*/ 31 w 32"/>
                <a:gd name="T27" fmla="*/ 11 h 48"/>
                <a:gd name="T28" fmla="*/ 30 w 32"/>
                <a:gd name="T29" fmla="*/ 14 h 48"/>
                <a:gd name="T30" fmla="*/ 27 w 32"/>
                <a:gd name="T31" fmla="*/ 15 h 48"/>
                <a:gd name="T32" fmla="*/ 24 w 32"/>
                <a:gd name="T33" fmla="*/ 16 h 48"/>
                <a:gd name="T34" fmla="*/ 21 w 32"/>
                <a:gd name="T35" fmla="*/ 17 h 48"/>
                <a:gd name="T36" fmla="*/ 18 w 32"/>
                <a:gd name="T37" fmla="*/ 18 h 48"/>
                <a:gd name="T38" fmla="*/ 17 w 32"/>
                <a:gd name="T39" fmla="*/ 20 h 48"/>
                <a:gd name="T40" fmla="*/ 16 w 32"/>
                <a:gd name="T41" fmla="*/ 24 h 48"/>
                <a:gd name="T42" fmla="*/ 17 w 32"/>
                <a:gd name="T43" fmla="*/ 27 h 48"/>
                <a:gd name="T44" fmla="*/ 18 w 32"/>
                <a:gd name="T45" fmla="*/ 30 h 48"/>
                <a:gd name="T46" fmla="*/ 21 w 32"/>
                <a:gd name="T47" fmla="*/ 31 h 48"/>
                <a:gd name="T48" fmla="*/ 24 w 32"/>
                <a:gd name="T49" fmla="*/ 32 h 48"/>
                <a:gd name="T50" fmla="*/ 27 w 32"/>
                <a:gd name="T51" fmla="*/ 32 h 48"/>
                <a:gd name="T52" fmla="*/ 30 w 32"/>
                <a:gd name="T53" fmla="*/ 34 h 48"/>
                <a:gd name="T54" fmla="*/ 31 w 32"/>
                <a:gd name="T55" fmla="*/ 37 h 48"/>
                <a:gd name="T56" fmla="*/ 32 w 32"/>
                <a:gd name="T57" fmla="*/ 40 h 48"/>
                <a:gd name="T58" fmla="*/ 31 w 32"/>
                <a:gd name="T59" fmla="*/ 43 h 48"/>
                <a:gd name="T60" fmla="*/ 30 w 32"/>
                <a:gd name="T61" fmla="*/ 45 h 48"/>
                <a:gd name="T62" fmla="*/ 27 w 32"/>
                <a:gd name="T63" fmla="*/ 47 h 48"/>
                <a:gd name="T64" fmla="*/ 24 w 32"/>
                <a:gd name="T6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48">
                  <a:moveTo>
                    <a:pt x="24" y="48"/>
                  </a:moveTo>
                  <a:lnTo>
                    <a:pt x="15" y="46"/>
                  </a:lnTo>
                  <a:lnTo>
                    <a:pt x="7" y="41"/>
                  </a:lnTo>
                  <a:lnTo>
                    <a:pt x="2" y="33"/>
                  </a:lnTo>
                  <a:lnTo>
                    <a:pt x="0" y="24"/>
                  </a:lnTo>
                  <a:lnTo>
                    <a:pt x="2" y="15"/>
                  </a:lnTo>
                  <a:lnTo>
                    <a:pt x="7" y="7"/>
                  </a:lnTo>
                  <a:lnTo>
                    <a:pt x="15" y="2"/>
                  </a:lnTo>
                  <a:lnTo>
                    <a:pt x="24" y="0"/>
                  </a:lnTo>
                  <a:lnTo>
                    <a:pt x="27" y="1"/>
                  </a:lnTo>
                  <a:lnTo>
                    <a:pt x="30" y="2"/>
                  </a:lnTo>
                  <a:lnTo>
                    <a:pt x="31" y="5"/>
                  </a:lnTo>
                  <a:lnTo>
                    <a:pt x="32" y="7"/>
                  </a:lnTo>
                  <a:lnTo>
                    <a:pt x="31" y="11"/>
                  </a:lnTo>
                  <a:lnTo>
                    <a:pt x="30" y="14"/>
                  </a:lnTo>
                  <a:lnTo>
                    <a:pt x="27" y="15"/>
                  </a:lnTo>
                  <a:lnTo>
                    <a:pt x="24" y="16"/>
                  </a:lnTo>
                  <a:lnTo>
                    <a:pt x="21" y="17"/>
                  </a:lnTo>
                  <a:lnTo>
                    <a:pt x="18" y="18"/>
                  </a:lnTo>
                  <a:lnTo>
                    <a:pt x="17" y="20"/>
                  </a:lnTo>
                  <a:lnTo>
                    <a:pt x="16" y="24"/>
                  </a:lnTo>
                  <a:lnTo>
                    <a:pt x="17" y="27"/>
                  </a:lnTo>
                  <a:lnTo>
                    <a:pt x="18" y="30"/>
                  </a:lnTo>
                  <a:lnTo>
                    <a:pt x="21" y="31"/>
                  </a:lnTo>
                  <a:lnTo>
                    <a:pt x="24" y="32"/>
                  </a:lnTo>
                  <a:lnTo>
                    <a:pt x="27" y="32"/>
                  </a:lnTo>
                  <a:lnTo>
                    <a:pt x="30" y="34"/>
                  </a:lnTo>
                  <a:lnTo>
                    <a:pt x="31" y="37"/>
                  </a:lnTo>
                  <a:lnTo>
                    <a:pt x="32" y="40"/>
                  </a:lnTo>
                  <a:lnTo>
                    <a:pt x="31" y="43"/>
                  </a:lnTo>
                  <a:lnTo>
                    <a:pt x="30" y="45"/>
                  </a:lnTo>
                  <a:lnTo>
                    <a:pt x="27" y="47"/>
                  </a:lnTo>
                  <a:lnTo>
                    <a:pt x="24" y="4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8668"/>
            <p:cNvSpPr>
              <a:spLocks/>
            </p:cNvSpPr>
            <p:nvPr/>
          </p:nvSpPr>
          <p:spPr bwMode="auto">
            <a:xfrm>
              <a:off x="11577638" y="5313363"/>
              <a:ext cx="52388" cy="76200"/>
            </a:xfrm>
            <a:custGeom>
              <a:avLst/>
              <a:gdLst>
                <a:gd name="T0" fmla="*/ 9 w 33"/>
                <a:gd name="T1" fmla="*/ 48 h 48"/>
                <a:gd name="T2" fmla="*/ 6 w 33"/>
                <a:gd name="T3" fmla="*/ 47 h 48"/>
                <a:gd name="T4" fmla="*/ 4 w 33"/>
                <a:gd name="T5" fmla="*/ 45 h 48"/>
                <a:gd name="T6" fmla="*/ 2 w 33"/>
                <a:gd name="T7" fmla="*/ 43 h 48"/>
                <a:gd name="T8" fmla="*/ 0 w 33"/>
                <a:gd name="T9" fmla="*/ 40 h 48"/>
                <a:gd name="T10" fmla="*/ 2 w 33"/>
                <a:gd name="T11" fmla="*/ 37 h 48"/>
                <a:gd name="T12" fmla="*/ 4 w 33"/>
                <a:gd name="T13" fmla="*/ 34 h 48"/>
                <a:gd name="T14" fmla="*/ 6 w 33"/>
                <a:gd name="T15" fmla="*/ 32 h 48"/>
                <a:gd name="T16" fmla="*/ 9 w 33"/>
                <a:gd name="T17" fmla="*/ 32 h 48"/>
                <a:gd name="T18" fmla="*/ 12 w 33"/>
                <a:gd name="T19" fmla="*/ 31 h 48"/>
                <a:gd name="T20" fmla="*/ 14 w 33"/>
                <a:gd name="T21" fmla="*/ 30 h 48"/>
                <a:gd name="T22" fmla="*/ 17 w 33"/>
                <a:gd name="T23" fmla="*/ 27 h 48"/>
                <a:gd name="T24" fmla="*/ 17 w 33"/>
                <a:gd name="T25" fmla="*/ 24 h 48"/>
                <a:gd name="T26" fmla="*/ 17 w 33"/>
                <a:gd name="T27" fmla="*/ 20 h 48"/>
                <a:gd name="T28" fmla="*/ 14 w 33"/>
                <a:gd name="T29" fmla="*/ 18 h 48"/>
                <a:gd name="T30" fmla="*/ 12 w 33"/>
                <a:gd name="T31" fmla="*/ 17 h 48"/>
                <a:gd name="T32" fmla="*/ 9 w 33"/>
                <a:gd name="T33" fmla="*/ 16 h 48"/>
                <a:gd name="T34" fmla="*/ 6 w 33"/>
                <a:gd name="T35" fmla="*/ 15 h 48"/>
                <a:gd name="T36" fmla="*/ 4 w 33"/>
                <a:gd name="T37" fmla="*/ 14 h 48"/>
                <a:gd name="T38" fmla="*/ 2 w 33"/>
                <a:gd name="T39" fmla="*/ 11 h 48"/>
                <a:gd name="T40" fmla="*/ 0 w 33"/>
                <a:gd name="T41" fmla="*/ 7 h 48"/>
                <a:gd name="T42" fmla="*/ 2 w 33"/>
                <a:gd name="T43" fmla="*/ 5 h 48"/>
                <a:gd name="T44" fmla="*/ 4 w 33"/>
                <a:gd name="T45" fmla="*/ 2 h 48"/>
                <a:gd name="T46" fmla="*/ 6 w 33"/>
                <a:gd name="T47" fmla="*/ 1 h 48"/>
                <a:gd name="T48" fmla="*/ 9 w 33"/>
                <a:gd name="T49" fmla="*/ 0 h 48"/>
                <a:gd name="T50" fmla="*/ 19 w 33"/>
                <a:gd name="T51" fmla="*/ 2 h 48"/>
                <a:gd name="T52" fmla="*/ 26 w 33"/>
                <a:gd name="T53" fmla="*/ 7 h 48"/>
                <a:gd name="T54" fmla="*/ 31 w 33"/>
                <a:gd name="T55" fmla="*/ 15 h 48"/>
                <a:gd name="T56" fmla="*/ 33 w 33"/>
                <a:gd name="T57" fmla="*/ 24 h 48"/>
                <a:gd name="T58" fmla="*/ 31 w 33"/>
                <a:gd name="T59" fmla="*/ 33 h 48"/>
                <a:gd name="T60" fmla="*/ 26 w 33"/>
                <a:gd name="T61" fmla="*/ 41 h 48"/>
                <a:gd name="T62" fmla="*/ 19 w 33"/>
                <a:gd name="T63" fmla="*/ 46 h 48"/>
                <a:gd name="T64" fmla="*/ 9 w 33"/>
                <a:gd name="T6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" h="48">
                  <a:moveTo>
                    <a:pt x="9" y="48"/>
                  </a:moveTo>
                  <a:lnTo>
                    <a:pt x="6" y="47"/>
                  </a:lnTo>
                  <a:lnTo>
                    <a:pt x="4" y="45"/>
                  </a:lnTo>
                  <a:lnTo>
                    <a:pt x="2" y="43"/>
                  </a:lnTo>
                  <a:lnTo>
                    <a:pt x="0" y="40"/>
                  </a:lnTo>
                  <a:lnTo>
                    <a:pt x="2" y="37"/>
                  </a:lnTo>
                  <a:lnTo>
                    <a:pt x="4" y="34"/>
                  </a:lnTo>
                  <a:lnTo>
                    <a:pt x="6" y="32"/>
                  </a:lnTo>
                  <a:lnTo>
                    <a:pt x="9" y="32"/>
                  </a:lnTo>
                  <a:lnTo>
                    <a:pt x="12" y="31"/>
                  </a:lnTo>
                  <a:lnTo>
                    <a:pt x="14" y="30"/>
                  </a:lnTo>
                  <a:lnTo>
                    <a:pt x="17" y="27"/>
                  </a:lnTo>
                  <a:lnTo>
                    <a:pt x="17" y="24"/>
                  </a:lnTo>
                  <a:lnTo>
                    <a:pt x="17" y="20"/>
                  </a:lnTo>
                  <a:lnTo>
                    <a:pt x="14" y="18"/>
                  </a:lnTo>
                  <a:lnTo>
                    <a:pt x="12" y="17"/>
                  </a:lnTo>
                  <a:lnTo>
                    <a:pt x="9" y="16"/>
                  </a:lnTo>
                  <a:lnTo>
                    <a:pt x="6" y="15"/>
                  </a:lnTo>
                  <a:lnTo>
                    <a:pt x="4" y="14"/>
                  </a:lnTo>
                  <a:lnTo>
                    <a:pt x="2" y="11"/>
                  </a:lnTo>
                  <a:lnTo>
                    <a:pt x="0" y="7"/>
                  </a:lnTo>
                  <a:lnTo>
                    <a:pt x="2" y="5"/>
                  </a:lnTo>
                  <a:lnTo>
                    <a:pt x="4" y="2"/>
                  </a:lnTo>
                  <a:lnTo>
                    <a:pt x="6" y="1"/>
                  </a:lnTo>
                  <a:lnTo>
                    <a:pt x="9" y="0"/>
                  </a:lnTo>
                  <a:lnTo>
                    <a:pt x="19" y="2"/>
                  </a:lnTo>
                  <a:lnTo>
                    <a:pt x="26" y="7"/>
                  </a:lnTo>
                  <a:lnTo>
                    <a:pt x="31" y="15"/>
                  </a:lnTo>
                  <a:lnTo>
                    <a:pt x="33" y="24"/>
                  </a:lnTo>
                  <a:lnTo>
                    <a:pt x="31" y="33"/>
                  </a:lnTo>
                  <a:lnTo>
                    <a:pt x="26" y="41"/>
                  </a:lnTo>
                  <a:lnTo>
                    <a:pt x="19" y="46"/>
                  </a:lnTo>
                  <a:lnTo>
                    <a:pt x="9" y="4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2" name="Freeform 632"/>
          <p:cNvSpPr>
            <a:spLocks noEditPoints="1"/>
          </p:cNvSpPr>
          <p:nvPr/>
        </p:nvSpPr>
        <p:spPr bwMode="auto">
          <a:xfrm>
            <a:off x="1250577" y="2478460"/>
            <a:ext cx="458594" cy="457200"/>
          </a:xfrm>
          <a:custGeom>
            <a:avLst/>
            <a:gdLst>
              <a:gd name="T0" fmla="*/ 374 w 658"/>
              <a:gd name="T1" fmla="*/ 630 h 656"/>
              <a:gd name="T2" fmla="*/ 393 w 658"/>
              <a:gd name="T3" fmla="*/ 582 h 656"/>
              <a:gd name="T4" fmla="*/ 522 w 658"/>
              <a:gd name="T5" fmla="*/ 403 h 656"/>
              <a:gd name="T6" fmla="*/ 534 w 658"/>
              <a:gd name="T7" fmla="*/ 446 h 656"/>
              <a:gd name="T8" fmla="*/ 511 w 658"/>
              <a:gd name="T9" fmla="*/ 403 h 656"/>
              <a:gd name="T10" fmla="*/ 150 w 658"/>
              <a:gd name="T11" fmla="*/ 424 h 656"/>
              <a:gd name="T12" fmla="*/ 112 w 658"/>
              <a:gd name="T13" fmla="*/ 429 h 656"/>
              <a:gd name="T14" fmla="*/ 613 w 658"/>
              <a:gd name="T15" fmla="*/ 377 h 656"/>
              <a:gd name="T16" fmla="*/ 596 w 658"/>
              <a:gd name="T17" fmla="*/ 396 h 656"/>
              <a:gd name="T18" fmla="*/ 560 w 658"/>
              <a:gd name="T19" fmla="*/ 348 h 656"/>
              <a:gd name="T20" fmla="*/ 105 w 658"/>
              <a:gd name="T21" fmla="*/ 370 h 656"/>
              <a:gd name="T22" fmla="*/ 43 w 658"/>
              <a:gd name="T23" fmla="*/ 382 h 656"/>
              <a:gd name="T24" fmla="*/ 84 w 658"/>
              <a:gd name="T25" fmla="*/ 293 h 656"/>
              <a:gd name="T26" fmla="*/ 41 w 658"/>
              <a:gd name="T27" fmla="*/ 312 h 656"/>
              <a:gd name="T28" fmla="*/ 74 w 658"/>
              <a:gd name="T29" fmla="*/ 284 h 656"/>
              <a:gd name="T30" fmla="*/ 620 w 658"/>
              <a:gd name="T31" fmla="*/ 310 h 656"/>
              <a:gd name="T32" fmla="*/ 572 w 658"/>
              <a:gd name="T33" fmla="*/ 298 h 656"/>
              <a:gd name="T34" fmla="*/ 654 w 658"/>
              <a:gd name="T35" fmla="*/ 219 h 656"/>
              <a:gd name="T36" fmla="*/ 589 w 658"/>
              <a:gd name="T37" fmla="*/ 239 h 656"/>
              <a:gd name="T38" fmla="*/ 14 w 658"/>
              <a:gd name="T39" fmla="*/ 215 h 656"/>
              <a:gd name="T40" fmla="*/ 69 w 658"/>
              <a:gd name="T41" fmla="*/ 239 h 656"/>
              <a:gd name="T42" fmla="*/ 3 w 658"/>
              <a:gd name="T43" fmla="*/ 219 h 656"/>
              <a:gd name="T44" fmla="*/ 620 w 658"/>
              <a:gd name="T45" fmla="*/ 158 h 656"/>
              <a:gd name="T46" fmla="*/ 573 w 658"/>
              <a:gd name="T47" fmla="*/ 162 h 656"/>
              <a:gd name="T48" fmla="*/ 52 w 658"/>
              <a:gd name="T49" fmla="*/ 140 h 656"/>
              <a:gd name="T50" fmla="*/ 77 w 658"/>
              <a:gd name="T51" fmla="*/ 171 h 656"/>
              <a:gd name="T52" fmla="*/ 38 w 658"/>
              <a:gd name="T53" fmla="*/ 145 h 656"/>
              <a:gd name="T54" fmla="*/ 341 w 658"/>
              <a:gd name="T55" fmla="*/ 164 h 656"/>
              <a:gd name="T56" fmla="*/ 384 w 658"/>
              <a:gd name="T57" fmla="*/ 188 h 656"/>
              <a:gd name="T58" fmla="*/ 293 w 658"/>
              <a:gd name="T59" fmla="*/ 222 h 656"/>
              <a:gd name="T60" fmla="*/ 387 w 658"/>
              <a:gd name="T61" fmla="*/ 270 h 656"/>
              <a:gd name="T62" fmla="*/ 337 w 658"/>
              <a:gd name="T63" fmla="*/ 388 h 656"/>
              <a:gd name="T64" fmla="*/ 279 w 658"/>
              <a:gd name="T65" fmla="*/ 341 h 656"/>
              <a:gd name="T66" fmla="*/ 279 w 658"/>
              <a:gd name="T67" fmla="*/ 315 h 656"/>
              <a:gd name="T68" fmla="*/ 362 w 658"/>
              <a:gd name="T69" fmla="*/ 276 h 656"/>
              <a:gd name="T70" fmla="*/ 265 w 658"/>
              <a:gd name="T71" fmla="*/ 215 h 656"/>
              <a:gd name="T72" fmla="*/ 324 w 658"/>
              <a:gd name="T73" fmla="*/ 115 h 656"/>
              <a:gd name="T74" fmla="*/ 613 w 658"/>
              <a:gd name="T75" fmla="*/ 78 h 656"/>
              <a:gd name="T76" fmla="*/ 546 w 658"/>
              <a:gd name="T77" fmla="*/ 97 h 656"/>
              <a:gd name="T78" fmla="*/ 105 w 658"/>
              <a:gd name="T79" fmla="*/ 84 h 656"/>
              <a:gd name="T80" fmla="*/ 96 w 658"/>
              <a:gd name="T81" fmla="*/ 107 h 656"/>
              <a:gd name="T82" fmla="*/ 52 w 658"/>
              <a:gd name="T83" fmla="*/ 57 h 656"/>
              <a:gd name="T84" fmla="*/ 133 w 658"/>
              <a:gd name="T85" fmla="*/ 181 h 656"/>
              <a:gd name="T86" fmla="*/ 238 w 658"/>
              <a:gd name="T87" fmla="*/ 420 h 656"/>
              <a:gd name="T88" fmla="*/ 410 w 658"/>
              <a:gd name="T89" fmla="*/ 505 h 656"/>
              <a:gd name="T90" fmla="*/ 470 w 658"/>
              <a:gd name="T91" fmla="*/ 372 h 656"/>
              <a:gd name="T92" fmla="*/ 454 w 658"/>
              <a:gd name="T93" fmla="*/ 69 h 656"/>
              <a:gd name="T94" fmla="*/ 547 w 658"/>
              <a:gd name="T95" fmla="*/ 22 h 656"/>
              <a:gd name="T96" fmla="*/ 504 w 658"/>
              <a:gd name="T97" fmla="*/ 45 h 656"/>
              <a:gd name="T98" fmla="*/ 127 w 658"/>
              <a:gd name="T99" fmla="*/ 10 h 656"/>
              <a:gd name="T100" fmla="*/ 141 w 658"/>
              <a:gd name="T101" fmla="*/ 52 h 656"/>
              <a:gd name="T102" fmla="*/ 119 w 658"/>
              <a:gd name="T103" fmla="*/ 10 h 656"/>
              <a:gd name="T104" fmla="*/ 539 w 658"/>
              <a:gd name="T105" fmla="*/ 140 h 656"/>
              <a:gd name="T106" fmla="*/ 448 w 658"/>
              <a:gd name="T107" fmla="*/ 424 h 656"/>
              <a:gd name="T108" fmla="*/ 422 w 658"/>
              <a:gd name="T109" fmla="*/ 544 h 656"/>
              <a:gd name="T110" fmla="*/ 417 w 658"/>
              <a:gd name="T111" fmla="*/ 568 h 656"/>
              <a:gd name="T112" fmla="*/ 424 w 658"/>
              <a:gd name="T113" fmla="*/ 605 h 656"/>
              <a:gd name="T114" fmla="*/ 269 w 658"/>
              <a:gd name="T115" fmla="*/ 651 h 656"/>
              <a:gd name="T116" fmla="*/ 227 w 658"/>
              <a:gd name="T117" fmla="*/ 608 h 656"/>
              <a:gd name="T118" fmla="*/ 236 w 658"/>
              <a:gd name="T119" fmla="*/ 580 h 656"/>
              <a:gd name="T120" fmla="*/ 241 w 658"/>
              <a:gd name="T121" fmla="*/ 556 h 656"/>
              <a:gd name="T122" fmla="*/ 205 w 658"/>
              <a:gd name="T123" fmla="*/ 419 h 656"/>
              <a:gd name="T124" fmla="*/ 141 w 658"/>
              <a:gd name="T125" fmla="*/ 100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58" h="656">
                <a:moveTo>
                  <a:pt x="393" y="608"/>
                </a:moveTo>
                <a:lnTo>
                  <a:pt x="269" y="617"/>
                </a:lnTo>
                <a:lnTo>
                  <a:pt x="272" y="623"/>
                </a:lnTo>
                <a:lnTo>
                  <a:pt x="277" y="627"/>
                </a:lnTo>
                <a:lnTo>
                  <a:pt x="284" y="630"/>
                </a:lnTo>
                <a:lnTo>
                  <a:pt x="291" y="632"/>
                </a:lnTo>
                <a:lnTo>
                  <a:pt x="367" y="632"/>
                </a:lnTo>
                <a:lnTo>
                  <a:pt x="374" y="630"/>
                </a:lnTo>
                <a:lnTo>
                  <a:pt x="380" y="627"/>
                </a:lnTo>
                <a:lnTo>
                  <a:pt x="386" y="622"/>
                </a:lnTo>
                <a:lnTo>
                  <a:pt x="391" y="615"/>
                </a:lnTo>
                <a:lnTo>
                  <a:pt x="393" y="608"/>
                </a:lnTo>
                <a:close/>
                <a:moveTo>
                  <a:pt x="393" y="570"/>
                </a:moveTo>
                <a:lnTo>
                  <a:pt x="265" y="579"/>
                </a:lnTo>
                <a:lnTo>
                  <a:pt x="265" y="592"/>
                </a:lnTo>
                <a:lnTo>
                  <a:pt x="393" y="582"/>
                </a:lnTo>
                <a:lnTo>
                  <a:pt x="393" y="570"/>
                </a:lnTo>
                <a:close/>
                <a:moveTo>
                  <a:pt x="265" y="530"/>
                </a:moveTo>
                <a:lnTo>
                  <a:pt x="265" y="555"/>
                </a:lnTo>
                <a:lnTo>
                  <a:pt x="393" y="544"/>
                </a:lnTo>
                <a:lnTo>
                  <a:pt x="393" y="530"/>
                </a:lnTo>
                <a:lnTo>
                  <a:pt x="265" y="530"/>
                </a:lnTo>
                <a:close/>
                <a:moveTo>
                  <a:pt x="516" y="403"/>
                </a:moveTo>
                <a:lnTo>
                  <a:pt x="522" y="403"/>
                </a:lnTo>
                <a:lnTo>
                  <a:pt x="525" y="406"/>
                </a:lnTo>
                <a:lnTo>
                  <a:pt x="542" y="424"/>
                </a:lnTo>
                <a:lnTo>
                  <a:pt x="546" y="429"/>
                </a:lnTo>
                <a:lnTo>
                  <a:pt x="547" y="432"/>
                </a:lnTo>
                <a:lnTo>
                  <a:pt x="546" y="437"/>
                </a:lnTo>
                <a:lnTo>
                  <a:pt x="542" y="441"/>
                </a:lnTo>
                <a:lnTo>
                  <a:pt x="539" y="444"/>
                </a:lnTo>
                <a:lnTo>
                  <a:pt x="534" y="446"/>
                </a:lnTo>
                <a:lnTo>
                  <a:pt x="530" y="444"/>
                </a:lnTo>
                <a:lnTo>
                  <a:pt x="525" y="441"/>
                </a:lnTo>
                <a:lnTo>
                  <a:pt x="508" y="424"/>
                </a:lnTo>
                <a:lnTo>
                  <a:pt x="504" y="420"/>
                </a:lnTo>
                <a:lnTo>
                  <a:pt x="504" y="415"/>
                </a:lnTo>
                <a:lnTo>
                  <a:pt x="504" y="410"/>
                </a:lnTo>
                <a:lnTo>
                  <a:pt x="508" y="406"/>
                </a:lnTo>
                <a:lnTo>
                  <a:pt x="511" y="403"/>
                </a:lnTo>
                <a:lnTo>
                  <a:pt x="516" y="403"/>
                </a:lnTo>
                <a:close/>
                <a:moveTo>
                  <a:pt x="141" y="403"/>
                </a:moveTo>
                <a:lnTo>
                  <a:pt x="146" y="403"/>
                </a:lnTo>
                <a:lnTo>
                  <a:pt x="150" y="406"/>
                </a:lnTo>
                <a:lnTo>
                  <a:pt x="153" y="410"/>
                </a:lnTo>
                <a:lnTo>
                  <a:pt x="153" y="415"/>
                </a:lnTo>
                <a:lnTo>
                  <a:pt x="153" y="420"/>
                </a:lnTo>
                <a:lnTo>
                  <a:pt x="150" y="424"/>
                </a:lnTo>
                <a:lnTo>
                  <a:pt x="133" y="441"/>
                </a:lnTo>
                <a:lnTo>
                  <a:pt x="127" y="444"/>
                </a:lnTo>
                <a:lnTo>
                  <a:pt x="124" y="446"/>
                </a:lnTo>
                <a:lnTo>
                  <a:pt x="119" y="444"/>
                </a:lnTo>
                <a:lnTo>
                  <a:pt x="115" y="441"/>
                </a:lnTo>
                <a:lnTo>
                  <a:pt x="112" y="437"/>
                </a:lnTo>
                <a:lnTo>
                  <a:pt x="110" y="432"/>
                </a:lnTo>
                <a:lnTo>
                  <a:pt x="112" y="429"/>
                </a:lnTo>
                <a:lnTo>
                  <a:pt x="115" y="424"/>
                </a:lnTo>
                <a:lnTo>
                  <a:pt x="133" y="406"/>
                </a:lnTo>
                <a:lnTo>
                  <a:pt x="136" y="403"/>
                </a:lnTo>
                <a:lnTo>
                  <a:pt x="141" y="403"/>
                </a:lnTo>
                <a:close/>
                <a:moveTo>
                  <a:pt x="560" y="348"/>
                </a:moveTo>
                <a:lnTo>
                  <a:pt x="565" y="350"/>
                </a:lnTo>
                <a:lnTo>
                  <a:pt x="608" y="374"/>
                </a:lnTo>
                <a:lnTo>
                  <a:pt x="613" y="377"/>
                </a:lnTo>
                <a:lnTo>
                  <a:pt x="615" y="382"/>
                </a:lnTo>
                <a:lnTo>
                  <a:pt x="615" y="388"/>
                </a:lnTo>
                <a:lnTo>
                  <a:pt x="613" y="391"/>
                </a:lnTo>
                <a:lnTo>
                  <a:pt x="609" y="394"/>
                </a:lnTo>
                <a:lnTo>
                  <a:pt x="606" y="398"/>
                </a:lnTo>
                <a:lnTo>
                  <a:pt x="603" y="398"/>
                </a:lnTo>
                <a:lnTo>
                  <a:pt x="599" y="398"/>
                </a:lnTo>
                <a:lnTo>
                  <a:pt x="596" y="396"/>
                </a:lnTo>
                <a:lnTo>
                  <a:pt x="553" y="370"/>
                </a:lnTo>
                <a:lnTo>
                  <a:pt x="549" y="367"/>
                </a:lnTo>
                <a:lnTo>
                  <a:pt x="546" y="363"/>
                </a:lnTo>
                <a:lnTo>
                  <a:pt x="546" y="358"/>
                </a:lnTo>
                <a:lnTo>
                  <a:pt x="547" y="353"/>
                </a:lnTo>
                <a:lnTo>
                  <a:pt x="551" y="350"/>
                </a:lnTo>
                <a:lnTo>
                  <a:pt x="554" y="348"/>
                </a:lnTo>
                <a:lnTo>
                  <a:pt x="560" y="348"/>
                </a:lnTo>
                <a:close/>
                <a:moveTo>
                  <a:pt x="98" y="348"/>
                </a:moveTo>
                <a:lnTo>
                  <a:pt x="103" y="348"/>
                </a:lnTo>
                <a:lnTo>
                  <a:pt x="107" y="350"/>
                </a:lnTo>
                <a:lnTo>
                  <a:pt x="110" y="353"/>
                </a:lnTo>
                <a:lnTo>
                  <a:pt x="112" y="358"/>
                </a:lnTo>
                <a:lnTo>
                  <a:pt x="112" y="363"/>
                </a:lnTo>
                <a:lnTo>
                  <a:pt x="108" y="367"/>
                </a:lnTo>
                <a:lnTo>
                  <a:pt x="105" y="370"/>
                </a:lnTo>
                <a:lnTo>
                  <a:pt x="62" y="396"/>
                </a:lnTo>
                <a:lnTo>
                  <a:pt x="58" y="398"/>
                </a:lnTo>
                <a:lnTo>
                  <a:pt x="55" y="398"/>
                </a:lnTo>
                <a:lnTo>
                  <a:pt x="52" y="398"/>
                </a:lnTo>
                <a:lnTo>
                  <a:pt x="48" y="394"/>
                </a:lnTo>
                <a:lnTo>
                  <a:pt x="45" y="391"/>
                </a:lnTo>
                <a:lnTo>
                  <a:pt x="43" y="388"/>
                </a:lnTo>
                <a:lnTo>
                  <a:pt x="43" y="382"/>
                </a:lnTo>
                <a:lnTo>
                  <a:pt x="45" y="377"/>
                </a:lnTo>
                <a:lnTo>
                  <a:pt x="50" y="374"/>
                </a:lnTo>
                <a:lnTo>
                  <a:pt x="93" y="350"/>
                </a:lnTo>
                <a:lnTo>
                  <a:pt x="98" y="348"/>
                </a:lnTo>
                <a:close/>
                <a:moveTo>
                  <a:pt x="74" y="284"/>
                </a:moveTo>
                <a:lnTo>
                  <a:pt x="79" y="286"/>
                </a:lnTo>
                <a:lnTo>
                  <a:pt x="83" y="288"/>
                </a:lnTo>
                <a:lnTo>
                  <a:pt x="84" y="293"/>
                </a:lnTo>
                <a:lnTo>
                  <a:pt x="86" y="298"/>
                </a:lnTo>
                <a:lnTo>
                  <a:pt x="84" y="303"/>
                </a:lnTo>
                <a:lnTo>
                  <a:pt x="81" y="307"/>
                </a:lnTo>
                <a:lnTo>
                  <a:pt x="76" y="308"/>
                </a:lnTo>
                <a:lnTo>
                  <a:pt x="52" y="315"/>
                </a:lnTo>
                <a:lnTo>
                  <a:pt x="48" y="315"/>
                </a:lnTo>
                <a:lnTo>
                  <a:pt x="45" y="315"/>
                </a:lnTo>
                <a:lnTo>
                  <a:pt x="41" y="312"/>
                </a:lnTo>
                <a:lnTo>
                  <a:pt x="38" y="310"/>
                </a:lnTo>
                <a:lnTo>
                  <a:pt x="36" y="307"/>
                </a:lnTo>
                <a:lnTo>
                  <a:pt x="36" y="301"/>
                </a:lnTo>
                <a:lnTo>
                  <a:pt x="38" y="296"/>
                </a:lnTo>
                <a:lnTo>
                  <a:pt x="41" y="293"/>
                </a:lnTo>
                <a:lnTo>
                  <a:pt x="45" y="291"/>
                </a:lnTo>
                <a:lnTo>
                  <a:pt x="69" y="284"/>
                </a:lnTo>
                <a:lnTo>
                  <a:pt x="74" y="284"/>
                </a:lnTo>
                <a:close/>
                <a:moveTo>
                  <a:pt x="584" y="284"/>
                </a:moveTo>
                <a:lnTo>
                  <a:pt x="589" y="284"/>
                </a:lnTo>
                <a:lnTo>
                  <a:pt x="613" y="291"/>
                </a:lnTo>
                <a:lnTo>
                  <a:pt x="616" y="293"/>
                </a:lnTo>
                <a:lnTo>
                  <a:pt x="620" y="296"/>
                </a:lnTo>
                <a:lnTo>
                  <a:pt x="622" y="301"/>
                </a:lnTo>
                <a:lnTo>
                  <a:pt x="622" y="307"/>
                </a:lnTo>
                <a:lnTo>
                  <a:pt x="620" y="310"/>
                </a:lnTo>
                <a:lnTo>
                  <a:pt x="616" y="312"/>
                </a:lnTo>
                <a:lnTo>
                  <a:pt x="613" y="315"/>
                </a:lnTo>
                <a:lnTo>
                  <a:pt x="609" y="315"/>
                </a:lnTo>
                <a:lnTo>
                  <a:pt x="606" y="315"/>
                </a:lnTo>
                <a:lnTo>
                  <a:pt x="582" y="308"/>
                </a:lnTo>
                <a:lnTo>
                  <a:pt x="577" y="307"/>
                </a:lnTo>
                <a:lnTo>
                  <a:pt x="573" y="303"/>
                </a:lnTo>
                <a:lnTo>
                  <a:pt x="572" y="298"/>
                </a:lnTo>
                <a:lnTo>
                  <a:pt x="573" y="293"/>
                </a:lnTo>
                <a:lnTo>
                  <a:pt x="575" y="288"/>
                </a:lnTo>
                <a:lnTo>
                  <a:pt x="578" y="286"/>
                </a:lnTo>
                <a:lnTo>
                  <a:pt x="584" y="284"/>
                </a:lnTo>
                <a:close/>
                <a:moveTo>
                  <a:pt x="594" y="215"/>
                </a:moveTo>
                <a:lnTo>
                  <a:pt x="644" y="215"/>
                </a:lnTo>
                <a:lnTo>
                  <a:pt x="649" y="215"/>
                </a:lnTo>
                <a:lnTo>
                  <a:pt x="654" y="219"/>
                </a:lnTo>
                <a:lnTo>
                  <a:pt x="656" y="222"/>
                </a:lnTo>
                <a:lnTo>
                  <a:pt x="658" y="227"/>
                </a:lnTo>
                <a:lnTo>
                  <a:pt x="656" y="233"/>
                </a:lnTo>
                <a:lnTo>
                  <a:pt x="654" y="236"/>
                </a:lnTo>
                <a:lnTo>
                  <a:pt x="649" y="239"/>
                </a:lnTo>
                <a:lnTo>
                  <a:pt x="644" y="239"/>
                </a:lnTo>
                <a:lnTo>
                  <a:pt x="594" y="239"/>
                </a:lnTo>
                <a:lnTo>
                  <a:pt x="589" y="239"/>
                </a:lnTo>
                <a:lnTo>
                  <a:pt x="585" y="236"/>
                </a:lnTo>
                <a:lnTo>
                  <a:pt x="582" y="233"/>
                </a:lnTo>
                <a:lnTo>
                  <a:pt x="582" y="227"/>
                </a:lnTo>
                <a:lnTo>
                  <a:pt x="582" y="222"/>
                </a:lnTo>
                <a:lnTo>
                  <a:pt x="585" y="219"/>
                </a:lnTo>
                <a:lnTo>
                  <a:pt x="589" y="215"/>
                </a:lnTo>
                <a:lnTo>
                  <a:pt x="594" y="215"/>
                </a:lnTo>
                <a:close/>
                <a:moveTo>
                  <a:pt x="14" y="215"/>
                </a:moveTo>
                <a:lnTo>
                  <a:pt x="64" y="215"/>
                </a:lnTo>
                <a:lnTo>
                  <a:pt x="69" y="215"/>
                </a:lnTo>
                <a:lnTo>
                  <a:pt x="72" y="219"/>
                </a:lnTo>
                <a:lnTo>
                  <a:pt x="76" y="222"/>
                </a:lnTo>
                <a:lnTo>
                  <a:pt x="76" y="227"/>
                </a:lnTo>
                <a:lnTo>
                  <a:pt x="76" y="233"/>
                </a:lnTo>
                <a:lnTo>
                  <a:pt x="72" y="236"/>
                </a:lnTo>
                <a:lnTo>
                  <a:pt x="69" y="239"/>
                </a:lnTo>
                <a:lnTo>
                  <a:pt x="64" y="239"/>
                </a:lnTo>
                <a:lnTo>
                  <a:pt x="14" y="239"/>
                </a:lnTo>
                <a:lnTo>
                  <a:pt x="9" y="239"/>
                </a:lnTo>
                <a:lnTo>
                  <a:pt x="3" y="236"/>
                </a:lnTo>
                <a:lnTo>
                  <a:pt x="2" y="233"/>
                </a:lnTo>
                <a:lnTo>
                  <a:pt x="0" y="227"/>
                </a:lnTo>
                <a:lnTo>
                  <a:pt x="2" y="222"/>
                </a:lnTo>
                <a:lnTo>
                  <a:pt x="3" y="219"/>
                </a:lnTo>
                <a:lnTo>
                  <a:pt x="9" y="215"/>
                </a:lnTo>
                <a:lnTo>
                  <a:pt x="14" y="215"/>
                </a:lnTo>
                <a:close/>
                <a:moveTo>
                  <a:pt x="611" y="140"/>
                </a:moveTo>
                <a:lnTo>
                  <a:pt x="616" y="141"/>
                </a:lnTo>
                <a:lnTo>
                  <a:pt x="620" y="145"/>
                </a:lnTo>
                <a:lnTo>
                  <a:pt x="622" y="148"/>
                </a:lnTo>
                <a:lnTo>
                  <a:pt x="622" y="153"/>
                </a:lnTo>
                <a:lnTo>
                  <a:pt x="620" y="158"/>
                </a:lnTo>
                <a:lnTo>
                  <a:pt x="616" y="162"/>
                </a:lnTo>
                <a:lnTo>
                  <a:pt x="613" y="164"/>
                </a:lnTo>
                <a:lnTo>
                  <a:pt x="589" y="171"/>
                </a:lnTo>
                <a:lnTo>
                  <a:pt x="585" y="171"/>
                </a:lnTo>
                <a:lnTo>
                  <a:pt x="580" y="171"/>
                </a:lnTo>
                <a:lnTo>
                  <a:pt x="577" y="169"/>
                </a:lnTo>
                <a:lnTo>
                  <a:pt x="575" y="165"/>
                </a:lnTo>
                <a:lnTo>
                  <a:pt x="573" y="162"/>
                </a:lnTo>
                <a:lnTo>
                  <a:pt x="572" y="157"/>
                </a:lnTo>
                <a:lnTo>
                  <a:pt x="573" y="152"/>
                </a:lnTo>
                <a:lnTo>
                  <a:pt x="577" y="148"/>
                </a:lnTo>
                <a:lnTo>
                  <a:pt x="582" y="146"/>
                </a:lnTo>
                <a:lnTo>
                  <a:pt x="606" y="140"/>
                </a:lnTo>
                <a:lnTo>
                  <a:pt x="611" y="140"/>
                </a:lnTo>
                <a:close/>
                <a:moveTo>
                  <a:pt x="46" y="140"/>
                </a:moveTo>
                <a:lnTo>
                  <a:pt x="52" y="140"/>
                </a:lnTo>
                <a:lnTo>
                  <a:pt x="76" y="146"/>
                </a:lnTo>
                <a:lnTo>
                  <a:pt x="81" y="148"/>
                </a:lnTo>
                <a:lnTo>
                  <a:pt x="84" y="152"/>
                </a:lnTo>
                <a:lnTo>
                  <a:pt x="86" y="157"/>
                </a:lnTo>
                <a:lnTo>
                  <a:pt x="84" y="162"/>
                </a:lnTo>
                <a:lnTo>
                  <a:pt x="83" y="165"/>
                </a:lnTo>
                <a:lnTo>
                  <a:pt x="81" y="169"/>
                </a:lnTo>
                <a:lnTo>
                  <a:pt x="77" y="171"/>
                </a:lnTo>
                <a:lnTo>
                  <a:pt x="72" y="171"/>
                </a:lnTo>
                <a:lnTo>
                  <a:pt x="69" y="171"/>
                </a:lnTo>
                <a:lnTo>
                  <a:pt x="45" y="164"/>
                </a:lnTo>
                <a:lnTo>
                  <a:pt x="41" y="162"/>
                </a:lnTo>
                <a:lnTo>
                  <a:pt x="38" y="158"/>
                </a:lnTo>
                <a:lnTo>
                  <a:pt x="36" y="153"/>
                </a:lnTo>
                <a:lnTo>
                  <a:pt x="36" y="148"/>
                </a:lnTo>
                <a:lnTo>
                  <a:pt x="38" y="145"/>
                </a:lnTo>
                <a:lnTo>
                  <a:pt x="41" y="141"/>
                </a:lnTo>
                <a:lnTo>
                  <a:pt x="46" y="140"/>
                </a:lnTo>
                <a:close/>
                <a:moveTo>
                  <a:pt x="329" y="114"/>
                </a:moveTo>
                <a:lnTo>
                  <a:pt x="334" y="115"/>
                </a:lnTo>
                <a:lnTo>
                  <a:pt x="337" y="117"/>
                </a:lnTo>
                <a:lnTo>
                  <a:pt x="341" y="121"/>
                </a:lnTo>
                <a:lnTo>
                  <a:pt x="341" y="126"/>
                </a:lnTo>
                <a:lnTo>
                  <a:pt x="341" y="164"/>
                </a:lnTo>
                <a:lnTo>
                  <a:pt x="379" y="164"/>
                </a:lnTo>
                <a:lnTo>
                  <a:pt x="384" y="165"/>
                </a:lnTo>
                <a:lnTo>
                  <a:pt x="389" y="167"/>
                </a:lnTo>
                <a:lnTo>
                  <a:pt x="391" y="172"/>
                </a:lnTo>
                <a:lnTo>
                  <a:pt x="393" y="177"/>
                </a:lnTo>
                <a:lnTo>
                  <a:pt x="391" y="183"/>
                </a:lnTo>
                <a:lnTo>
                  <a:pt x="389" y="186"/>
                </a:lnTo>
                <a:lnTo>
                  <a:pt x="384" y="188"/>
                </a:lnTo>
                <a:lnTo>
                  <a:pt x="379" y="189"/>
                </a:lnTo>
                <a:lnTo>
                  <a:pt x="317" y="189"/>
                </a:lnTo>
                <a:lnTo>
                  <a:pt x="308" y="191"/>
                </a:lnTo>
                <a:lnTo>
                  <a:pt x="301" y="195"/>
                </a:lnTo>
                <a:lnTo>
                  <a:pt x="296" y="200"/>
                </a:lnTo>
                <a:lnTo>
                  <a:pt x="293" y="207"/>
                </a:lnTo>
                <a:lnTo>
                  <a:pt x="291" y="215"/>
                </a:lnTo>
                <a:lnTo>
                  <a:pt x="293" y="222"/>
                </a:lnTo>
                <a:lnTo>
                  <a:pt x="296" y="229"/>
                </a:lnTo>
                <a:lnTo>
                  <a:pt x="301" y="236"/>
                </a:lnTo>
                <a:lnTo>
                  <a:pt x="308" y="239"/>
                </a:lnTo>
                <a:lnTo>
                  <a:pt x="317" y="239"/>
                </a:lnTo>
                <a:lnTo>
                  <a:pt x="341" y="239"/>
                </a:lnTo>
                <a:lnTo>
                  <a:pt x="362" y="245"/>
                </a:lnTo>
                <a:lnTo>
                  <a:pt x="377" y="255"/>
                </a:lnTo>
                <a:lnTo>
                  <a:pt x="387" y="270"/>
                </a:lnTo>
                <a:lnTo>
                  <a:pt x="393" y="291"/>
                </a:lnTo>
                <a:lnTo>
                  <a:pt x="387" y="310"/>
                </a:lnTo>
                <a:lnTo>
                  <a:pt x="377" y="326"/>
                </a:lnTo>
                <a:lnTo>
                  <a:pt x="362" y="338"/>
                </a:lnTo>
                <a:lnTo>
                  <a:pt x="341" y="341"/>
                </a:lnTo>
                <a:lnTo>
                  <a:pt x="341" y="379"/>
                </a:lnTo>
                <a:lnTo>
                  <a:pt x="341" y="384"/>
                </a:lnTo>
                <a:lnTo>
                  <a:pt x="337" y="388"/>
                </a:lnTo>
                <a:lnTo>
                  <a:pt x="334" y="391"/>
                </a:lnTo>
                <a:lnTo>
                  <a:pt x="329" y="391"/>
                </a:lnTo>
                <a:lnTo>
                  <a:pt x="324" y="391"/>
                </a:lnTo>
                <a:lnTo>
                  <a:pt x="320" y="388"/>
                </a:lnTo>
                <a:lnTo>
                  <a:pt x="317" y="384"/>
                </a:lnTo>
                <a:lnTo>
                  <a:pt x="317" y="379"/>
                </a:lnTo>
                <a:lnTo>
                  <a:pt x="317" y="341"/>
                </a:lnTo>
                <a:lnTo>
                  <a:pt x="279" y="341"/>
                </a:lnTo>
                <a:lnTo>
                  <a:pt x="274" y="339"/>
                </a:lnTo>
                <a:lnTo>
                  <a:pt x="269" y="338"/>
                </a:lnTo>
                <a:lnTo>
                  <a:pt x="267" y="334"/>
                </a:lnTo>
                <a:lnTo>
                  <a:pt x="265" y="329"/>
                </a:lnTo>
                <a:lnTo>
                  <a:pt x="267" y="324"/>
                </a:lnTo>
                <a:lnTo>
                  <a:pt x="269" y="319"/>
                </a:lnTo>
                <a:lnTo>
                  <a:pt x="274" y="317"/>
                </a:lnTo>
                <a:lnTo>
                  <a:pt x="279" y="315"/>
                </a:lnTo>
                <a:lnTo>
                  <a:pt x="341" y="315"/>
                </a:lnTo>
                <a:lnTo>
                  <a:pt x="349" y="315"/>
                </a:lnTo>
                <a:lnTo>
                  <a:pt x="356" y="312"/>
                </a:lnTo>
                <a:lnTo>
                  <a:pt x="362" y="305"/>
                </a:lnTo>
                <a:lnTo>
                  <a:pt x="365" y="298"/>
                </a:lnTo>
                <a:lnTo>
                  <a:pt x="367" y="291"/>
                </a:lnTo>
                <a:lnTo>
                  <a:pt x="365" y="282"/>
                </a:lnTo>
                <a:lnTo>
                  <a:pt x="362" y="276"/>
                </a:lnTo>
                <a:lnTo>
                  <a:pt x="356" y="270"/>
                </a:lnTo>
                <a:lnTo>
                  <a:pt x="349" y="267"/>
                </a:lnTo>
                <a:lnTo>
                  <a:pt x="341" y="265"/>
                </a:lnTo>
                <a:lnTo>
                  <a:pt x="317" y="265"/>
                </a:lnTo>
                <a:lnTo>
                  <a:pt x="296" y="262"/>
                </a:lnTo>
                <a:lnTo>
                  <a:pt x="281" y="250"/>
                </a:lnTo>
                <a:lnTo>
                  <a:pt x="270" y="234"/>
                </a:lnTo>
                <a:lnTo>
                  <a:pt x="265" y="215"/>
                </a:lnTo>
                <a:lnTo>
                  <a:pt x="270" y="195"/>
                </a:lnTo>
                <a:lnTo>
                  <a:pt x="281" y="179"/>
                </a:lnTo>
                <a:lnTo>
                  <a:pt x="296" y="169"/>
                </a:lnTo>
                <a:lnTo>
                  <a:pt x="317" y="164"/>
                </a:lnTo>
                <a:lnTo>
                  <a:pt x="317" y="126"/>
                </a:lnTo>
                <a:lnTo>
                  <a:pt x="317" y="121"/>
                </a:lnTo>
                <a:lnTo>
                  <a:pt x="320" y="117"/>
                </a:lnTo>
                <a:lnTo>
                  <a:pt x="324" y="115"/>
                </a:lnTo>
                <a:lnTo>
                  <a:pt x="329" y="114"/>
                </a:lnTo>
                <a:close/>
                <a:moveTo>
                  <a:pt x="601" y="57"/>
                </a:moveTo>
                <a:lnTo>
                  <a:pt x="606" y="57"/>
                </a:lnTo>
                <a:lnTo>
                  <a:pt x="609" y="59"/>
                </a:lnTo>
                <a:lnTo>
                  <a:pt x="613" y="64"/>
                </a:lnTo>
                <a:lnTo>
                  <a:pt x="615" y="67"/>
                </a:lnTo>
                <a:lnTo>
                  <a:pt x="615" y="72"/>
                </a:lnTo>
                <a:lnTo>
                  <a:pt x="613" y="78"/>
                </a:lnTo>
                <a:lnTo>
                  <a:pt x="608" y="81"/>
                </a:lnTo>
                <a:lnTo>
                  <a:pt x="565" y="105"/>
                </a:lnTo>
                <a:lnTo>
                  <a:pt x="561" y="107"/>
                </a:lnTo>
                <a:lnTo>
                  <a:pt x="558" y="107"/>
                </a:lnTo>
                <a:lnTo>
                  <a:pt x="554" y="107"/>
                </a:lnTo>
                <a:lnTo>
                  <a:pt x="551" y="105"/>
                </a:lnTo>
                <a:lnTo>
                  <a:pt x="547" y="102"/>
                </a:lnTo>
                <a:lnTo>
                  <a:pt x="546" y="97"/>
                </a:lnTo>
                <a:lnTo>
                  <a:pt x="546" y="91"/>
                </a:lnTo>
                <a:lnTo>
                  <a:pt x="549" y="88"/>
                </a:lnTo>
                <a:lnTo>
                  <a:pt x="553" y="84"/>
                </a:lnTo>
                <a:lnTo>
                  <a:pt x="596" y="59"/>
                </a:lnTo>
                <a:lnTo>
                  <a:pt x="601" y="57"/>
                </a:lnTo>
                <a:close/>
                <a:moveTo>
                  <a:pt x="57" y="57"/>
                </a:moveTo>
                <a:lnTo>
                  <a:pt x="62" y="59"/>
                </a:lnTo>
                <a:lnTo>
                  <a:pt x="105" y="84"/>
                </a:lnTo>
                <a:lnTo>
                  <a:pt x="108" y="88"/>
                </a:lnTo>
                <a:lnTo>
                  <a:pt x="112" y="91"/>
                </a:lnTo>
                <a:lnTo>
                  <a:pt x="112" y="97"/>
                </a:lnTo>
                <a:lnTo>
                  <a:pt x="110" y="102"/>
                </a:lnTo>
                <a:lnTo>
                  <a:pt x="107" y="105"/>
                </a:lnTo>
                <a:lnTo>
                  <a:pt x="103" y="107"/>
                </a:lnTo>
                <a:lnTo>
                  <a:pt x="100" y="107"/>
                </a:lnTo>
                <a:lnTo>
                  <a:pt x="96" y="107"/>
                </a:lnTo>
                <a:lnTo>
                  <a:pt x="93" y="105"/>
                </a:lnTo>
                <a:lnTo>
                  <a:pt x="50" y="81"/>
                </a:lnTo>
                <a:lnTo>
                  <a:pt x="45" y="78"/>
                </a:lnTo>
                <a:lnTo>
                  <a:pt x="43" y="72"/>
                </a:lnTo>
                <a:lnTo>
                  <a:pt x="43" y="67"/>
                </a:lnTo>
                <a:lnTo>
                  <a:pt x="45" y="64"/>
                </a:lnTo>
                <a:lnTo>
                  <a:pt x="48" y="59"/>
                </a:lnTo>
                <a:lnTo>
                  <a:pt x="52" y="57"/>
                </a:lnTo>
                <a:lnTo>
                  <a:pt x="57" y="57"/>
                </a:lnTo>
                <a:close/>
                <a:moveTo>
                  <a:pt x="329" y="26"/>
                </a:moveTo>
                <a:lnTo>
                  <a:pt x="282" y="31"/>
                </a:lnTo>
                <a:lnTo>
                  <a:pt x="239" y="47"/>
                </a:lnTo>
                <a:lnTo>
                  <a:pt x="203" y="69"/>
                </a:lnTo>
                <a:lnTo>
                  <a:pt x="170" y="102"/>
                </a:lnTo>
                <a:lnTo>
                  <a:pt x="148" y="138"/>
                </a:lnTo>
                <a:lnTo>
                  <a:pt x="133" y="181"/>
                </a:lnTo>
                <a:lnTo>
                  <a:pt x="127" y="227"/>
                </a:lnTo>
                <a:lnTo>
                  <a:pt x="131" y="269"/>
                </a:lnTo>
                <a:lnTo>
                  <a:pt x="143" y="307"/>
                </a:lnTo>
                <a:lnTo>
                  <a:pt x="162" y="341"/>
                </a:lnTo>
                <a:lnTo>
                  <a:pt x="188" y="372"/>
                </a:lnTo>
                <a:lnTo>
                  <a:pt x="219" y="398"/>
                </a:lnTo>
                <a:lnTo>
                  <a:pt x="231" y="408"/>
                </a:lnTo>
                <a:lnTo>
                  <a:pt x="238" y="420"/>
                </a:lnTo>
                <a:lnTo>
                  <a:pt x="241" y="436"/>
                </a:lnTo>
                <a:lnTo>
                  <a:pt x="241" y="493"/>
                </a:lnTo>
                <a:lnTo>
                  <a:pt x="241" y="498"/>
                </a:lnTo>
                <a:lnTo>
                  <a:pt x="244" y="501"/>
                </a:lnTo>
                <a:lnTo>
                  <a:pt x="248" y="505"/>
                </a:lnTo>
                <a:lnTo>
                  <a:pt x="253" y="505"/>
                </a:lnTo>
                <a:lnTo>
                  <a:pt x="405" y="505"/>
                </a:lnTo>
                <a:lnTo>
                  <a:pt x="410" y="505"/>
                </a:lnTo>
                <a:lnTo>
                  <a:pt x="413" y="501"/>
                </a:lnTo>
                <a:lnTo>
                  <a:pt x="417" y="498"/>
                </a:lnTo>
                <a:lnTo>
                  <a:pt x="417" y="493"/>
                </a:lnTo>
                <a:lnTo>
                  <a:pt x="417" y="436"/>
                </a:lnTo>
                <a:lnTo>
                  <a:pt x="420" y="420"/>
                </a:lnTo>
                <a:lnTo>
                  <a:pt x="427" y="408"/>
                </a:lnTo>
                <a:lnTo>
                  <a:pt x="439" y="398"/>
                </a:lnTo>
                <a:lnTo>
                  <a:pt x="470" y="372"/>
                </a:lnTo>
                <a:lnTo>
                  <a:pt x="496" y="341"/>
                </a:lnTo>
                <a:lnTo>
                  <a:pt x="515" y="307"/>
                </a:lnTo>
                <a:lnTo>
                  <a:pt x="527" y="269"/>
                </a:lnTo>
                <a:lnTo>
                  <a:pt x="530" y="227"/>
                </a:lnTo>
                <a:lnTo>
                  <a:pt x="525" y="181"/>
                </a:lnTo>
                <a:lnTo>
                  <a:pt x="510" y="138"/>
                </a:lnTo>
                <a:lnTo>
                  <a:pt x="487" y="102"/>
                </a:lnTo>
                <a:lnTo>
                  <a:pt x="454" y="69"/>
                </a:lnTo>
                <a:lnTo>
                  <a:pt x="418" y="47"/>
                </a:lnTo>
                <a:lnTo>
                  <a:pt x="375" y="31"/>
                </a:lnTo>
                <a:lnTo>
                  <a:pt x="329" y="26"/>
                </a:lnTo>
                <a:close/>
                <a:moveTo>
                  <a:pt x="534" y="9"/>
                </a:moveTo>
                <a:lnTo>
                  <a:pt x="539" y="10"/>
                </a:lnTo>
                <a:lnTo>
                  <a:pt x="542" y="14"/>
                </a:lnTo>
                <a:lnTo>
                  <a:pt x="546" y="17"/>
                </a:lnTo>
                <a:lnTo>
                  <a:pt x="547" y="22"/>
                </a:lnTo>
                <a:lnTo>
                  <a:pt x="546" y="26"/>
                </a:lnTo>
                <a:lnTo>
                  <a:pt x="542" y="31"/>
                </a:lnTo>
                <a:lnTo>
                  <a:pt x="525" y="48"/>
                </a:lnTo>
                <a:lnTo>
                  <a:pt x="522" y="52"/>
                </a:lnTo>
                <a:lnTo>
                  <a:pt x="516" y="52"/>
                </a:lnTo>
                <a:lnTo>
                  <a:pt x="511" y="52"/>
                </a:lnTo>
                <a:lnTo>
                  <a:pt x="508" y="48"/>
                </a:lnTo>
                <a:lnTo>
                  <a:pt x="504" y="45"/>
                </a:lnTo>
                <a:lnTo>
                  <a:pt x="504" y="40"/>
                </a:lnTo>
                <a:lnTo>
                  <a:pt x="504" y="35"/>
                </a:lnTo>
                <a:lnTo>
                  <a:pt x="508" y="31"/>
                </a:lnTo>
                <a:lnTo>
                  <a:pt x="525" y="14"/>
                </a:lnTo>
                <a:lnTo>
                  <a:pt x="530" y="10"/>
                </a:lnTo>
                <a:lnTo>
                  <a:pt x="534" y="9"/>
                </a:lnTo>
                <a:close/>
                <a:moveTo>
                  <a:pt x="124" y="9"/>
                </a:moveTo>
                <a:lnTo>
                  <a:pt x="127" y="10"/>
                </a:lnTo>
                <a:lnTo>
                  <a:pt x="133" y="14"/>
                </a:lnTo>
                <a:lnTo>
                  <a:pt x="150" y="31"/>
                </a:lnTo>
                <a:lnTo>
                  <a:pt x="153" y="35"/>
                </a:lnTo>
                <a:lnTo>
                  <a:pt x="153" y="40"/>
                </a:lnTo>
                <a:lnTo>
                  <a:pt x="153" y="45"/>
                </a:lnTo>
                <a:lnTo>
                  <a:pt x="150" y="48"/>
                </a:lnTo>
                <a:lnTo>
                  <a:pt x="146" y="52"/>
                </a:lnTo>
                <a:lnTo>
                  <a:pt x="141" y="52"/>
                </a:lnTo>
                <a:lnTo>
                  <a:pt x="136" y="52"/>
                </a:lnTo>
                <a:lnTo>
                  <a:pt x="133" y="48"/>
                </a:lnTo>
                <a:lnTo>
                  <a:pt x="115" y="31"/>
                </a:lnTo>
                <a:lnTo>
                  <a:pt x="112" y="26"/>
                </a:lnTo>
                <a:lnTo>
                  <a:pt x="110" y="22"/>
                </a:lnTo>
                <a:lnTo>
                  <a:pt x="112" y="17"/>
                </a:lnTo>
                <a:lnTo>
                  <a:pt x="115" y="14"/>
                </a:lnTo>
                <a:lnTo>
                  <a:pt x="119" y="10"/>
                </a:lnTo>
                <a:lnTo>
                  <a:pt x="124" y="9"/>
                </a:lnTo>
                <a:close/>
                <a:moveTo>
                  <a:pt x="329" y="0"/>
                </a:moveTo>
                <a:lnTo>
                  <a:pt x="375" y="5"/>
                </a:lnTo>
                <a:lnTo>
                  <a:pt x="417" y="17"/>
                </a:lnTo>
                <a:lnTo>
                  <a:pt x="456" y="40"/>
                </a:lnTo>
                <a:lnTo>
                  <a:pt x="489" y="67"/>
                </a:lnTo>
                <a:lnTo>
                  <a:pt x="516" y="100"/>
                </a:lnTo>
                <a:lnTo>
                  <a:pt x="539" y="140"/>
                </a:lnTo>
                <a:lnTo>
                  <a:pt x="551" y="181"/>
                </a:lnTo>
                <a:lnTo>
                  <a:pt x="556" y="227"/>
                </a:lnTo>
                <a:lnTo>
                  <a:pt x="551" y="272"/>
                </a:lnTo>
                <a:lnTo>
                  <a:pt x="539" y="315"/>
                </a:lnTo>
                <a:lnTo>
                  <a:pt x="516" y="355"/>
                </a:lnTo>
                <a:lnTo>
                  <a:pt x="487" y="389"/>
                </a:lnTo>
                <a:lnTo>
                  <a:pt x="453" y="419"/>
                </a:lnTo>
                <a:lnTo>
                  <a:pt x="448" y="424"/>
                </a:lnTo>
                <a:lnTo>
                  <a:pt x="444" y="429"/>
                </a:lnTo>
                <a:lnTo>
                  <a:pt x="442" y="436"/>
                </a:lnTo>
                <a:lnTo>
                  <a:pt x="442" y="493"/>
                </a:lnTo>
                <a:lnTo>
                  <a:pt x="439" y="508"/>
                </a:lnTo>
                <a:lnTo>
                  <a:pt x="430" y="520"/>
                </a:lnTo>
                <a:lnTo>
                  <a:pt x="417" y="529"/>
                </a:lnTo>
                <a:lnTo>
                  <a:pt x="417" y="543"/>
                </a:lnTo>
                <a:lnTo>
                  <a:pt x="422" y="544"/>
                </a:lnTo>
                <a:lnTo>
                  <a:pt x="425" y="546"/>
                </a:lnTo>
                <a:lnTo>
                  <a:pt x="429" y="549"/>
                </a:lnTo>
                <a:lnTo>
                  <a:pt x="430" y="555"/>
                </a:lnTo>
                <a:lnTo>
                  <a:pt x="429" y="560"/>
                </a:lnTo>
                <a:lnTo>
                  <a:pt x="427" y="563"/>
                </a:lnTo>
                <a:lnTo>
                  <a:pt x="424" y="567"/>
                </a:lnTo>
                <a:lnTo>
                  <a:pt x="418" y="568"/>
                </a:lnTo>
                <a:lnTo>
                  <a:pt x="417" y="568"/>
                </a:lnTo>
                <a:lnTo>
                  <a:pt x="417" y="580"/>
                </a:lnTo>
                <a:lnTo>
                  <a:pt x="422" y="582"/>
                </a:lnTo>
                <a:lnTo>
                  <a:pt x="425" y="584"/>
                </a:lnTo>
                <a:lnTo>
                  <a:pt x="429" y="587"/>
                </a:lnTo>
                <a:lnTo>
                  <a:pt x="430" y="592"/>
                </a:lnTo>
                <a:lnTo>
                  <a:pt x="429" y="598"/>
                </a:lnTo>
                <a:lnTo>
                  <a:pt x="427" y="601"/>
                </a:lnTo>
                <a:lnTo>
                  <a:pt x="424" y="605"/>
                </a:lnTo>
                <a:lnTo>
                  <a:pt x="418" y="606"/>
                </a:lnTo>
                <a:lnTo>
                  <a:pt x="417" y="606"/>
                </a:lnTo>
                <a:lnTo>
                  <a:pt x="413" y="625"/>
                </a:lnTo>
                <a:lnTo>
                  <a:pt x="403" y="642"/>
                </a:lnTo>
                <a:lnTo>
                  <a:pt x="386" y="653"/>
                </a:lnTo>
                <a:lnTo>
                  <a:pt x="367" y="656"/>
                </a:lnTo>
                <a:lnTo>
                  <a:pt x="291" y="656"/>
                </a:lnTo>
                <a:lnTo>
                  <a:pt x="269" y="651"/>
                </a:lnTo>
                <a:lnTo>
                  <a:pt x="251" y="639"/>
                </a:lnTo>
                <a:lnTo>
                  <a:pt x="243" y="618"/>
                </a:lnTo>
                <a:lnTo>
                  <a:pt x="241" y="618"/>
                </a:lnTo>
                <a:lnTo>
                  <a:pt x="241" y="618"/>
                </a:lnTo>
                <a:lnTo>
                  <a:pt x="236" y="618"/>
                </a:lnTo>
                <a:lnTo>
                  <a:pt x="232" y="615"/>
                </a:lnTo>
                <a:lnTo>
                  <a:pt x="229" y="611"/>
                </a:lnTo>
                <a:lnTo>
                  <a:pt x="227" y="608"/>
                </a:lnTo>
                <a:lnTo>
                  <a:pt x="229" y="603"/>
                </a:lnTo>
                <a:lnTo>
                  <a:pt x="231" y="598"/>
                </a:lnTo>
                <a:lnTo>
                  <a:pt x="234" y="594"/>
                </a:lnTo>
                <a:lnTo>
                  <a:pt x="239" y="594"/>
                </a:lnTo>
                <a:lnTo>
                  <a:pt x="241" y="594"/>
                </a:lnTo>
                <a:lnTo>
                  <a:pt x="241" y="580"/>
                </a:lnTo>
                <a:lnTo>
                  <a:pt x="241" y="580"/>
                </a:lnTo>
                <a:lnTo>
                  <a:pt x="236" y="580"/>
                </a:lnTo>
                <a:lnTo>
                  <a:pt x="232" y="577"/>
                </a:lnTo>
                <a:lnTo>
                  <a:pt x="229" y="574"/>
                </a:lnTo>
                <a:lnTo>
                  <a:pt x="227" y="570"/>
                </a:lnTo>
                <a:lnTo>
                  <a:pt x="229" y="565"/>
                </a:lnTo>
                <a:lnTo>
                  <a:pt x="231" y="560"/>
                </a:lnTo>
                <a:lnTo>
                  <a:pt x="234" y="556"/>
                </a:lnTo>
                <a:lnTo>
                  <a:pt x="239" y="556"/>
                </a:lnTo>
                <a:lnTo>
                  <a:pt x="241" y="556"/>
                </a:lnTo>
                <a:lnTo>
                  <a:pt x="241" y="529"/>
                </a:lnTo>
                <a:lnTo>
                  <a:pt x="227" y="520"/>
                </a:lnTo>
                <a:lnTo>
                  <a:pt x="219" y="508"/>
                </a:lnTo>
                <a:lnTo>
                  <a:pt x="215" y="493"/>
                </a:lnTo>
                <a:lnTo>
                  <a:pt x="215" y="436"/>
                </a:lnTo>
                <a:lnTo>
                  <a:pt x="213" y="429"/>
                </a:lnTo>
                <a:lnTo>
                  <a:pt x="210" y="424"/>
                </a:lnTo>
                <a:lnTo>
                  <a:pt x="205" y="419"/>
                </a:lnTo>
                <a:lnTo>
                  <a:pt x="170" y="389"/>
                </a:lnTo>
                <a:lnTo>
                  <a:pt x="141" y="355"/>
                </a:lnTo>
                <a:lnTo>
                  <a:pt x="119" y="315"/>
                </a:lnTo>
                <a:lnTo>
                  <a:pt x="107" y="272"/>
                </a:lnTo>
                <a:lnTo>
                  <a:pt x="102" y="227"/>
                </a:lnTo>
                <a:lnTo>
                  <a:pt x="107" y="181"/>
                </a:lnTo>
                <a:lnTo>
                  <a:pt x="119" y="140"/>
                </a:lnTo>
                <a:lnTo>
                  <a:pt x="141" y="100"/>
                </a:lnTo>
                <a:lnTo>
                  <a:pt x="169" y="67"/>
                </a:lnTo>
                <a:lnTo>
                  <a:pt x="201" y="40"/>
                </a:lnTo>
                <a:lnTo>
                  <a:pt x="241" y="17"/>
                </a:lnTo>
                <a:lnTo>
                  <a:pt x="282" y="5"/>
                </a:lnTo>
                <a:lnTo>
                  <a:pt x="32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3" name="Freeform 8828"/>
          <p:cNvSpPr>
            <a:spLocks noEditPoints="1"/>
          </p:cNvSpPr>
          <p:nvPr/>
        </p:nvSpPr>
        <p:spPr bwMode="auto">
          <a:xfrm>
            <a:off x="3215002" y="2501349"/>
            <a:ext cx="432475" cy="372356"/>
          </a:xfrm>
          <a:custGeom>
            <a:avLst/>
            <a:gdLst>
              <a:gd name="T0" fmla="*/ 844 w 892"/>
              <a:gd name="T1" fmla="*/ 735 h 769"/>
              <a:gd name="T2" fmla="*/ 844 w 892"/>
              <a:gd name="T3" fmla="*/ 285 h 769"/>
              <a:gd name="T4" fmla="*/ 837 w 892"/>
              <a:gd name="T5" fmla="*/ 278 h 769"/>
              <a:gd name="T6" fmla="*/ 704 w 892"/>
              <a:gd name="T7" fmla="*/ 204 h 769"/>
              <a:gd name="T8" fmla="*/ 697 w 892"/>
              <a:gd name="T9" fmla="*/ 203 h 769"/>
              <a:gd name="T10" fmla="*/ 689 w 892"/>
              <a:gd name="T11" fmla="*/ 204 h 769"/>
              <a:gd name="T12" fmla="*/ 556 w 892"/>
              <a:gd name="T13" fmla="*/ 278 h 769"/>
              <a:gd name="T14" fmla="*/ 549 w 892"/>
              <a:gd name="T15" fmla="*/ 285 h 769"/>
              <a:gd name="T16" fmla="*/ 549 w 892"/>
              <a:gd name="T17" fmla="*/ 735 h 769"/>
              <a:gd name="T18" fmla="*/ 462 w 892"/>
              <a:gd name="T19" fmla="*/ 42 h 769"/>
              <a:gd name="T20" fmla="*/ 562 w 892"/>
              <a:gd name="T21" fmla="*/ 188 h 769"/>
              <a:gd name="T22" fmla="*/ 567 w 892"/>
              <a:gd name="T23" fmla="*/ 199 h 769"/>
              <a:gd name="T24" fmla="*/ 579 w 892"/>
              <a:gd name="T25" fmla="*/ 204 h 769"/>
              <a:gd name="T26" fmla="*/ 590 w 892"/>
              <a:gd name="T27" fmla="*/ 199 h 769"/>
              <a:gd name="T28" fmla="*/ 595 w 892"/>
              <a:gd name="T29" fmla="*/ 188 h 769"/>
              <a:gd name="T30" fmla="*/ 593 w 892"/>
              <a:gd name="T31" fmla="*/ 83 h 769"/>
              <a:gd name="T32" fmla="*/ 586 w 892"/>
              <a:gd name="T33" fmla="*/ 75 h 769"/>
              <a:gd name="T34" fmla="*/ 453 w 892"/>
              <a:gd name="T35" fmla="*/ 2 h 769"/>
              <a:gd name="T36" fmla="*/ 446 w 892"/>
              <a:gd name="T37" fmla="*/ 0 h 769"/>
              <a:gd name="T38" fmla="*/ 440 w 892"/>
              <a:gd name="T39" fmla="*/ 2 h 769"/>
              <a:gd name="T40" fmla="*/ 308 w 892"/>
              <a:gd name="T41" fmla="*/ 75 h 769"/>
              <a:gd name="T42" fmla="*/ 300 w 892"/>
              <a:gd name="T43" fmla="*/ 83 h 769"/>
              <a:gd name="T44" fmla="*/ 298 w 892"/>
              <a:gd name="T45" fmla="*/ 735 h 769"/>
              <a:gd name="T46" fmla="*/ 212 w 892"/>
              <a:gd name="T47" fmla="*/ 472 h 769"/>
              <a:gd name="T48" fmla="*/ 252 w 892"/>
              <a:gd name="T49" fmla="*/ 494 h 769"/>
              <a:gd name="T50" fmla="*/ 263 w 892"/>
              <a:gd name="T51" fmla="*/ 492 h 769"/>
              <a:gd name="T52" fmla="*/ 269 w 892"/>
              <a:gd name="T53" fmla="*/ 485 h 769"/>
              <a:gd name="T54" fmla="*/ 272 w 892"/>
              <a:gd name="T55" fmla="*/ 475 h 769"/>
              <a:gd name="T56" fmla="*/ 267 w 892"/>
              <a:gd name="T57" fmla="*/ 466 h 769"/>
              <a:gd name="T58" fmla="*/ 204 w 892"/>
              <a:gd name="T59" fmla="*/ 429 h 769"/>
              <a:gd name="T60" fmla="*/ 202 w 892"/>
              <a:gd name="T61" fmla="*/ 429 h 769"/>
              <a:gd name="T62" fmla="*/ 191 w 892"/>
              <a:gd name="T63" fmla="*/ 429 h 769"/>
              <a:gd name="T64" fmla="*/ 188 w 892"/>
              <a:gd name="T65" fmla="*/ 429 h 769"/>
              <a:gd name="T66" fmla="*/ 51 w 892"/>
              <a:gd name="T67" fmla="*/ 507 h 769"/>
              <a:gd name="T68" fmla="*/ 48 w 892"/>
              <a:gd name="T69" fmla="*/ 518 h 769"/>
              <a:gd name="T70" fmla="*/ 16 w 892"/>
              <a:gd name="T71" fmla="*/ 735 h 769"/>
              <a:gd name="T72" fmla="*/ 5 w 892"/>
              <a:gd name="T73" fmla="*/ 741 h 769"/>
              <a:gd name="T74" fmla="*/ 0 w 892"/>
              <a:gd name="T75" fmla="*/ 752 h 769"/>
              <a:gd name="T76" fmla="*/ 5 w 892"/>
              <a:gd name="T77" fmla="*/ 763 h 769"/>
              <a:gd name="T78" fmla="*/ 16 w 892"/>
              <a:gd name="T79" fmla="*/ 769 h 769"/>
              <a:gd name="T80" fmla="*/ 883 w 892"/>
              <a:gd name="T81" fmla="*/ 767 h 769"/>
              <a:gd name="T82" fmla="*/ 892 w 892"/>
              <a:gd name="T83" fmla="*/ 757 h 769"/>
              <a:gd name="T84" fmla="*/ 892 w 892"/>
              <a:gd name="T85" fmla="*/ 746 h 769"/>
              <a:gd name="T86" fmla="*/ 883 w 892"/>
              <a:gd name="T87" fmla="*/ 737 h 769"/>
              <a:gd name="T88" fmla="*/ 81 w 892"/>
              <a:gd name="T89" fmla="*/ 735 h 769"/>
              <a:gd name="T90" fmla="*/ 180 w 892"/>
              <a:gd name="T91" fmla="*/ 472 h 769"/>
              <a:gd name="T92" fmla="*/ 81 w 892"/>
              <a:gd name="T93" fmla="*/ 735 h 769"/>
              <a:gd name="T94" fmla="*/ 330 w 892"/>
              <a:gd name="T95" fmla="*/ 97 h 769"/>
              <a:gd name="T96" fmla="*/ 431 w 892"/>
              <a:gd name="T97" fmla="*/ 735 h 769"/>
              <a:gd name="T98" fmla="*/ 580 w 892"/>
              <a:gd name="T99" fmla="*/ 735 h 769"/>
              <a:gd name="T100" fmla="*/ 680 w 892"/>
              <a:gd name="T101" fmla="*/ 245 h 769"/>
              <a:gd name="T102" fmla="*/ 580 w 892"/>
              <a:gd name="T103" fmla="*/ 735 h 769"/>
              <a:gd name="T104" fmla="*/ 713 w 892"/>
              <a:gd name="T105" fmla="*/ 245 h 769"/>
              <a:gd name="T106" fmla="*/ 813 w 892"/>
              <a:gd name="T107" fmla="*/ 735 h 7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92" h="769">
                <a:moveTo>
                  <a:pt x="877" y="735"/>
                </a:moveTo>
                <a:lnTo>
                  <a:pt x="844" y="735"/>
                </a:lnTo>
                <a:lnTo>
                  <a:pt x="844" y="291"/>
                </a:lnTo>
                <a:lnTo>
                  <a:pt x="844" y="285"/>
                </a:lnTo>
                <a:lnTo>
                  <a:pt x="840" y="282"/>
                </a:lnTo>
                <a:lnTo>
                  <a:pt x="837" y="278"/>
                </a:lnTo>
                <a:lnTo>
                  <a:pt x="704" y="204"/>
                </a:lnTo>
                <a:lnTo>
                  <a:pt x="704" y="204"/>
                </a:lnTo>
                <a:lnTo>
                  <a:pt x="702" y="204"/>
                </a:lnTo>
                <a:lnTo>
                  <a:pt x="697" y="203"/>
                </a:lnTo>
                <a:lnTo>
                  <a:pt x="691" y="204"/>
                </a:lnTo>
                <a:lnTo>
                  <a:pt x="689" y="204"/>
                </a:lnTo>
                <a:lnTo>
                  <a:pt x="689" y="204"/>
                </a:lnTo>
                <a:lnTo>
                  <a:pt x="556" y="278"/>
                </a:lnTo>
                <a:lnTo>
                  <a:pt x="553" y="282"/>
                </a:lnTo>
                <a:lnTo>
                  <a:pt x="549" y="285"/>
                </a:lnTo>
                <a:lnTo>
                  <a:pt x="549" y="291"/>
                </a:lnTo>
                <a:lnTo>
                  <a:pt x="549" y="735"/>
                </a:lnTo>
                <a:lnTo>
                  <a:pt x="462" y="735"/>
                </a:lnTo>
                <a:lnTo>
                  <a:pt x="462" y="42"/>
                </a:lnTo>
                <a:lnTo>
                  <a:pt x="562" y="97"/>
                </a:lnTo>
                <a:lnTo>
                  <a:pt x="562" y="188"/>
                </a:lnTo>
                <a:lnTo>
                  <a:pt x="564" y="193"/>
                </a:lnTo>
                <a:lnTo>
                  <a:pt x="567" y="199"/>
                </a:lnTo>
                <a:lnTo>
                  <a:pt x="571" y="203"/>
                </a:lnTo>
                <a:lnTo>
                  <a:pt x="579" y="204"/>
                </a:lnTo>
                <a:lnTo>
                  <a:pt x="584" y="203"/>
                </a:lnTo>
                <a:lnTo>
                  <a:pt x="590" y="199"/>
                </a:lnTo>
                <a:lnTo>
                  <a:pt x="593" y="193"/>
                </a:lnTo>
                <a:lnTo>
                  <a:pt x="595" y="188"/>
                </a:lnTo>
                <a:lnTo>
                  <a:pt x="595" y="88"/>
                </a:lnTo>
                <a:lnTo>
                  <a:pt x="593" y="83"/>
                </a:lnTo>
                <a:lnTo>
                  <a:pt x="590" y="79"/>
                </a:lnTo>
                <a:lnTo>
                  <a:pt x="586" y="75"/>
                </a:lnTo>
                <a:lnTo>
                  <a:pt x="455" y="2"/>
                </a:lnTo>
                <a:lnTo>
                  <a:pt x="453" y="2"/>
                </a:lnTo>
                <a:lnTo>
                  <a:pt x="451" y="0"/>
                </a:lnTo>
                <a:lnTo>
                  <a:pt x="446" y="0"/>
                </a:lnTo>
                <a:lnTo>
                  <a:pt x="440" y="0"/>
                </a:lnTo>
                <a:lnTo>
                  <a:pt x="440" y="2"/>
                </a:lnTo>
                <a:lnTo>
                  <a:pt x="438" y="2"/>
                </a:lnTo>
                <a:lnTo>
                  <a:pt x="308" y="75"/>
                </a:lnTo>
                <a:lnTo>
                  <a:pt x="302" y="79"/>
                </a:lnTo>
                <a:lnTo>
                  <a:pt x="300" y="83"/>
                </a:lnTo>
                <a:lnTo>
                  <a:pt x="298" y="88"/>
                </a:lnTo>
                <a:lnTo>
                  <a:pt x="298" y="735"/>
                </a:lnTo>
                <a:lnTo>
                  <a:pt x="212" y="735"/>
                </a:lnTo>
                <a:lnTo>
                  <a:pt x="212" y="472"/>
                </a:lnTo>
                <a:lnTo>
                  <a:pt x="249" y="492"/>
                </a:lnTo>
                <a:lnTo>
                  <a:pt x="252" y="494"/>
                </a:lnTo>
                <a:lnTo>
                  <a:pt x="258" y="494"/>
                </a:lnTo>
                <a:lnTo>
                  <a:pt x="263" y="492"/>
                </a:lnTo>
                <a:lnTo>
                  <a:pt x="267" y="488"/>
                </a:lnTo>
                <a:lnTo>
                  <a:pt x="269" y="485"/>
                </a:lnTo>
                <a:lnTo>
                  <a:pt x="271" y="481"/>
                </a:lnTo>
                <a:lnTo>
                  <a:pt x="272" y="475"/>
                </a:lnTo>
                <a:lnTo>
                  <a:pt x="271" y="470"/>
                </a:lnTo>
                <a:lnTo>
                  <a:pt x="267" y="466"/>
                </a:lnTo>
                <a:lnTo>
                  <a:pt x="263" y="462"/>
                </a:lnTo>
                <a:lnTo>
                  <a:pt x="204" y="429"/>
                </a:lnTo>
                <a:lnTo>
                  <a:pt x="202" y="429"/>
                </a:lnTo>
                <a:lnTo>
                  <a:pt x="202" y="429"/>
                </a:lnTo>
                <a:lnTo>
                  <a:pt x="197" y="427"/>
                </a:lnTo>
                <a:lnTo>
                  <a:pt x="191" y="429"/>
                </a:lnTo>
                <a:lnTo>
                  <a:pt x="190" y="429"/>
                </a:lnTo>
                <a:lnTo>
                  <a:pt x="188" y="429"/>
                </a:lnTo>
                <a:lnTo>
                  <a:pt x="57" y="503"/>
                </a:lnTo>
                <a:lnTo>
                  <a:pt x="51" y="507"/>
                </a:lnTo>
                <a:lnTo>
                  <a:pt x="49" y="512"/>
                </a:lnTo>
                <a:lnTo>
                  <a:pt x="48" y="518"/>
                </a:lnTo>
                <a:lnTo>
                  <a:pt x="48" y="735"/>
                </a:lnTo>
                <a:lnTo>
                  <a:pt x="16" y="735"/>
                </a:lnTo>
                <a:lnTo>
                  <a:pt x="11" y="737"/>
                </a:lnTo>
                <a:lnTo>
                  <a:pt x="5" y="741"/>
                </a:lnTo>
                <a:lnTo>
                  <a:pt x="1" y="746"/>
                </a:lnTo>
                <a:lnTo>
                  <a:pt x="0" y="752"/>
                </a:lnTo>
                <a:lnTo>
                  <a:pt x="1" y="757"/>
                </a:lnTo>
                <a:lnTo>
                  <a:pt x="5" y="763"/>
                </a:lnTo>
                <a:lnTo>
                  <a:pt x="11" y="767"/>
                </a:lnTo>
                <a:lnTo>
                  <a:pt x="16" y="769"/>
                </a:lnTo>
                <a:lnTo>
                  <a:pt x="877" y="769"/>
                </a:lnTo>
                <a:lnTo>
                  <a:pt x="883" y="767"/>
                </a:lnTo>
                <a:lnTo>
                  <a:pt x="888" y="763"/>
                </a:lnTo>
                <a:lnTo>
                  <a:pt x="892" y="757"/>
                </a:lnTo>
                <a:lnTo>
                  <a:pt x="892" y="752"/>
                </a:lnTo>
                <a:lnTo>
                  <a:pt x="892" y="746"/>
                </a:lnTo>
                <a:lnTo>
                  <a:pt x="888" y="741"/>
                </a:lnTo>
                <a:lnTo>
                  <a:pt x="883" y="737"/>
                </a:lnTo>
                <a:lnTo>
                  <a:pt x="877" y="735"/>
                </a:lnTo>
                <a:close/>
                <a:moveTo>
                  <a:pt x="81" y="735"/>
                </a:moveTo>
                <a:lnTo>
                  <a:pt x="81" y="527"/>
                </a:lnTo>
                <a:lnTo>
                  <a:pt x="180" y="472"/>
                </a:lnTo>
                <a:lnTo>
                  <a:pt x="180" y="735"/>
                </a:lnTo>
                <a:lnTo>
                  <a:pt x="81" y="735"/>
                </a:lnTo>
                <a:close/>
                <a:moveTo>
                  <a:pt x="330" y="735"/>
                </a:moveTo>
                <a:lnTo>
                  <a:pt x="330" y="97"/>
                </a:lnTo>
                <a:lnTo>
                  <a:pt x="431" y="42"/>
                </a:lnTo>
                <a:lnTo>
                  <a:pt x="431" y="735"/>
                </a:lnTo>
                <a:lnTo>
                  <a:pt x="330" y="735"/>
                </a:lnTo>
                <a:close/>
                <a:moveTo>
                  <a:pt x="580" y="735"/>
                </a:moveTo>
                <a:lnTo>
                  <a:pt x="580" y="302"/>
                </a:lnTo>
                <a:lnTo>
                  <a:pt x="680" y="245"/>
                </a:lnTo>
                <a:lnTo>
                  <a:pt x="680" y="735"/>
                </a:lnTo>
                <a:lnTo>
                  <a:pt x="580" y="735"/>
                </a:lnTo>
                <a:close/>
                <a:moveTo>
                  <a:pt x="713" y="735"/>
                </a:moveTo>
                <a:lnTo>
                  <a:pt x="713" y="245"/>
                </a:lnTo>
                <a:lnTo>
                  <a:pt x="813" y="302"/>
                </a:lnTo>
                <a:lnTo>
                  <a:pt x="813" y="735"/>
                </a:lnTo>
                <a:lnTo>
                  <a:pt x="713" y="735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14" name="Grupa 213"/>
          <p:cNvGrpSpPr/>
          <p:nvPr/>
        </p:nvGrpSpPr>
        <p:grpSpPr>
          <a:xfrm>
            <a:off x="1256415" y="4419193"/>
            <a:ext cx="400696" cy="467248"/>
            <a:chOff x="16786226" y="2676525"/>
            <a:chExt cx="458787" cy="534988"/>
          </a:xfrm>
          <a:solidFill>
            <a:schemeClr val="bg1"/>
          </a:solidFill>
        </p:grpSpPr>
        <p:sp>
          <p:nvSpPr>
            <p:cNvPr id="215" name="Freeform 402"/>
            <p:cNvSpPr>
              <a:spLocks noEditPoints="1"/>
            </p:cNvSpPr>
            <p:nvPr/>
          </p:nvSpPr>
          <p:spPr bwMode="auto">
            <a:xfrm>
              <a:off x="16898938" y="2676525"/>
              <a:ext cx="231775" cy="534988"/>
            </a:xfrm>
            <a:custGeom>
              <a:avLst/>
              <a:gdLst>
                <a:gd name="T0" fmla="*/ 12 w 146"/>
                <a:gd name="T1" fmla="*/ 13 h 337"/>
                <a:gd name="T2" fmla="*/ 12 w 146"/>
                <a:gd name="T3" fmla="*/ 324 h 337"/>
                <a:gd name="T4" fmla="*/ 133 w 146"/>
                <a:gd name="T5" fmla="*/ 324 h 337"/>
                <a:gd name="T6" fmla="*/ 133 w 146"/>
                <a:gd name="T7" fmla="*/ 13 h 337"/>
                <a:gd name="T8" fmla="*/ 12 w 146"/>
                <a:gd name="T9" fmla="*/ 13 h 337"/>
                <a:gd name="T10" fmla="*/ 6 w 146"/>
                <a:gd name="T11" fmla="*/ 0 h 337"/>
                <a:gd name="T12" fmla="*/ 139 w 146"/>
                <a:gd name="T13" fmla="*/ 0 h 337"/>
                <a:gd name="T14" fmla="*/ 143 w 146"/>
                <a:gd name="T15" fmla="*/ 2 h 337"/>
                <a:gd name="T16" fmla="*/ 146 w 146"/>
                <a:gd name="T17" fmla="*/ 4 h 337"/>
                <a:gd name="T18" fmla="*/ 146 w 146"/>
                <a:gd name="T19" fmla="*/ 7 h 337"/>
                <a:gd name="T20" fmla="*/ 146 w 146"/>
                <a:gd name="T21" fmla="*/ 330 h 337"/>
                <a:gd name="T22" fmla="*/ 146 w 146"/>
                <a:gd name="T23" fmla="*/ 334 h 337"/>
                <a:gd name="T24" fmla="*/ 143 w 146"/>
                <a:gd name="T25" fmla="*/ 337 h 337"/>
                <a:gd name="T26" fmla="*/ 139 w 146"/>
                <a:gd name="T27" fmla="*/ 337 h 337"/>
                <a:gd name="T28" fmla="*/ 6 w 146"/>
                <a:gd name="T29" fmla="*/ 337 h 337"/>
                <a:gd name="T30" fmla="*/ 4 w 146"/>
                <a:gd name="T31" fmla="*/ 337 h 337"/>
                <a:gd name="T32" fmla="*/ 1 w 146"/>
                <a:gd name="T33" fmla="*/ 334 h 337"/>
                <a:gd name="T34" fmla="*/ 0 w 146"/>
                <a:gd name="T35" fmla="*/ 330 h 337"/>
                <a:gd name="T36" fmla="*/ 0 w 146"/>
                <a:gd name="T37" fmla="*/ 7 h 337"/>
                <a:gd name="T38" fmla="*/ 1 w 146"/>
                <a:gd name="T39" fmla="*/ 4 h 337"/>
                <a:gd name="T40" fmla="*/ 4 w 146"/>
                <a:gd name="T41" fmla="*/ 2 h 337"/>
                <a:gd name="T42" fmla="*/ 6 w 146"/>
                <a:gd name="T43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6" h="337">
                  <a:moveTo>
                    <a:pt x="12" y="13"/>
                  </a:moveTo>
                  <a:lnTo>
                    <a:pt x="12" y="324"/>
                  </a:lnTo>
                  <a:lnTo>
                    <a:pt x="133" y="324"/>
                  </a:lnTo>
                  <a:lnTo>
                    <a:pt x="133" y="13"/>
                  </a:lnTo>
                  <a:lnTo>
                    <a:pt x="12" y="13"/>
                  </a:lnTo>
                  <a:close/>
                  <a:moveTo>
                    <a:pt x="6" y="0"/>
                  </a:moveTo>
                  <a:lnTo>
                    <a:pt x="139" y="0"/>
                  </a:lnTo>
                  <a:lnTo>
                    <a:pt x="143" y="2"/>
                  </a:lnTo>
                  <a:lnTo>
                    <a:pt x="146" y="4"/>
                  </a:lnTo>
                  <a:lnTo>
                    <a:pt x="146" y="7"/>
                  </a:lnTo>
                  <a:lnTo>
                    <a:pt x="146" y="330"/>
                  </a:lnTo>
                  <a:lnTo>
                    <a:pt x="146" y="334"/>
                  </a:lnTo>
                  <a:lnTo>
                    <a:pt x="143" y="337"/>
                  </a:lnTo>
                  <a:lnTo>
                    <a:pt x="139" y="337"/>
                  </a:lnTo>
                  <a:lnTo>
                    <a:pt x="6" y="337"/>
                  </a:lnTo>
                  <a:lnTo>
                    <a:pt x="4" y="337"/>
                  </a:lnTo>
                  <a:lnTo>
                    <a:pt x="1" y="334"/>
                  </a:lnTo>
                  <a:lnTo>
                    <a:pt x="0" y="330"/>
                  </a:lnTo>
                  <a:lnTo>
                    <a:pt x="0" y="7"/>
                  </a:lnTo>
                  <a:lnTo>
                    <a:pt x="1" y="4"/>
                  </a:lnTo>
                  <a:lnTo>
                    <a:pt x="4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403"/>
            <p:cNvSpPr>
              <a:spLocks/>
            </p:cNvSpPr>
            <p:nvPr/>
          </p:nvSpPr>
          <p:spPr bwMode="auto">
            <a:xfrm>
              <a:off x="16841788" y="2706688"/>
              <a:ext cx="46038" cy="504825"/>
            </a:xfrm>
            <a:custGeom>
              <a:avLst/>
              <a:gdLst>
                <a:gd name="T0" fmla="*/ 7 w 29"/>
                <a:gd name="T1" fmla="*/ 0 h 318"/>
                <a:gd name="T2" fmla="*/ 18 w 29"/>
                <a:gd name="T3" fmla="*/ 0 h 318"/>
                <a:gd name="T4" fmla="*/ 22 w 29"/>
                <a:gd name="T5" fmla="*/ 0 h 318"/>
                <a:gd name="T6" fmla="*/ 23 w 29"/>
                <a:gd name="T7" fmla="*/ 3 h 318"/>
                <a:gd name="T8" fmla="*/ 24 w 29"/>
                <a:gd name="T9" fmla="*/ 7 h 318"/>
                <a:gd name="T10" fmla="*/ 23 w 29"/>
                <a:gd name="T11" fmla="*/ 9 h 318"/>
                <a:gd name="T12" fmla="*/ 22 w 29"/>
                <a:gd name="T13" fmla="*/ 12 h 318"/>
                <a:gd name="T14" fmla="*/ 18 w 29"/>
                <a:gd name="T15" fmla="*/ 13 h 318"/>
                <a:gd name="T16" fmla="*/ 13 w 29"/>
                <a:gd name="T17" fmla="*/ 13 h 318"/>
                <a:gd name="T18" fmla="*/ 13 w 29"/>
                <a:gd name="T19" fmla="*/ 305 h 318"/>
                <a:gd name="T20" fmla="*/ 17 w 29"/>
                <a:gd name="T21" fmla="*/ 305 h 318"/>
                <a:gd name="T22" fmla="*/ 19 w 29"/>
                <a:gd name="T23" fmla="*/ 305 h 318"/>
                <a:gd name="T24" fmla="*/ 22 w 29"/>
                <a:gd name="T25" fmla="*/ 305 h 318"/>
                <a:gd name="T26" fmla="*/ 24 w 29"/>
                <a:gd name="T27" fmla="*/ 306 h 318"/>
                <a:gd name="T28" fmla="*/ 27 w 29"/>
                <a:gd name="T29" fmla="*/ 308 h 318"/>
                <a:gd name="T30" fmla="*/ 29 w 29"/>
                <a:gd name="T31" fmla="*/ 310 h 318"/>
                <a:gd name="T32" fmla="*/ 29 w 29"/>
                <a:gd name="T33" fmla="*/ 310 h 318"/>
                <a:gd name="T34" fmla="*/ 29 w 29"/>
                <a:gd name="T35" fmla="*/ 313 h 318"/>
                <a:gd name="T36" fmla="*/ 28 w 29"/>
                <a:gd name="T37" fmla="*/ 315 h 318"/>
                <a:gd name="T38" fmla="*/ 27 w 29"/>
                <a:gd name="T39" fmla="*/ 317 h 318"/>
                <a:gd name="T40" fmla="*/ 24 w 29"/>
                <a:gd name="T41" fmla="*/ 318 h 318"/>
                <a:gd name="T42" fmla="*/ 22 w 29"/>
                <a:gd name="T43" fmla="*/ 318 h 318"/>
                <a:gd name="T44" fmla="*/ 19 w 29"/>
                <a:gd name="T45" fmla="*/ 318 h 318"/>
                <a:gd name="T46" fmla="*/ 17 w 29"/>
                <a:gd name="T47" fmla="*/ 318 h 318"/>
                <a:gd name="T48" fmla="*/ 14 w 29"/>
                <a:gd name="T49" fmla="*/ 318 h 318"/>
                <a:gd name="T50" fmla="*/ 7 w 29"/>
                <a:gd name="T51" fmla="*/ 318 h 318"/>
                <a:gd name="T52" fmla="*/ 4 w 29"/>
                <a:gd name="T53" fmla="*/ 318 h 318"/>
                <a:gd name="T54" fmla="*/ 2 w 29"/>
                <a:gd name="T55" fmla="*/ 315 h 318"/>
                <a:gd name="T56" fmla="*/ 0 w 29"/>
                <a:gd name="T57" fmla="*/ 311 h 318"/>
                <a:gd name="T58" fmla="*/ 0 w 29"/>
                <a:gd name="T59" fmla="*/ 7 h 318"/>
                <a:gd name="T60" fmla="*/ 2 w 29"/>
                <a:gd name="T61" fmla="*/ 3 h 318"/>
                <a:gd name="T62" fmla="*/ 4 w 29"/>
                <a:gd name="T63" fmla="*/ 0 h 318"/>
                <a:gd name="T64" fmla="*/ 7 w 29"/>
                <a:gd name="T65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" h="318">
                  <a:moveTo>
                    <a:pt x="7" y="0"/>
                  </a:moveTo>
                  <a:lnTo>
                    <a:pt x="18" y="0"/>
                  </a:lnTo>
                  <a:lnTo>
                    <a:pt x="22" y="0"/>
                  </a:lnTo>
                  <a:lnTo>
                    <a:pt x="23" y="3"/>
                  </a:lnTo>
                  <a:lnTo>
                    <a:pt x="24" y="7"/>
                  </a:lnTo>
                  <a:lnTo>
                    <a:pt x="23" y="9"/>
                  </a:lnTo>
                  <a:lnTo>
                    <a:pt x="22" y="12"/>
                  </a:lnTo>
                  <a:lnTo>
                    <a:pt x="18" y="13"/>
                  </a:lnTo>
                  <a:lnTo>
                    <a:pt x="13" y="13"/>
                  </a:lnTo>
                  <a:lnTo>
                    <a:pt x="13" y="305"/>
                  </a:lnTo>
                  <a:lnTo>
                    <a:pt x="17" y="305"/>
                  </a:lnTo>
                  <a:lnTo>
                    <a:pt x="19" y="305"/>
                  </a:lnTo>
                  <a:lnTo>
                    <a:pt x="22" y="305"/>
                  </a:lnTo>
                  <a:lnTo>
                    <a:pt x="24" y="306"/>
                  </a:lnTo>
                  <a:lnTo>
                    <a:pt x="27" y="308"/>
                  </a:lnTo>
                  <a:lnTo>
                    <a:pt x="29" y="310"/>
                  </a:lnTo>
                  <a:lnTo>
                    <a:pt x="29" y="310"/>
                  </a:lnTo>
                  <a:lnTo>
                    <a:pt x="29" y="313"/>
                  </a:lnTo>
                  <a:lnTo>
                    <a:pt x="28" y="315"/>
                  </a:lnTo>
                  <a:lnTo>
                    <a:pt x="27" y="317"/>
                  </a:lnTo>
                  <a:lnTo>
                    <a:pt x="24" y="318"/>
                  </a:lnTo>
                  <a:lnTo>
                    <a:pt x="22" y="318"/>
                  </a:lnTo>
                  <a:lnTo>
                    <a:pt x="19" y="318"/>
                  </a:lnTo>
                  <a:lnTo>
                    <a:pt x="17" y="318"/>
                  </a:lnTo>
                  <a:lnTo>
                    <a:pt x="14" y="318"/>
                  </a:lnTo>
                  <a:lnTo>
                    <a:pt x="7" y="318"/>
                  </a:lnTo>
                  <a:lnTo>
                    <a:pt x="4" y="318"/>
                  </a:lnTo>
                  <a:lnTo>
                    <a:pt x="2" y="315"/>
                  </a:lnTo>
                  <a:lnTo>
                    <a:pt x="0" y="311"/>
                  </a:lnTo>
                  <a:lnTo>
                    <a:pt x="0" y="7"/>
                  </a:lnTo>
                  <a:lnTo>
                    <a:pt x="2" y="3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404"/>
            <p:cNvSpPr>
              <a:spLocks/>
            </p:cNvSpPr>
            <p:nvPr/>
          </p:nvSpPr>
          <p:spPr bwMode="auto">
            <a:xfrm>
              <a:off x="16786226" y="2757488"/>
              <a:ext cx="53975" cy="454025"/>
            </a:xfrm>
            <a:custGeom>
              <a:avLst/>
              <a:gdLst>
                <a:gd name="T0" fmla="*/ 6 w 34"/>
                <a:gd name="T1" fmla="*/ 0 h 286"/>
                <a:gd name="T2" fmla="*/ 28 w 34"/>
                <a:gd name="T3" fmla="*/ 0 h 286"/>
                <a:gd name="T4" fmla="*/ 30 w 34"/>
                <a:gd name="T5" fmla="*/ 0 h 286"/>
                <a:gd name="T6" fmla="*/ 33 w 34"/>
                <a:gd name="T7" fmla="*/ 3 h 286"/>
                <a:gd name="T8" fmla="*/ 34 w 34"/>
                <a:gd name="T9" fmla="*/ 5 h 286"/>
                <a:gd name="T10" fmla="*/ 34 w 34"/>
                <a:gd name="T11" fmla="*/ 8 h 286"/>
                <a:gd name="T12" fmla="*/ 33 w 34"/>
                <a:gd name="T13" fmla="*/ 10 h 286"/>
                <a:gd name="T14" fmla="*/ 31 w 34"/>
                <a:gd name="T15" fmla="*/ 12 h 286"/>
                <a:gd name="T16" fmla="*/ 29 w 34"/>
                <a:gd name="T17" fmla="*/ 13 h 286"/>
                <a:gd name="T18" fmla="*/ 20 w 34"/>
                <a:gd name="T19" fmla="*/ 13 h 286"/>
                <a:gd name="T20" fmla="*/ 12 w 34"/>
                <a:gd name="T21" fmla="*/ 13 h 286"/>
                <a:gd name="T22" fmla="*/ 12 w 34"/>
                <a:gd name="T23" fmla="*/ 273 h 286"/>
                <a:gd name="T24" fmla="*/ 15 w 34"/>
                <a:gd name="T25" fmla="*/ 273 h 286"/>
                <a:gd name="T26" fmla="*/ 19 w 34"/>
                <a:gd name="T27" fmla="*/ 273 h 286"/>
                <a:gd name="T28" fmla="*/ 23 w 34"/>
                <a:gd name="T29" fmla="*/ 273 h 286"/>
                <a:gd name="T30" fmla="*/ 25 w 34"/>
                <a:gd name="T31" fmla="*/ 273 h 286"/>
                <a:gd name="T32" fmla="*/ 28 w 34"/>
                <a:gd name="T33" fmla="*/ 273 h 286"/>
                <a:gd name="T34" fmla="*/ 30 w 34"/>
                <a:gd name="T35" fmla="*/ 274 h 286"/>
                <a:gd name="T36" fmla="*/ 33 w 34"/>
                <a:gd name="T37" fmla="*/ 276 h 286"/>
                <a:gd name="T38" fmla="*/ 34 w 34"/>
                <a:gd name="T39" fmla="*/ 277 h 286"/>
                <a:gd name="T40" fmla="*/ 34 w 34"/>
                <a:gd name="T41" fmla="*/ 279 h 286"/>
                <a:gd name="T42" fmla="*/ 34 w 34"/>
                <a:gd name="T43" fmla="*/ 283 h 286"/>
                <a:gd name="T44" fmla="*/ 31 w 34"/>
                <a:gd name="T45" fmla="*/ 286 h 286"/>
                <a:gd name="T46" fmla="*/ 28 w 34"/>
                <a:gd name="T47" fmla="*/ 286 h 286"/>
                <a:gd name="T48" fmla="*/ 6 w 34"/>
                <a:gd name="T49" fmla="*/ 286 h 286"/>
                <a:gd name="T50" fmla="*/ 2 w 34"/>
                <a:gd name="T51" fmla="*/ 286 h 286"/>
                <a:gd name="T52" fmla="*/ 0 w 34"/>
                <a:gd name="T53" fmla="*/ 283 h 286"/>
                <a:gd name="T54" fmla="*/ 0 w 34"/>
                <a:gd name="T55" fmla="*/ 279 h 286"/>
                <a:gd name="T56" fmla="*/ 0 w 34"/>
                <a:gd name="T57" fmla="*/ 7 h 286"/>
                <a:gd name="T58" fmla="*/ 0 w 34"/>
                <a:gd name="T59" fmla="*/ 3 h 286"/>
                <a:gd name="T60" fmla="*/ 2 w 34"/>
                <a:gd name="T61" fmla="*/ 1 h 286"/>
                <a:gd name="T62" fmla="*/ 6 w 34"/>
                <a:gd name="T63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4" h="286">
                  <a:moveTo>
                    <a:pt x="6" y="0"/>
                  </a:moveTo>
                  <a:lnTo>
                    <a:pt x="28" y="0"/>
                  </a:lnTo>
                  <a:lnTo>
                    <a:pt x="30" y="0"/>
                  </a:lnTo>
                  <a:lnTo>
                    <a:pt x="33" y="3"/>
                  </a:lnTo>
                  <a:lnTo>
                    <a:pt x="34" y="5"/>
                  </a:lnTo>
                  <a:lnTo>
                    <a:pt x="34" y="8"/>
                  </a:lnTo>
                  <a:lnTo>
                    <a:pt x="33" y="10"/>
                  </a:lnTo>
                  <a:lnTo>
                    <a:pt x="31" y="12"/>
                  </a:lnTo>
                  <a:lnTo>
                    <a:pt x="29" y="13"/>
                  </a:lnTo>
                  <a:lnTo>
                    <a:pt x="20" y="13"/>
                  </a:lnTo>
                  <a:lnTo>
                    <a:pt x="12" y="13"/>
                  </a:lnTo>
                  <a:lnTo>
                    <a:pt x="12" y="273"/>
                  </a:lnTo>
                  <a:lnTo>
                    <a:pt x="15" y="273"/>
                  </a:lnTo>
                  <a:lnTo>
                    <a:pt x="19" y="273"/>
                  </a:lnTo>
                  <a:lnTo>
                    <a:pt x="23" y="273"/>
                  </a:lnTo>
                  <a:lnTo>
                    <a:pt x="25" y="273"/>
                  </a:lnTo>
                  <a:lnTo>
                    <a:pt x="28" y="273"/>
                  </a:lnTo>
                  <a:lnTo>
                    <a:pt x="30" y="274"/>
                  </a:lnTo>
                  <a:lnTo>
                    <a:pt x="33" y="276"/>
                  </a:lnTo>
                  <a:lnTo>
                    <a:pt x="34" y="277"/>
                  </a:lnTo>
                  <a:lnTo>
                    <a:pt x="34" y="279"/>
                  </a:lnTo>
                  <a:lnTo>
                    <a:pt x="34" y="283"/>
                  </a:lnTo>
                  <a:lnTo>
                    <a:pt x="31" y="286"/>
                  </a:lnTo>
                  <a:lnTo>
                    <a:pt x="28" y="286"/>
                  </a:lnTo>
                  <a:lnTo>
                    <a:pt x="6" y="286"/>
                  </a:lnTo>
                  <a:lnTo>
                    <a:pt x="2" y="286"/>
                  </a:lnTo>
                  <a:lnTo>
                    <a:pt x="0" y="283"/>
                  </a:lnTo>
                  <a:lnTo>
                    <a:pt x="0" y="279"/>
                  </a:lnTo>
                  <a:lnTo>
                    <a:pt x="0" y="7"/>
                  </a:ln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405"/>
            <p:cNvSpPr>
              <a:spLocks/>
            </p:cNvSpPr>
            <p:nvPr/>
          </p:nvSpPr>
          <p:spPr bwMode="auto">
            <a:xfrm>
              <a:off x="17141826" y="2701925"/>
              <a:ext cx="47625" cy="504825"/>
            </a:xfrm>
            <a:custGeom>
              <a:avLst/>
              <a:gdLst>
                <a:gd name="T0" fmla="*/ 12 w 30"/>
                <a:gd name="T1" fmla="*/ 0 h 318"/>
                <a:gd name="T2" fmla="*/ 23 w 30"/>
                <a:gd name="T3" fmla="*/ 0 h 318"/>
                <a:gd name="T4" fmla="*/ 26 w 30"/>
                <a:gd name="T5" fmla="*/ 1 h 318"/>
                <a:gd name="T6" fmla="*/ 28 w 30"/>
                <a:gd name="T7" fmla="*/ 3 h 318"/>
                <a:gd name="T8" fmla="*/ 30 w 30"/>
                <a:gd name="T9" fmla="*/ 6 h 318"/>
                <a:gd name="T10" fmla="*/ 30 w 30"/>
                <a:gd name="T11" fmla="*/ 312 h 318"/>
                <a:gd name="T12" fmla="*/ 28 w 30"/>
                <a:gd name="T13" fmla="*/ 314 h 318"/>
                <a:gd name="T14" fmla="*/ 26 w 30"/>
                <a:gd name="T15" fmla="*/ 317 h 318"/>
                <a:gd name="T16" fmla="*/ 23 w 30"/>
                <a:gd name="T17" fmla="*/ 318 h 318"/>
                <a:gd name="T18" fmla="*/ 16 w 30"/>
                <a:gd name="T19" fmla="*/ 318 h 318"/>
                <a:gd name="T20" fmla="*/ 13 w 30"/>
                <a:gd name="T21" fmla="*/ 318 h 318"/>
                <a:gd name="T22" fmla="*/ 11 w 30"/>
                <a:gd name="T23" fmla="*/ 318 h 318"/>
                <a:gd name="T24" fmla="*/ 8 w 30"/>
                <a:gd name="T25" fmla="*/ 318 h 318"/>
                <a:gd name="T26" fmla="*/ 5 w 30"/>
                <a:gd name="T27" fmla="*/ 317 h 318"/>
                <a:gd name="T28" fmla="*/ 3 w 30"/>
                <a:gd name="T29" fmla="*/ 316 h 318"/>
                <a:gd name="T30" fmla="*/ 2 w 30"/>
                <a:gd name="T31" fmla="*/ 314 h 318"/>
                <a:gd name="T32" fmla="*/ 0 w 30"/>
                <a:gd name="T33" fmla="*/ 313 h 318"/>
                <a:gd name="T34" fmla="*/ 0 w 30"/>
                <a:gd name="T35" fmla="*/ 311 h 318"/>
                <a:gd name="T36" fmla="*/ 0 w 30"/>
                <a:gd name="T37" fmla="*/ 309 h 318"/>
                <a:gd name="T38" fmla="*/ 3 w 30"/>
                <a:gd name="T39" fmla="*/ 308 h 318"/>
                <a:gd name="T40" fmla="*/ 4 w 30"/>
                <a:gd name="T41" fmla="*/ 306 h 318"/>
                <a:gd name="T42" fmla="*/ 8 w 30"/>
                <a:gd name="T43" fmla="*/ 306 h 318"/>
                <a:gd name="T44" fmla="*/ 11 w 30"/>
                <a:gd name="T45" fmla="*/ 306 h 318"/>
                <a:gd name="T46" fmla="*/ 13 w 30"/>
                <a:gd name="T47" fmla="*/ 306 h 318"/>
                <a:gd name="T48" fmla="*/ 17 w 30"/>
                <a:gd name="T49" fmla="*/ 306 h 318"/>
                <a:gd name="T50" fmla="*/ 17 w 30"/>
                <a:gd name="T51" fmla="*/ 12 h 318"/>
                <a:gd name="T52" fmla="*/ 12 w 30"/>
                <a:gd name="T53" fmla="*/ 12 h 318"/>
                <a:gd name="T54" fmla="*/ 8 w 30"/>
                <a:gd name="T55" fmla="*/ 12 h 318"/>
                <a:gd name="T56" fmla="*/ 5 w 30"/>
                <a:gd name="T57" fmla="*/ 10 h 318"/>
                <a:gd name="T58" fmla="*/ 5 w 30"/>
                <a:gd name="T59" fmla="*/ 6 h 318"/>
                <a:gd name="T60" fmla="*/ 5 w 30"/>
                <a:gd name="T61" fmla="*/ 3 h 318"/>
                <a:gd name="T62" fmla="*/ 8 w 30"/>
                <a:gd name="T63" fmla="*/ 1 h 318"/>
                <a:gd name="T64" fmla="*/ 12 w 30"/>
                <a:gd name="T65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" h="318">
                  <a:moveTo>
                    <a:pt x="12" y="0"/>
                  </a:moveTo>
                  <a:lnTo>
                    <a:pt x="23" y="0"/>
                  </a:lnTo>
                  <a:lnTo>
                    <a:pt x="26" y="1"/>
                  </a:lnTo>
                  <a:lnTo>
                    <a:pt x="28" y="3"/>
                  </a:lnTo>
                  <a:lnTo>
                    <a:pt x="30" y="6"/>
                  </a:lnTo>
                  <a:lnTo>
                    <a:pt x="30" y="312"/>
                  </a:lnTo>
                  <a:lnTo>
                    <a:pt x="28" y="314"/>
                  </a:lnTo>
                  <a:lnTo>
                    <a:pt x="26" y="317"/>
                  </a:lnTo>
                  <a:lnTo>
                    <a:pt x="23" y="318"/>
                  </a:lnTo>
                  <a:lnTo>
                    <a:pt x="16" y="318"/>
                  </a:lnTo>
                  <a:lnTo>
                    <a:pt x="13" y="318"/>
                  </a:lnTo>
                  <a:lnTo>
                    <a:pt x="11" y="318"/>
                  </a:lnTo>
                  <a:lnTo>
                    <a:pt x="8" y="318"/>
                  </a:lnTo>
                  <a:lnTo>
                    <a:pt x="5" y="317"/>
                  </a:lnTo>
                  <a:lnTo>
                    <a:pt x="3" y="316"/>
                  </a:lnTo>
                  <a:lnTo>
                    <a:pt x="2" y="314"/>
                  </a:lnTo>
                  <a:lnTo>
                    <a:pt x="0" y="313"/>
                  </a:lnTo>
                  <a:lnTo>
                    <a:pt x="0" y="311"/>
                  </a:lnTo>
                  <a:lnTo>
                    <a:pt x="0" y="309"/>
                  </a:lnTo>
                  <a:lnTo>
                    <a:pt x="3" y="308"/>
                  </a:lnTo>
                  <a:lnTo>
                    <a:pt x="4" y="306"/>
                  </a:lnTo>
                  <a:lnTo>
                    <a:pt x="8" y="306"/>
                  </a:lnTo>
                  <a:lnTo>
                    <a:pt x="11" y="306"/>
                  </a:lnTo>
                  <a:lnTo>
                    <a:pt x="13" y="306"/>
                  </a:lnTo>
                  <a:lnTo>
                    <a:pt x="17" y="306"/>
                  </a:lnTo>
                  <a:lnTo>
                    <a:pt x="17" y="12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5" y="10"/>
                  </a:lnTo>
                  <a:lnTo>
                    <a:pt x="5" y="6"/>
                  </a:lnTo>
                  <a:lnTo>
                    <a:pt x="5" y="3"/>
                  </a:lnTo>
                  <a:lnTo>
                    <a:pt x="8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407"/>
            <p:cNvSpPr>
              <a:spLocks/>
            </p:cNvSpPr>
            <p:nvPr/>
          </p:nvSpPr>
          <p:spPr bwMode="auto">
            <a:xfrm>
              <a:off x="17191038" y="2754313"/>
              <a:ext cx="53975" cy="452438"/>
            </a:xfrm>
            <a:custGeom>
              <a:avLst/>
              <a:gdLst>
                <a:gd name="T0" fmla="*/ 6 w 34"/>
                <a:gd name="T1" fmla="*/ 0 h 285"/>
                <a:gd name="T2" fmla="*/ 28 w 34"/>
                <a:gd name="T3" fmla="*/ 0 h 285"/>
                <a:gd name="T4" fmla="*/ 32 w 34"/>
                <a:gd name="T5" fmla="*/ 0 h 285"/>
                <a:gd name="T6" fmla="*/ 34 w 34"/>
                <a:gd name="T7" fmla="*/ 2 h 285"/>
                <a:gd name="T8" fmla="*/ 34 w 34"/>
                <a:gd name="T9" fmla="*/ 6 h 285"/>
                <a:gd name="T10" fmla="*/ 34 w 34"/>
                <a:gd name="T11" fmla="*/ 279 h 285"/>
                <a:gd name="T12" fmla="*/ 34 w 34"/>
                <a:gd name="T13" fmla="*/ 281 h 285"/>
                <a:gd name="T14" fmla="*/ 32 w 34"/>
                <a:gd name="T15" fmla="*/ 284 h 285"/>
                <a:gd name="T16" fmla="*/ 28 w 34"/>
                <a:gd name="T17" fmla="*/ 285 h 285"/>
                <a:gd name="T18" fmla="*/ 6 w 34"/>
                <a:gd name="T19" fmla="*/ 285 h 285"/>
                <a:gd name="T20" fmla="*/ 2 w 34"/>
                <a:gd name="T21" fmla="*/ 284 h 285"/>
                <a:gd name="T22" fmla="*/ 0 w 34"/>
                <a:gd name="T23" fmla="*/ 281 h 285"/>
                <a:gd name="T24" fmla="*/ 0 w 34"/>
                <a:gd name="T25" fmla="*/ 279 h 285"/>
                <a:gd name="T26" fmla="*/ 0 w 34"/>
                <a:gd name="T27" fmla="*/ 276 h 285"/>
                <a:gd name="T28" fmla="*/ 1 w 34"/>
                <a:gd name="T29" fmla="*/ 275 h 285"/>
                <a:gd name="T30" fmla="*/ 4 w 34"/>
                <a:gd name="T31" fmla="*/ 274 h 285"/>
                <a:gd name="T32" fmla="*/ 5 w 34"/>
                <a:gd name="T33" fmla="*/ 273 h 285"/>
                <a:gd name="T34" fmla="*/ 9 w 34"/>
                <a:gd name="T35" fmla="*/ 273 h 285"/>
                <a:gd name="T36" fmla="*/ 11 w 34"/>
                <a:gd name="T37" fmla="*/ 273 h 285"/>
                <a:gd name="T38" fmla="*/ 15 w 34"/>
                <a:gd name="T39" fmla="*/ 273 h 285"/>
                <a:gd name="T40" fmla="*/ 19 w 34"/>
                <a:gd name="T41" fmla="*/ 273 h 285"/>
                <a:gd name="T42" fmla="*/ 21 w 34"/>
                <a:gd name="T43" fmla="*/ 273 h 285"/>
                <a:gd name="T44" fmla="*/ 21 w 34"/>
                <a:gd name="T45" fmla="*/ 12 h 285"/>
                <a:gd name="T46" fmla="*/ 14 w 34"/>
                <a:gd name="T47" fmla="*/ 12 h 285"/>
                <a:gd name="T48" fmla="*/ 5 w 34"/>
                <a:gd name="T49" fmla="*/ 12 h 285"/>
                <a:gd name="T50" fmla="*/ 2 w 34"/>
                <a:gd name="T51" fmla="*/ 11 h 285"/>
                <a:gd name="T52" fmla="*/ 0 w 34"/>
                <a:gd name="T53" fmla="*/ 9 h 285"/>
                <a:gd name="T54" fmla="*/ 0 w 34"/>
                <a:gd name="T55" fmla="*/ 6 h 285"/>
                <a:gd name="T56" fmla="*/ 0 w 34"/>
                <a:gd name="T57" fmla="*/ 3 h 285"/>
                <a:gd name="T58" fmla="*/ 1 w 34"/>
                <a:gd name="T59" fmla="*/ 2 h 285"/>
                <a:gd name="T60" fmla="*/ 2 w 34"/>
                <a:gd name="T61" fmla="*/ 0 h 285"/>
                <a:gd name="T62" fmla="*/ 6 w 34"/>
                <a:gd name="T63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4" h="285">
                  <a:moveTo>
                    <a:pt x="6" y="0"/>
                  </a:moveTo>
                  <a:lnTo>
                    <a:pt x="28" y="0"/>
                  </a:lnTo>
                  <a:lnTo>
                    <a:pt x="32" y="0"/>
                  </a:lnTo>
                  <a:lnTo>
                    <a:pt x="34" y="2"/>
                  </a:lnTo>
                  <a:lnTo>
                    <a:pt x="34" y="6"/>
                  </a:lnTo>
                  <a:lnTo>
                    <a:pt x="34" y="279"/>
                  </a:lnTo>
                  <a:lnTo>
                    <a:pt x="34" y="281"/>
                  </a:lnTo>
                  <a:lnTo>
                    <a:pt x="32" y="284"/>
                  </a:lnTo>
                  <a:lnTo>
                    <a:pt x="28" y="285"/>
                  </a:lnTo>
                  <a:lnTo>
                    <a:pt x="6" y="285"/>
                  </a:lnTo>
                  <a:lnTo>
                    <a:pt x="2" y="284"/>
                  </a:lnTo>
                  <a:lnTo>
                    <a:pt x="0" y="281"/>
                  </a:lnTo>
                  <a:lnTo>
                    <a:pt x="0" y="279"/>
                  </a:lnTo>
                  <a:lnTo>
                    <a:pt x="0" y="276"/>
                  </a:lnTo>
                  <a:lnTo>
                    <a:pt x="1" y="275"/>
                  </a:lnTo>
                  <a:lnTo>
                    <a:pt x="4" y="274"/>
                  </a:lnTo>
                  <a:lnTo>
                    <a:pt x="5" y="273"/>
                  </a:lnTo>
                  <a:lnTo>
                    <a:pt x="9" y="273"/>
                  </a:lnTo>
                  <a:lnTo>
                    <a:pt x="11" y="273"/>
                  </a:lnTo>
                  <a:lnTo>
                    <a:pt x="15" y="273"/>
                  </a:lnTo>
                  <a:lnTo>
                    <a:pt x="19" y="273"/>
                  </a:lnTo>
                  <a:lnTo>
                    <a:pt x="21" y="273"/>
                  </a:lnTo>
                  <a:lnTo>
                    <a:pt x="21" y="12"/>
                  </a:lnTo>
                  <a:lnTo>
                    <a:pt x="14" y="12"/>
                  </a:lnTo>
                  <a:lnTo>
                    <a:pt x="5" y="12"/>
                  </a:lnTo>
                  <a:lnTo>
                    <a:pt x="2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408"/>
            <p:cNvSpPr>
              <a:spLocks/>
            </p:cNvSpPr>
            <p:nvPr/>
          </p:nvSpPr>
          <p:spPr bwMode="auto">
            <a:xfrm>
              <a:off x="16952913" y="2720975"/>
              <a:ext cx="20638" cy="58738"/>
            </a:xfrm>
            <a:custGeom>
              <a:avLst/>
              <a:gdLst>
                <a:gd name="T0" fmla="*/ 6 w 13"/>
                <a:gd name="T1" fmla="*/ 0 h 37"/>
                <a:gd name="T2" fmla="*/ 10 w 13"/>
                <a:gd name="T3" fmla="*/ 2 h 37"/>
                <a:gd name="T4" fmla="*/ 13 w 13"/>
                <a:gd name="T5" fmla="*/ 4 h 37"/>
                <a:gd name="T6" fmla="*/ 13 w 13"/>
                <a:gd name="T7" fmla="*/ 7 h 37"/>
                <a:gd name="T8" fmla="*/ 13 w 13"/>
                <a:gd name="T9" fmla="*/ 31 h 37"/>
                <a:gd name="T10" fmla="*/ 13 w 13"/>
                <a:gd name="T11" fmla="*/ 35 h 37"/>
                <a:gd name="T12" fmla="*/ 10 w 13"/>
                <a:gd name="T13" fmla="*/ 36 h 37"/>
                <a:gd name="T14" fmla="*/ 6 w 13"/>
                <a:gd name="T15" fmla="*/ 37 h 37"/>
                <a:gd name="T16" fmla="*/ 4 w 13"/>
                <a:gd name="T17" fmla="*/ 36 h 37"/>
                <a:gd name="T18" fmla="*/ 1 w 13"/>
                <a:gd name="T19" fmla="*/ 35 h 37"/>
                <a:gd name="T20" fmla="*/ 0 w 13"/>
                <a:gd name="T21" fmla="*/ 31 h 37"/>
                <a:gd name="T22" fmla="*/ 0 w 13"/>
                <a:gd name="T23" fmla="*/ 7 h 37"/>
                <a:gd name="T24" fmla="*/ 1 w 13"/>
                <a:gd name="T25" fmla="*/ 4 h 37"/>
                <a:gd name="T26" fmla="*/ 4 w 13"/>
                <a:gd name="T27" fmla="*/ 2 h 37"/>
                <a:gd name="T28" fmla="*/ 6 w 13"/>
                <a:gd name="T2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37">
                  <a:moveTo>
                    <a:pt x="6" y="0"/>
                  </a:moveTo>
                  <a:lnTo>
                    <a:pt x="10" y="2"/>
                  </a:lnTo>
                  <a:lnTo>
                    <a:pt x="13" y="4"/>
                  </a:lnTo>
                  <a:lnTo>
                    <a:pt x="13" y="7"/>
                  </a:lnTo>
                  <a:lnTo>
                    <a:pt x="13" y="31"/>
                  </a:lnTo>
                  <a:lnTo>
                    <a:pt x="13" y="35"/>
                  </a:lnTo>
                  <a:lnTo>
                    <a:pt x="10" y="36"/>
                  </a:lnTo>
                  <a:lnTo>
                    <a:pt x="6" y="37"/>
                  </a:lnTo>
                  <a:lnTo>
                    <a:pt x="4" y="36"/>
                  </a:lnTo>
                  <a:lnTo>
                    <a:pt x="1" y="35"/>
                  </a:lnTo>
                  <a:lnTo>
                    <a:pt x="0" y="31"/>
                  </a:lnTo>
                  <a:lnTo>
                    <a:pt x="0" y="7"/>
                  </a:lnTo>
                  <a:lnTo>
                    <a:pt x="1" y="4"/>
                  </a:lnTo>
                  <a:lnTo>
                    <a:pt x="4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409"/>
            <p:cNvSpPr>
              <a:spLocks/>
            </p:cNvSpPr>
            <p:nvPr/>
          </p:nvSpPr>
          <p:spPr bwMode="auto">
            <a:xfrm>
              <a:off x="17003713" y="2720975"/>
              <a:ext cx="20638" cy="58738"/>
            </a:xfrm>
            <a:custGeom>
              <a:avLst/>
              <a:gdLst>
                <a:gd name="T0" fmla="*/ 6 w 13"/>
                <a:gd name="T1" fmla="*/ 0 h 37"/>
                <a:gd name="T2" fmla="*/ 9 w 13"/>
                <a:gd name="T3" fmla="*/ 2 h 37"/>
                <a:gd name="T4" fmla="*/ 11 w 13"/>
                <a:gd name="T5" fmla="*/ 4 h 37"/>
                <a:gd name="T6" fmla="*/ 13 w 13"/>
                <a:gd name="T7" fmla="*/ 7 h 37"/>
                <a:gd name="T8" fmla="*/ 13 w 13"/>
                <a:gd name="T9" fmla="*/ 31 h 37"/>
                <a:gd name="T10" fmla="*/ 11 w 13"/>
                <a:gd name="T11" fmla="*/ 35 h 37"/>
                <a:gd name="T12" fmla="*/ 9 w 13"/>
                <a:gd name="T13" fmla="*/ 36 h 37"/>
                <a:gd name="T14" fmla="*/ 6 w 13"/>
                <a:gd name="T15" fmla="*/ 37 h 37"/>
                <a:gd name="T16" fmla="*/ 2 w 13"/>
                <a:gd name="T17" fmla="*/ 36 h 37"/>
                <a:gd name="T18" fmla="*/ 0 w 13"/>
                <a:gd name="T19" fmla="*/ 35 h 37"/>
                <a:gd name="T20" fmla="*/ 0 w 13"/>
                <a:gd name="T21" fmla="*/ 31 h 37"/>
                <a:gd name="T22" fmla="*/ 0 w 13"/>
                <a:gd name="T23" fmla="*/ 7 h 37"/>
                <a:gd name="T24" fmla="*/ 0 w 13"/>
                <a:gd name="T25" fmla="*/ 4 h 37"/>
                <a:gd name="T26" fmla="*/ 2 w 13"/>
                <a:gd name="T27" fmla="*/ 2 h 37"/>
                <a:gd name="T28" fmla="*/ 6 w 13"/>
                <a:gd name="T2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37">
                  <a:moveTo>
                    <a:pt x="6" y="0"/>
                  </a:moveTo>
                  <a:lnTo>
                    <a:pt x="9" y="2"/>
                  </a:lnTo>
                  <a:lnTo>
                    <a:pt x="11" y="4"/>
                  </a:lnTo>
                  <a:lnTo>
                    <a:pt x="13" y="7"/>
                  </a:lnTo>
                  <a:lnTo>
                    <a:pt x="13" y="31"/>
                  </a:lnTo>
                  <a:lnTo>
                    <a:pt x="11" y="35"/>
                  </a:lnTo>
                  <a:lnTo>
                    <a:pt x="9" y="36"/>
                  </a:lnTo>
                  <a:lnTo>
                    <a:pt x="6" y="37"/>
                  </a:lnTo>
                  <a:lnTo>
                    <a:pt x="2" y="36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410"/>
            <p:cNvSpPr>
              <a:spLocks/>
            </p:cNvSpPr>
            <p:nvPr/>
          </p:nvSpPr>
          <p:spPr bwMode="auto">
            <a:xfrm>
              <a:off x="17048163" y="2720975"/>
              <a:ext cx="19050" cy="58738"/>
            </a:xfrm>
            <a:custGeom>
              <a:avLst/>
              <a:gdLst>
                <a:gd name="T0" fmla="*/ 6 w 12"/>
                <a:gd name="T1" fmla="*/ 0 h 37"/>
                <a:gd name="T2" fmla="*/ 9 w 12"/>
                <a:gd name="T3" fmla="*/ 2 h 37"/>
                <a:gd name="T4" fmla="*/ 11 w 12"/>
                <a:gd name="T5" fmla="*/ 4 h 37"/>
                <a:gd name="T6" fmla="*/ 12 w 12"/>
                <a:gd name="T7" fmla="*/ 7 h 37"/>
                <a:gd name="T8" fmla="*/ 12 w 12"/>
                <a:gd name="T9" fmla="*/ 31 h 37"/>
                <a:gd name="T10" fmla="*/ 11 w 12"/>
                <a:gd name="T11" fmla="*/ 35 h 37"/>
                <a:gd name="T12" fmla="*/ 9 w 12"/>
                <a:gd name="T13" fmla="*/ 36 h 37"/>
                <a:gd name="T14" fmla="*/ 6 w 12"/>
                <a:gd name="T15" fmla="*/ 37 h 37"/>
                <a:gd name="T16" fmla="*/ 2 w 12"/>
                <a:gd name="T17" fmla="*/ 36 h 37"/>
                <a:gd name="T18" fmla="*/ 0 w 12"/>
                <a:gd name="T19" fmla="*/ 35 h 37"/>
                <a:gd name="T20" fmla="*/ 0 w 12"/>
                <a:gd name="T21" fmla="*/ 31 h 37"/>
                <a:gd name="T22" fmla="*/ 0 w 12"/>
                <a:gd name="T23" fmla="*/ 7 h 37"/>
                <a:gd name="T24" fmla="*/ 0 w 12"/>
                <a:gd name="T25" fmla="*/ 4 h 37"/>
                <a:gd name="T26" fmla="*/ 2 w 12"/>
                <a:gd name="T27" fmla="*/ 2 h 37"/>
                <a:gd name="T28" fmla="*/ 6 w 12"/>
                <a:gd name="T2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37">
                  <a:moveTo>
                    <a:pt x="6" y="0"/>
                  </a:moveTo>
                  <a:lnTo>
                    <a:pt x="9" y="2"/>
                  </a:lnTo>
                  <a:lnTo>
                    <a:pt x="11" y="4"/>
                  </a:lnTo>
                  <a:lnTo>
                    <a:pt x="12" y="7"/>
                  </a:lnTo>
                  <a:lnTo>
                    <a:pt x="12" y="31"/>
                  </a:lnTo>
                  <a:lnTo>
                    <a:pt x="11" y="35"/>
                  </a:lnTo>
                  <a:lnTo>
                    <a:pt x="9" y="36"/>
                  </a:lnTo>
                  <a:lnTo>
                    <a:pt x="6" y="37"/>
                  </a:lnTo>
                  <a:lnTo>
                    <a:pt x="2" y="36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411"/>
            <p:cNvSpPr>
              <a:spLocks/>
            </p:cNvSpPr>
            <p:nvPr/>
          </p:nvSpPr>
          <p:spPr bwMode="auto">
            <a:xfrm>
              <a:off x="16952913" y="2798763"/>
              <a:ext cx="20638" cy="55563"/>
            </a:xfrm>
            <a:custGeom>
              <a:avLst/>
              <a:gdLst>
                <a:gd name="T0" fmla="*/ 6 w 13"/>
                <a:gd name="T1" fmla="*/ 0 h 35"/>
                <a:gd name="T2" fmla="*/ 10 w 13"/>
                <a:gd name="T3" fmla="*/ 0 h 35"/>
                <a:gd name="T4" fmla="*/ 13 w 13"/>
                <a:gd name="T5" fmla="*/ 2 h 35"/>
                <a:gd name="T6" fmla="*/ 13 w 13"/>
                <a:gd name="T7" fmla="*/ 6 h 35"/>
                <a:gd name="T8" fmla="*/ 13 w 13"/>
                <a:gd name="T9" fmla="*/ 29 h 35"/>
                <a:gd name="T10" fmla="*/ 13 w 13"/>
                <a:gd name="T11" fmla="*/ 33 h 35"/>
                <a:gd name="T12" fmla="*/ 10 w 13"/>
                <a:gd name="T13" fmla="*/ 35 h 35"/>
                <a:gd name="T14" fmla="*/ 6 w 13"/>
                <a:gd name="T15" fmla="*/ 35 h 35"/>
                <a:gd name="T16" fmla="*/ 4 w 13"/>
                <a:gd name="T17" fmla="*/ 35 h 35"/>
                <a:gd name="T18" fmla="*/ 1 w 13"/>
                <a:gd name="T19" fmla="*/ 33 h 35"/>
                <a:gd name="T20" fmla="*/ 0 w 13"/>
                <a:gd name="T21" fmla="*/ 29 h 35"/>
                <a:gd name="T22" fmla="*/ 0 w 13"/>
                <a:gd name="T23" fmla="*/ 6 h 35"/>
                <a:gd name="T24" fmla="*/ 1 w 13"/>
                <a:gd name="T25" fmla="*/ 2 h 35"/>
                <a:gd name="T26" fmla="*/ 4 w 13"/>
                <a:gd name="T27" fmla="*/ 0 h 35"/>
                <a:gd name="T28" fmla="*/ 6 w 13"/>
                <a:gd name="T2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35">
                  <a:moveTo>
                    <a:pt x="6" y="0"/>
                  </a:moveTo>
                  <a:lnTo>
                    <a:pt x="10" y="0"/>
                  </a:lnTo>
                  <a:lnTo>
                    <a:pt x="13" y="2"/>
                  </a:lnTo>
                  <a:lnTo>
                    <a:pt x="13" y="6"/>
                  </a:lnTo>
                  <a:lnTo>
                    <a:pt x="13" y="29"/>
                  </a:lnTo>
                  <a:lnTo>
                    <a:pt x="13" y="33"/>
                  </a:lnTo>
                  <a:lnTo>
                    <a:pt x="10" y="35"/>
                  </a:lnTo>
                  <a:lnTo>
                    <a:pt x="6" y="35"/>
                  </a:lnTo>
                  <a:lnTo>
                    <a:pt x="4" y="35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0" y="6"/>
                  </a:lnTo>
                  <a:lnTo>
                    <a:pt x="1" y="2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412"/>
            <p:cNvSpPr>
              <a:spLocks/>
            </p:cNvSpPr>
            <p:nvPr/>
          </p:nvSpPr>
          <p:spPr bwMode="auto">
            <a:xfrm>
              <a:off x="17003713" y="2798763"/>
              <a:ext cx="20638" cy="55563"/>
            </a:xfrm>
            <a:custGeom>
              <a:avLst/>
              <a:gdLst>
                <a:gd name="T0" fmla="*/ 6 w 13"/>
                <a:gd name="T1" fmla="*/ 0 h 35"/>
                <a:gd name="T2" fmla="*/ 9 w 13"/>
                <a:gd name="T3" fmla="*/ 0 h 35"/>
                <a:gd name="T4" fmla="*/ 11 w 13"/>
                <a:gd name="T5" fmla="*/ 2 h 35"/>
                <a:gd name="T6" fmla="*/ 13 w 13"/>
                <a:gd name="T7" fmla="*/ 6 h 35"/>
                <a:gd name="T8" fmla="*/ 13 w 13"/>
                <a:gd name="T9" fmla="*/ 29 h 35"/>
                <a:gd name="T10" fmla="*/ 11 w 13"/>
                <a:gd name="T11" fmla="*/ 33 h 35"/>
                <a:gd name="T12" fmla="*/ 9 w 13"/>
                <a:gd name="T13" fmla="*/ 35 h 35"/>
                <a:gd name="T14" fmla="*/ 6 w 13"/>
                <a:gd name="T15" fmla="*/ 35 h 35"/>
                <a:gd name="T16" fmla="*/ 2 w 13"/>
                <a:gd name="T17" fmla="*/ 35 h 35"/>
                <a:gd name="T18" fmla="*/ 0 w 13"/>
                <a:gd name="T19" fmla="*/ 33 h 35"/>
                <a:gd name="T20" fmla="*/ 0 w 13"/>
                <a:gd name="T21" fmla="*/ 29 h 35"/>
                <a:gd name="T22" fmla="*/ 0 w 13"/>
                <a:gd name="T23" fmla="*/ 6 h 35"/>
                <a:gd name="T24" fmla="*/ 0 w 13"/>
                <a:gd name="T25" fmla="*/ 2 h 35"/>
                <a:gd name="T26" fmla="*/ 2 w 13"/>
                <a:gd name="T27" fmla="*/ 0 h 35"/>
                <a:gd name="T28" fmla="*/ 6 w 13"/>
                <a:gd name="T2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35">
                  <a:moveTo>
                    <a:pt x="6" y="0"/>
                  </a:moveTo>
                  <a:lnTo>
                    <a:pt x="9" y="0"/>
                  </a:lnTo>
                  <a:lnTo>
                    <a:pt x="11" y="2"/>
                  </a:lnTo>
                  <a:lnTo>
                    <a:pt x="13" y="6"/>
                  </a:lnTo>
                  <a:lnTo>
                    <a:pt x="13" y="29"/>
                  </a:lnTo>
                  <a:lnTo>
                    <a:pt x="11" y="33"/>
                  </a:lnTo>
                  <a:lnTo>
                    <a:pt x="9" y="35"/>
                  </a:lnTo>
                  <a:lnTo>
                    <a:pt x="6" y="35"/>
                  </a:lnTo>
                  <a:lnTo>
                    <a:pt x="2" y="35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413"/>
            <p:cNvSpPr>
              <a:spLocks/>
            </p:cNvSpPr>
            <p:nvPr/>
          </p:nvSpPr>
          <p:spPr bwMode="auto">
            <a:xfrm>
              <a:off x="17048163" y="2798763"/>
              <a:ext cx="19050" cy="55563"/>
            </a:xfrm>
            <a:custGeom>
              <a:avLst/>
              <a:gdLst>
                <a:gd name="T0" fmla="*/ 6 w 12"/>
                <a:gd name="T1" fmla="*/ 0 h 35"/>
                <a:gd name="T2" fmla="*/ 9 w 12"/>
                <a:gd name="T3" fmla="*/ 0 h 35"/>
                <a:gd name="T4" fmla="*/ 11 w 12"/>
                <a:gd name="T5" fmla="*/ 2 h 35"/>
                <a:gd name="T6" fmla="*/ 12 w 12"/>
                <a:gd name="T7" fmla="*/ 6 h 35"/>
                <a:gd name="T8" fmla="*/ 12 w 12"/>
                <a:gd name="T9" fmla="*/ 29 h 35"/>
                <a:gd name="T10" fmla="*/ 11 w 12"/>
                <a:gd name="T11" fmla="*/ 33 h 35"/>
                <a:gd name="T12" fmla="*/ 9 w 12"/>
                <a:gd name="T13" fmla="*/ 35 h 35"/>
                <a:gd name="T14" fmla="*/ 6 w 12"/>
                <a:gd name="T15" fmla="*/ 35 h 35"/>
                <a:gd name="T16" fmla="*/ 2 w 12"/>
                <a:gd name="T17" fmla="*/ 35 h 35"/>
                <a:gd name="T18" fmla="*/ 0 w 12"/>
                <a:gd name="T19" fmla="*/ 33 h 35"/>
                <a:gd name="T20" fmla="*/ 0 w 12"/>
                <a:gd name="T21" fmla="*/ 29 h 35"/>
                <a:gd name="T22" fmla="*/ 0 w 12"/>
                <a:gd name="T23" fmla="*/ 6 h 35"/>
                <a:gd name="T24" fmla="*/ 0 w 12"/>
                <a:gd name="T25" fmla="*/ 2 h 35"/>
                <a:gd name="T26" fmla="*/ 2 w 12"/>
                <a:gd name="T27" fmla="*/ 0 h 35"/>
                <a:gd name="T28" fmla="*/ 6 w 12"/>
                <a:gd name="T2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35">
                  <a:moveTo>
                    <a:pt x="6" y="0"/>
                  </a:moveTo>
                  <a:lnTo>
                    <a:pt x="9" y="0"/>
                  </a:lnTo>
                  <a:lnTo>
                    <a:pt x="11" y="2"/>
                  </a:lnTo>
                  <a:lnTo>
                    <a:pt x="12" y="6"/>
                  </a:lnTo>
                  <a:lnTo>
                    <a:pt x="12" y="29"/>
                  </a:lnTo>
                  <a:lnTo>
                    <a:pt x="11" y="33"/>
                  </a:lnTo>
                  <a:lnTo>
                    <a:pt x="9" y="35"/>
                  </a:lnTo>
                  <a:lnTo>
                    <a:pt x="6" y="35"/>
                  </a:lnTo>
                  <a:lnTo>
                    <a:pt x="2" y="35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414"/>
            <p:cNvSpPr>
              <a:spLocks/>
            </p:cNvSpPr>
            <p:nvPr/>
          </p:nvSpPr>
          <p:spPr bwMode="auto">
            <a:xfrm>
              <a:off x="16957676" y="2873375"/>
              <a:ext cx="19050" cy="60325"/>
            </a:xfrm>
            <a:custGeom>
              <a:avLst/>
              <a:gdLst>
                <a:gd name="T0" fmla="*/ 6 w 12"/>
                <a:gd name="T1" fmla="*/ 0 h 38"/>
                <a:gd name="T2" fmla="*/ 8 w 12"/>
                <a:gd name="T3" fmla="*/ 1 h 38"/>
                <a:gd name="T4" fmla="*/ 11 w 12"/>
                <a:gd name="T5" fmla="*/ 3 h 38"/>
                <a:gd name="T6" fmla="*/ 12 w 12"/>
                <a:gd name="T7" fmla="*/ 6 h 38"/>
                <a:gd name="T8" fmla="*/ 12 w 12"/>
                <a:gd name="T9" fmla="*/ 31 h 38"/>
                <a:gd name="T10" fmla="*/ 11 w 12"/>
                <a:gd name="T11" fmla="*/ 34 h 38"/>
                <a:gd name="T12" fmla="*/ 8 w 12"/>
                <a:gd name="T13" fmla="*/ 36 h 38"/>
                <a:gd name="T14" fmla="*/ 6 w 12"/>
                <a:gd name="T15" fmla="*/ 38 h 38"/>
                <a:gd name="T16" fmla="*/ 2 w 12"/>
                <a:gd name="T17" fmla="*/ 36 h 38"/>
                <a:gd name="T18" fmla="*/ 0 w 12"/>
                <a:gd name="T19" fmla="*/ 34 h 38"/>
                <a:gd name="T20" fmla="*/ 0 w 12"/>
                <a:gd name="T21" fmla="*/ 31 h 38"/>
                <a:gd name="T22" fmla="*/ 0 w 12"/>
                <a:gd name="T23" fmla="*/ 6 h 38"/>
                <a:gd name="T24" fmla="*/ 0 w 12"/>
                <a:gd name="T25" fmla="*/ 3 h 38"/>
                <a:gd name="T26" fmla="*/ 2 w 12"/>
                <a:gd name="T27" fmla="*/ 1 h 38"/>
                <a:gd name="T28" fmla="*/ 6 w 12"/>
                <a:gd name="T2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38">
                  <a:moveTo>
                    <a:pt x="6" y="0"/>
                  </a:moveTo>
                  <a:lnTo>
                    <a:pt x="8" y="1"/>
                  </a:lnTo>
                  <a:lnTo>
                    <a:pt x="11" y="3"/>
                  </a:lnTo>
                  <a:lnTo>
                    <a:pt x="12" y="6"/>
                  </a:lnTo>
                  <a:lnTo>
                    <a:pt x="12" y="31"/>
                  </a:lnTo>
                  <a:lnTo>
                    <a:pt x="11" y="34"/>
                  </a:lnTo>
                  <a:lnTo>
                    <a:pt x="8" y="36"/>
                  </a:lnTo>
                  <a:lnTo>
                    <a:pt x="6" y="38"/>
                  </a:lnTo>
                  <a:lnTo>
                    <a:pt x="2" y="36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6"/>
                  </a:ln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415"/>
            <p:cNvSpPr>
              <a:spLocks/>
            </p:cNvSpPr>
            <p:nvPr/>
          </p:nvSpPr>
          <p:spPr bwMode="auto">
            <a:xfrm>
              <a:off x="17005301" y="2873375"/>
              <a:ext cx="20638" cy="60325"/>
            </a:xfrm>
            <a:custGeom>
              <a:avLst/>
              <a:gdLst>
                <a:gd name="T0" fmla="*/ 6 w 13"/>
                <a:gd name="T1" fmla="*/ 0 h 38"/>
                <a:gd name="T2" fmla="*/ 9 w 13"/>
                <a:gd name="T3" fmla="*/ 1 h 38"/>
                <a:gd name="T4" fmla="*/ 12 w 13"/>
                <a:gd name="T5" fmla="*/ 3 h 38"/>
                <a:gd name="T6" fmla="*/ 13 w 13"/>
                <a:gd name="T7" fmla="*/ 6 h 38"/>
                <a:gd name="T8" fmla="*/ 13 w 13"/>
                <a:gd name="T9" fmla="*/ 31 h 38"/>
                <a:gd name="T10" fmla="*/ 12 w 13"/>
                <a:gd name="T11" fmla="*/ 34 h 38"/>
                <a:gd name="T12" fmla="*/ 9 w 13"/>
                <a:gd name="T13" fmla="*/ 36 h 38"/>
                <a:gd name="T14" fmla="*/ 6 w 13"/>
                <a:gd name="T15" fmla="*/ 38 h 38"/>
                <a:gd name="T16" fmla="*/ 3 w 13"/>
                <a:gd name="T17" fmla="*/ 36 h 38"/>
                <a:gd name="T18" fmla="*/ 0 w 13"/>
                <a:gd name="T19" fmla="*/ 34 h 38"/>
                <a:gd name="T20" fmla="*/ 0 w 13"/>
                <a:gd name="T21" fmla="*/ 31 h 38"/>
                <a:gd name="T22" fmla="*/ 0 w 13"/>
                <a:gd name="T23" fmla="*/ 6 h 38"/>
                <a:gd name="T24" fmla="*/ 0 w 13"/>
                <a:gd name="T25" fmla="*/ 3 h 38"/>
                <a:gd name="T26" fmla="*/ 3 w 13"/>
                <a:gd name="T27" fmla="*/ 1 h 38"/>
                <a:gd name="T28" fmla="*/ 6 w 13"/>
                <a:gd name="T2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38">
                  <a:moveTo>
                    <a:pt x="6" y="0"/>
                  </a:moveTo>
                  <a:lnTo>
                    <a:pt x="9" y="1"/>
                  </a:lnTo>
                  <a:lnTo>
                    <a:pt x="12" y="3"/>
                  </a:lnTo>
                  <a:lnTo>
                    <a:pt x="13" y="6"/>
                  </a:lnTo>
                  <a:lnTo>
                    <a:pt x="13" y="31"/>
                  </a:lnTo>
                  <a:lnTo>
                    <a:pt x="12" y="34"/>
                  </a:lnTo>
                  <a:lnTo>
                    <a:pt x="9" y="36"/>
                  </a:lnTo>
                  <a:lnTo>
                    <a:pt x="6" y="38"/>
                  </a:lnTo>
                  <a:lnTo>
                    <a:pt x="3" y="36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6"/>
                  </a:lnTo>
                  <a:lnTo>
                    <a:pt x="0" y="3"/>
                  </a:lnTo>
                  <a:lnTo>
                    <a:pt x="3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416"/>
            <p:cNvSpPr>
              <a:spLocks/>
            </p:cNvSpPr>
            <p:nvPr/>
          </p:nvSpPr>
          <p:spPr bwMode="auto">
            <a:xfrm>
              <a:off x="17049751" y="2873375"/>
              <a:ext cx="20638" cy="60325"/>
            </a:xfrm>
            <a:custGeom>
              <a:avLst/>
              <a:gdLst>
                <a:gd name="T0" fmla="*/ 6 w 13"/>
                <a:gd name="T1" fmla="*/ 0 h 38"/>
                <a:gd name="T2" fmla="*/ 9 w 13"/>
                <a:gd name="T3" fmla="*/ 1 h 38"/>
                <a:gd name="T4" fmla="*/ 11 w 13"/>
                <a:gd name="T5" fmla="*/ 3 h 38"/>
                <a:gd name="T6" fmla="*/ 13 w 13"/>
                <a:gd name="T7" fmla="*/ 6 h 38"/>
                <a:gd name="T8" fmla="*/ 13 w 13"/>
                <a:gd name="T9" fmla="*/ 31 h 38"/>
                <a:gd name="T10" fmla="*/ 11 w 13"/>
                <a:gd name="T11" fmla="*/ 34 h 38"/>
                <a:gd name="T12" fmla="*/ 9 w 13"/>
                <a:gd name="T13" fmla="*/ 36 h 38"/>
                <a:gd name="T14" fmla="*/ 6 w 13"/>
                <a:gd name="T15" fmla="*/ 38 h 38"/>
                <a:gd name="T16" fmla="*/ 3 w 13"/>
                <a:gd name="T17" fmla="*/ 36 h 38"/>
                <a:gd name="T18" fmla="*/ 0 w 13"/>
                <a:gd name="T19" fmla="*/ 34 h 38"/>
                <a:gd name="T20" fmla="*/ 0 w 13"/>
                <a:gd name="T21" fmla="*/ 31 h 38"/>
                <a:gd name="T22" fmla="*/ 0 w 13"/>
                <a:gd name="T23" fmla="*/ 6 h 38"/>
                <a:gd name="T24" fmla="*/ 0 w 13"/>
                <a:gd name="T25" fmla="*/ 3 h 38"/>
                <a:gd name="T26" fmla="*/ 3 w 13"/>
                <a:gd name="T27" fmla="*/ 1 h 38"/>
                <a:gd name="T28" fmla="*/ 6 w 13"/>
                <a:gd name="T2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38">
                  <a:moveTo>
                    <a:pt x="6" y="0"/>
                  </a:moveTo>
                  <a:lnTo>
                    <a:pt x="9" y="1"/>
                  </a:lnTo>
                  <a:lnTo>
                    <a:pt x="11" y="3"/>
                  </a:lnTo>
                  <a:lnTo>
                    <a:pt x="13" y="6"/>
                  </a:lnTo>
                  <a:lnTo>
                    <a:pt x="13" y="31"/>
                  </a:lnTo>
                  <a:lnTo>
                    <a:pt x="11" y="34"/>
                  </a:lnTo>
                  <a:lnTo>
                    <a:pt x="9" y="36"/>
                  </a:lnTo>
                  <a:lnTo>
                    <a:pt x="6" y="38"/>
                  </a:lnTo>
                  <a:lnTo>
                    <a:pt x="3" y="36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6"/>
                  </a:lnTo>
                  <a:lnTo>
                    <a:pt x="0" y="3"/>
                  </a:lnTo>
                  <a:lnTo>
                    <a:pt x="3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417"/>
            <p:cNvSpPr>
              <a:spLocks/>
            </p:cNvSpPr>
            <p:nvPr/>
          </p:nvSpPr>
          <p:spPr bwMode="auto">
            <a:xfrm>
              <a:off x="16957676" y="2955925"/>
              <a:ext cx="19050" cy="60325"/>
            </a:xfrm>
            <a:custGeom>
              <a:avLst/>
              <a:gdLst>
                <a:gd name="T0" fmla="*/ 6 w 12"/>
                <a:gd name="T1" fmla="*/ 0 h 38"/>
                <a:gd name="T2" fmla="*/ 8 w 12"/>
                <a:gd name="T3" fmla="*/ 0 h 38"/>
                <a:gd name="T4" fmla="*/ 11 w 12"/>
                <a:gd name="T5" fmla="*/ 2 h 38"/>
                <a:gd name="T6" fmla="*/ 12 w 12"/>
                <a:gd name="T7" fmla="*/ 6 h 38"/>
                <a:gd name="T8" fmla="*/ 12 w 12"/>
                <a:gd name="T9" fmla="*/ 31 h 38"/>
                <a:gd name="T10" fmla="*/ 11 w 12"/>
                <a:gd name="T11" fmla="*/ 34 h 38"/>
                <a:gd name="T12" fmla="*/ 8 w 12"/>
                <a:gd name="T13" fmla="*/ 36 h 38"/>
                <a:gd name="T14" fmla="*/ 6 w 12"/>
                <a:gd name="T15" fmla="*/ 38 h 38"/>
                <a:gd name="T16" fmla="*/ 2 w 12"/>
                <a:gd name="T17" fmla="*/ 36 h 38"/>
                <a:gd name="T18" fmla="*/ 0 w 12"/>
                <a:gd name="T19" fmla="*/ 34 h 38"/>
                <a:gd name="T20" fmla="*/ 0 w 12"/>
                <a:gd name="T21" fmla="*/ 31 h 38"/>
                <a:gd name="T22" fmla="*/ 0 w 12"/>
                <a:gd name="T23" fmla="*/ 6 h 38"/>
                <a:gd name="T24" fmla="*/ 0 w 12"/>
                <a:gd name="T25" fmla="*/ 2 h 38"/>
                <a:gd name="T26" fmla="*/ 2 w 12"/>
                <a:gd name="T27" fmla="*/ 0 h 38"/>
                <a:gd name="T28" fmla="*/ 6 w 12"/>
                <a:gd name="T2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38">
                  <a:moveTo>
                    <a:pt x="6" y="0"/>
                  </a:moveTo>
                  <a:lnTo>
                    <a:pt x="8" y="0"/>
                  </a:lnTo>
                  <a:lnTo>
                    <a:pt x="11" y="2"/>
                  </a:lnTo>
                  <a:lnTo>
                    <a:pt x="12" y="6"/>
                  </a:lnTo>
                  <a:lnTo>
                    <a:pt x="12" y="31"/>
                  </a:lnTo>
                  <a:lnTo>
                    <a:pt x="11" y="34"/>
                  </a:lnTo>
                  <a:lnTo>
                    <a:pt x="8" y="36"/>
                  </a:lnTo>
                  <a:lnTo>
                    <a:pt x="6" y="38"/>
                  </a:lnTo>
                  <a:lnTo>
                    <a:pt x="2" y="36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418"/>
            <p:cNvSpPr>
              <a:spLocks/>
            </p:cNvSpPr>
            <p:nvPr/>
          </p:nvSpPr>
          <p:spPr bwMode="auto">
            <a:xfrm>
              <a:off x="17005301" y="2955925"/>
              <a:ext cx="20638" cy="55563"/>
            </a:xfrm>
            <a:custGeom>
              <a:avLst/>
              <a:gdLst>
                <a:gd name="T0" fmla="*/ 6 w 13"/>
                <a:gd name="T1" fmla="*/ 0 h 35"/>
                <a:gd name="T2" fmla="*/ 9 w 13"/>
                <a:gd name="T3" fmla="*/ 0 h 35"/>
                <a:gd name="T4" fmla="*/ 12 w 13"/>
                <a:gd name="T5" fmla="*/ 2 h 35"/>
                <a:gd name="T6" fmla="*/ 13 w 13"/>
                <a:gd name="T7" fmla="*/ 6 h 35"/>
                <a:gd name="T8" fmla="*/ 13 w 13"/>
                <a:gd name="T9" fmla="*/ 29 h 35"/>
                <a:gd name="T10" fmla="*/ 12 w 13"/>
                <a:gd name="T11" fmla="*/ 33 h 35"/>
                <a:gd name="T12" fmla="*/ 9 w 13"/>
                <a:gd name="T13" fmla="*/ 35 h 35"/>
                <a:gd name="T14" fmla="*/ 6 w 13"/>
                <a:gd name="T15" fmla="*/ 35 h 35"/>
                <a:gd name="T16" fmla="*/ 3 w 13"/>
                <a:gd name="T17" fmla="*/ 35 h 35"/>
                <a:gd name="T18" fmla="*/ 0 w 13"/>
                <a:gd name="T19" fmla="*/ 33 h 35"/>
                <a:gd name="T20" fmla="*/ 0 w 13"/>
                <a:gd name="T21" fmla="*/ 29 h 35"/>
                <a:gd name="T22" fmla="*/ 0 w 13"/>
                <a:gd name="T23" fmla="*/ 6 h 35"/>
                <a:gd name="T24" fmla="*/ 0 w 13"/>
                <a:gd name="T25" fmla="*/ 2 h 35"/>
                <a:gd name="T26" fmla="*/ 3 w 13"/>
                <a:gd name="T27" fmla="*/ 0 h 35"/>
                <a:gd name="T28" fmla="*/ 6 w 13"/>
                <a:gd name="T2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35">
                  <a:moveTo>
                    <a:pt x="6" y="0"/>
                  </a:moveTo>
                  <a:lnTo>
                    <a:pt x="9" y="0"/>
                  </a:lnTo>
                  <a:lnTo>
                    <a:pt x="12" y="2"/>
                  </a:lnTo>
                  <a:lnTo>
                    <a:pt x="13" y="6"/>
                  </a:lnTo>
                  <a:lnTo>
                    <a:pt x="13" y="29"/>
                  </a:lnTo>
                  <a:lnTo>
                    <a:pt x="12" y="33"/>
                  </a:lnTo>
                  <a:lnTo>
                    <a:pt x="9" y="35"/>
                  </a:lnTo>
                  <a:lnTo>
                    <a:pt x="6" y="35"/>
                  </a:lnTo>
                  <a:lnTo>
                    <a:pt x="3" y="35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6"/>
                  </a:lnTo>
                  <a:lnTo>
                    <a:pt x="0" y="2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419"/>
            <p:cNvSpPr>
              <a:spLocks/>
            </p:cNvSpPr>
            <p:nvPr/>
          </p:nvSpPr>
          <p:spPr bwMode="auto">
            <a:xfrm>
              <a:off x="17049751" y="2955925"/>
              <a:ext cx="20638" cy="55563"/>
            </a:xfrm>
            <a:custGeom>
              <a:avLst/>
              <a:gdLst>
                <a:gd name="T0" fmla="*/ 6 w 13"/>
                <a:gd name="T1" fmla="*/ 0 h 35"/>
                <a:gd name="T2" fmla="*/ 9 w 13"/>
                <a:gd name="T3" fmla="*/ 0 h 35"/>
                <a:gd name="T4" fmla="*/ 11 w 13"/>
                <a:gd name="T5" fmla="*/ 2 h 35"/>
                <a:gd name="T6" fmla="*/ 13 w 13"/>
                <a:gd name="T7" fmla="*/ 6 h 35"/>
                <a:gd name="T8" fmla="*/ 13 w 13"/>
                <a:gd name="T9" fmla="*/ 29 h 35"/>
                <a:gd name="T10" fmla="*/ 11 w 13"/>
                <a:gd name="T11" fmla="*/ 33 h 35"/>
                <a:gd name="T12" fmla="*/ 9 w 13"/>
                <a:gd name="T13" fmla="*/ 35 h 35"/>
                <a:gd name="T14" fmla="*/ 6 w 13"/>
                <a:gd name="T15" fmla="*/ 35 h 35"/>
                <a:gd name="T16" fmla="*/ 3 w 13"/>
                <a:gd name="T17" fmla="*/ 35 h 35"/>
                <a:gd name="T18" fmla="*/ 0 w 13"/>
                <a:gd name="T19" fmla="*/ 33 h 35"/>
                <a:gd name="T20" fmla="*/ 0 w 13"/>
                <a:gd name="T21" fmla="*/ 29 h 35"/>
                <a:gd name="T22" fmla="*/ 0 w 13"/>
                <a:gd name="T23" fmla="*/ 6 h 35"/>
                <a:gd name="T24" fmla="*/ 0 w 13"/>
                <a:gd name="T25" fmla="*/ 2 h 35"/>
                <a:gd name="T26" fmla="*/ 3 w 13"/>
                <a:gd name="T27" fmla="*/ 0 h 35"/>
                <a:gd name="T28" fmla="*/ 6 w 13"/>
                <a:gd name="T2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35">
                  <a:moveTo>
                    <a:pt x="6" y="0"/>
                  </a:moveTo>
                  <a:lnTo>
                    <a:pt x="9" y="0"/>
                  </a:lnTo>
                  <a:lnTo>
                    <a:pt x="11" y="2"/>
                  </a:lnTo>
                  <a:lnTo>
                    <a:pt x="13" y="6"/>
                  </a:lnTo>
                  <a:lnTo>
                    <a:pt x="13" y="29"/>
                  </a:lnTo>
                  <a:lnTo>
                    <a:pt x="11" y="33"/>
                  </a:lnTo>
                  <a:lnTo>
                    <a:pt x="9" y="35"/>
                  </a:lnTo>
                  <a:lnTo>
                    <a:pt x="6" y="35"/>
                  </a:lnTo>
                  <a:lnTo>
                    <a:pt x="3" y="35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6"/>
                  </a:lnTo>
                  <a:lnTo>
                    <a:pt x="0" y="2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420"/>
            <p:cNvSpPr>
              <a:spLocks/>
            </p:cNvSpPr>
            <p:nvPr/>
          </p:nvSpPr>
          <p:spPr bwMode="auto">
            <a:xfrm>
              <a:off x="16957676" y="3035300"/>
              <a:ext cx="19050" cy="60325"/>
            </a:xfrm>
            <a:custGeom>
              <a:avLst/>
              <a:gdLst>
                <a:gd name="T0" fmla="*/ 6 w 12"/>
                <a:gd name="T1" fmla="*/ 0 h 38"/>
                <a:gd name="T2" fmla="*/ 8 w 12"/>
                <a:gd name="T3" fmla="*/ 2 h 38"/>
                <a:gd name="T4" fmla="*/ 11 w 12"/>
                <a:gd name="T5" fmla="*/ 4 h 38"/>
                <a:gd name="T6" fmla="*/ 12 w 12"/>
                <a:gd name="T7" fmla="*/ 7 h 38"/>
                <a:gd name="T8" fmla="*/ 12 w 12"/>
                <a:gd name="T9" fmla="*/ 32 h 38"/>
                <a:gd name="T10" fmla="*/ 11 w 12"/>
                <a:gd name="T11" fmla="*/ 36 h 38"/>
                <a:gd name="T12" fmla="*/ 8 w 12"/>
                <a:gd name="T13" fmla="*/ 37 h 38"/>
                <a:gd name="T14" fmla="*/ 6 w 12"/>
                <a:gd name="T15" fmla="*/ 38 h 38"/>
                <a:gd name="T16" fmla="*/ 2 w 12"/>
                <a:gd name="T17" fmla="*/ 37 h 38"/>
                <a:gd name="T18" fmla="*/ 0 w 12"/>
                <a:gd name="T19" fmla="*/ 36 h 38"/>
                <a:gd name="T20" fmla="*/ 0 w 12"/>
                <a:gd name="T21" fmla="*/ 32 h 38"/>
                <a:gd name="T22" fmla="*/ 0 w 12"/>
                <a:gd name="T23" fmla="*/ 7 h 38"/>
                <a:gd name="T24" fmla="*/ 0 w 12"/>
                <a:gd name="T25" fmla="*/ 4 h 38"/>
                <a:gd name="T26" fmla="*/ 2 w 12"/>
                <a:gd name="T27" fmla="*/ 2 h 38"/>
                <a:gd name="T28" fmla="*/ 6 w 12"/>
                <a:gd name="T2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38">
                  <a:moveTo>
                    <a:pt x="6" y="0"/>
                  </a:moveTo>
                  <a:lnTo>
                    <a:pt x="8" y="2"/>
                  </a:lnTo>
                  <a:lnTo>
                    <a:pt x="11" y="4"/>
                  </a:lnTo>
                  <a:lnTo>
                    <a:pt x="12" y="7"/>
                  </a:lnTo>
                  <a:lnTo>
                    <a:pt x="12" y="32"/>
                  </a:lnTo>
                  <a:lnTo>
                    <a:pt x="11" y="36"/>
                  </a:lnTo>
                  <a:lnTo>
                    <a:pt x="8" y="37"/>
                  </a:lnTo>
                  <a:lnTo>
                    <a:pt x="6" y="38"/>
                  </a:lnTo>
                  <a:lnTo>
                    <a:pt x="2" y="37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421"/>
            <p:cNvSpPr>
              <a:spLocks/>
            </p:cNvSpPr>
            <p:nvPr/>
          </p:nvSpPr>
          <p:spPr bwMode="auto">
            <a:xfrm>
              <a:off x="17005301" y="3035300"/>
              <a:ext cx="20638" cy="60325"/>
            </a:xfrm>
            <a:custGeom>
              <a:avLst/>
              <a:gdLst>
                <a:gd name="T0" fmla="*/ 6 w 13"/>
                <a:gd name="T1" fmla="*/ 0 h 38"/>
                <a:gd name="T2" fmla="*/ 9 w 13"/>
                <a:gd name="T3" fmla="*/ 2 h 38"/>
                <a:gd name="T4" fmla="*/ 12 w 13"/>
                <a:gd name="T5" fmla="*/ 4 h 38"/>
                <a:gd name="T6" fmla="*/ 13 w 13"/>
                <a:gd name="T7" fmla="*/ 7 h 38"/>
                <a:gd name="T8" fmla="*/ 13 w 13"/>
                <a:gd name="T9" fmla="*/ 32 h 38"/>
                <a:gd name="T10" fmla="*/ 12 w 13"/>
                <a:gd name="T11" fmla="*/ 36 h 38"/>
                <a:gd name="T12" fmla="*/ 9 w 13"/>
                <a:gd name="T13" fmla="*/ 37 h 38"/>
                <a:gd name="T14" fmla="*/ 6 w 13"/>
                <a:gd name="T15" fmla="*/ 38 h 38"/>
                <a:gd name="T16" fmla="*/ 3 w 13"/>
                <a:gd name="T17" fmla="*/ 37 h 38"/>
                <a:gd name="T18" fmla="*/ 0 w 13"/>
                <a:gd name="T19" fmla="*/ 36 h 38"/>
                <a:gd name="T20" fmla="*/ 0 w 13"/>
                <a:gd name="T21" fmla="*/ 32 h 38"/>
                <a:gd name="T22" fmla="*/ 0 w 13"/>
                <a:gd name="T23" fmla="*/ 7 h 38"/>
                <a:gd name="T24" fmla="*/ 0 w 13"/>
                <a:gd name="T25" fmla="*/ 4 h 38"/>
                <a:gd name="T26" fmla="*/ 3 w 13"/>
                <a:gd name="T27" fmla="*/ 2 h 38"/>
                <a:gd name="T28" fmla="*/ 6 w 13"/>
                <a:gd name="T2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38">
                  <a:moveTo>
                    <a:pt x="6" y="0"/>
                  </a:moveTo>
                  <a:lnTo>
                    <a:pt x="9" y="2"/>
                  </a:lnTo>
                  <a:lnTo>
                    <a:pt x="12" y="4"/>
                  </a:lnTo>
                  <a:lnTo>
                    <a:pt x="13" y="7"/>
                  </a:lnTo>
                  <a:lnTo>
                    <a:pt x="13" y="32"/>
                  </a:lnTo>
                  <a:lnTo>
                    <a:pt x="12" y="36"/>
                  </a:lnTo>
                  <a:lnTo>
                    <a:pt x="9" y="37"/>
                  </a:lnTo>
                  <a:lnTo>
                    <a:pt x="6" y="38"/>
                  </a:lnTo>
                  <a:lnTo>
                    <a:pt x="3" y="37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7"/>
                  </a:lnTo>
                  <a:lnTo>
                    <a:pt x="0" y="4"/>
                  </a:lnTo>
                  <a:lnTo>
                    <a:pt x="3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422"/>
            <p:cNvSpPr>
              <a:spLocks/>
            </p:cNvSpPr>
            <p:nvPr/>
          </p:nvSpPr>
          <p:spPr bwMode="auto">
            <a:xfrm>
              <a:off x="17049751" y="3035300"/>
              <a:ext cx="20638" cy="60325"/>
            </a:xfrm>
            <a:custGeom>
              <a:avLst/>
              <a:gdLst>
                <a:gd name="T0" fmla="*/ 6 w 13"/>
                <a:gd name="T1" fmla="*/ 0 h 38"/>
                <a:gd name="T2" fmla="*/ 9 w 13"/>
                <a:gd name="T3" fmla="*/ 2 h 38"/>
                <a:gd name="T4" fmla="*/ 11 w 13"/>
                <a:gd name="T5" fmla="*/ 4 h 38"/>
                <a:gd name="T6" fmla="*/ 13 w 13"/>
                <a:gd name="T7" fmla="*/ 7 h 38"/>
                <a:gd name="T8" fmla="*/ 13 w 13"/>
                <a:gd name="T9" fmla="*/ 32 h 38"/>
                <a:gd name="T10" fmla="*/ 11 w 13"/>
                <a:gd name="T11" fmla="*/ 36 h 38"/>
                <a:gd name="T12" fmla="*/ 9 w 13"/>
                <a:gd name="T13" fmla="*/ 37 h 38"/>
                <a:gd name="T14" fmla="*/ 6 w 13"/>
                <a:gd name="T15" fmla="*/ 38 h 38"/>
                <a:gd name="T16" fmla="*/ 3 w 13"/>
                <a:gd name="T17" fmla="*/ 37 h 38"/>
                <a:gd name="T18" fmla="*/ 0 w 13"/>
                <a:gd name="T19" fmla="*/ 36 h 38"/>
                <a:gd name="T20" fmla="*/ 0 w 13"/>
                <a:gd name="T21" fmla="*/ 32 h 38"/>
                <a:gd name="T22" fmla="*/ 0 w 13"/>
                <a:gd name="T23" fmla="*/ 7 h 38"/>
                <a:gd name="T24" fmla="*/ 0 w 13"/>
                <a:gd name="T25" fmla="*/ 4 h 38"/>
                <a:gd name="T26" fmla="*/ 3 w 13"/>
                <a:gd name="T27" fmla="*/ 2 h 38"/>
                <a:gd name="T28" fmla="*/ 6 w 13"/>
                <a:gd name="T2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38">
                  <a:moveTo>
                    <a:pt x="6" y="0"/>
                  </a:moveTo>
                  <a:lnTo>
                    <a:pt x="9" y="2"/>
                  </a:lnTo>
                  <a:lnTo>
                    <a:pt x="11" y="4"/>
                  </a:lnTo>
                  <a:lnTo>
                    <a:pt x="13" y="7"/>
                  </a:lnTo>
                  <a:lnTo>
                    <a:pt x="13" y="32"/>
                  </a:lnTo>
                  <a:lnTo>
                    <a:pt x="11" y="36"/>
                  </a:lnTo>
                  <a:lnTo>
                    <a:pt x="9" y="37"/>
                  </a:lnTo>
                  <a:lnTo>
                    <a:pt x="6" y="38"/>
                  </a:lnTo>
                  <a:lnTo>
                    <a:pt x="3" y="37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7"/>
                  </a:lnTo>
                  <a:lnTo>
                    <a:pt x="0" y="4"/>
                  </a:lnTo>
                  <a:lnTo>
                    <a:pt x="3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423"/>
            <p:cNvSpPr>
              <a:spLocks/>
            </p:cNvSpPr>
            <p:nvPr/>
          </p:nvSpPr>
          <p:spPr bwMode="auto">
            <a:xfrm>
              <a:off x="16957676" y="3117850"/>
              <a:ext cx="19050" cy="57150"/>
            </a:xfrm>
            <a:custGeom>
              <a:avLst/>
              <a:gdLst>
                <a:gd name="T0" fmla="*/ 6 w 12"/>
                <a:gd name="T1" fmla="*/ 0 h 36"/>
                <a:gd name="T2" fmla="*/ 8 w 12"/>
                <a:gd name="T3" fmla="*/ 2 h 36"/>
                <a:gd name="T4" fmla="*/ 11 w 12"/>
                <a:gd name="T5" fmla="*/ 3 h 36"/>
                <a:gd name="T6" fmla="*/ 12 w 12"/>
                <a:gd name="T7" fmla="*/ 7 h 36"/>
                <a:gd name="T8" fmla="*/ 12 w 12"/>
                <a:gd name="T9" fmla="*/ 30 h 36"/>
                <a:gd name="T10" fmla="*/ 11 w 12"/>
                <a:gd name="T11" fmla="*/ 32 h 36"/>
                <a:gd name="T12" fmla="*/ 8 w 12"/>
                <a:gd name="T13" fmla="*/ 35 h 36"/>
                <a:gd name="T14" fmla="*/ 6 w 12"/>
                <a:gd name="T15" fmla="*/ 36 h 36"/>
                <a:gd name="T16" fmla="*/ 2 w 12"/>
                <a:gd name="T17" fmla="*/ 35 h 36"/>
                <a:gd name="T18" fmla="*/ 0 w 12"/>
                <a:gd name="T19" fmla="*/ 32 h 36"/>
                <a:gd name="T20" fmla="*/ 0 w 12"/>
                <a:gd name="T21" fmla="*/ 30 h 36"/>
                <a:gd name="T22" fmla="*/ 0 w 12"/>
                <a:gd name="T23" fmla="*/ 7 h 36"/>
                <a:gd name="T24" fmla="*/ 0 w 12"/>
                <a:gd name="T25" fmla="*/ 3 h 36"/>
                <a:gd name="T26" fmla="*/ 2 w 12"/>
                <a:gd name="T27" fmla="*/ 2 h 36"/>
                <a:gd name="T28" fmla="*/ 6 w 12"/>
                <a:gd name="T2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36">
                  <a:moveTo>
                    <a:pt x="6" y="0"/>
                  </a:moveTo>
                  <a:lnTo>
                    <a:pt x="8" y="2"/>
                  </a:lnTo>
                  <a:lnTo>
                    <a:pt x="11" y="3"/>
                  </a:lnTo>
                  <a:lnTo>
                    <a:pt x="12" y="7"/>
                  </a:lnTo>
                  <a:lnTo>
                    <a:pt x="12" y="30"/>
                  </a:lnTo>
                  <a:lnTo>
                    <a:pt x="11" y="32"/>
                  </a:lnTo>
                  <a:lnTo>
                    <a:pt x="8" y="35"/>
                  </a:lnTo>
                  <a:lnTo>
                    <a:pt x="6" y="36"/>
                  </a:lnTo>
                  <a:lnTo>
                    <a:pt x="2" y="35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7"/>
                  </a:lnTo>
                  <a:lnTo>
                    <a:pt x="0" y="3"/>
                  </a:lnTo>
                  <a:lnTo>
                    <a:pt x="2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424"/>
            <p:cNvSpPr>
              <a:spLocks/>
            </p:cNvSpPr>
            <p:nvPr/>
          </p:nvSpPr>
          <p:spPr bwMode="auto">
            <a:xfrm>
              <a:off x="17005301" y="3117850"/>
              <a:ext cx="20638" cy="57150"/>
            </a:xfrm>
            <a:custGeom>
              <a:avLst/>
              <a:gdLst>
                <a:gd name="T0" fmla="*/ 6 w 13"/>
                <a:gd name="T1" fmla="*/ 0 h 36"/>
                <a:gd name="T2" fmla="*/ 9 w 13"/>
                <a:gd name="T3" fmla="*/ 2 h 36"/>
                <a:gd name="T4" fmla="*/ 12 w 13"/>
                <a:gd name="T5" fmla="*/ 3 h 36"/>
                <a:gd name="T6" fmla="*/ 13 w 13"/>
                <a:gd name="T7" fmla="*/ 7 h 36"/>
                <a:gd name="T8" fmla="*/ 13 w 13"/>
                <a:gd name="T9" fmla="*/ 30 h 36"/>
                <a:gd name="T10" fmla="*/ 12 w 13"/>
                <a:gd name="T11" fmla="*/ 32 h 36"/>
                <a:gd name="T12" fmla="*/ 9 w 13"/>
                <a:gd name="T13" fmla="*/ 35 h 36"/>
                <a:gd name="T14" fmla="*/ 6 w 13"/>
                <a:gd name="T15" fmla="*/ 36 h 36"/>
                <a:gd name="T16" fmla="*/ 3 w 13"/>
                <a:gd name="T17" fmla="*/ 35 h 36"/>
                <a:gd name="T18" fmla="*/ 0 w 13"/>
                <a:gd name="T19" fmla="*/ 32 h 36"/>
                <a:gd name="T20" fmla="*/ 0 w 13"/>
                <a:gd name="T21" fmla="*/ 30 h 36"/>
                <a:gd name="T22" fmla="*/ 0 w 13"/>
                <a:gd name="T23" fmla="*/ 7 h 36"/>
                <a:gd name="T24" fmla="*/ 0 w 13"/>
                <a:gd name="T25" fmla="*/ 3 h 36"/>
                <a:gd name="T26" fmla="*/ 3 w 13"/>
                <a:gd name="T27" fmla="*/ 2 h 36"/>
                <a:gd name="T28" fmla="*/ 6 w 13"/>
                <a:gd name="T2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36">
                  <a:moveTo>
                    <a:pt x="6" y="0"/>
                  </a:moveTo>
                  <a:lnTo>
                    <a:pt x="9" y="2"/>
                  </a:lnTo>
                  <a:lnTo>
                    <a:pt x="12" y="3"/>
                  </a:lnTo>
                  <a:lnTo>
                    <a:pt x="13" y="7"/>
                  </a:lnTo>
                  <a:lnTo>
                    <a:pt x="13" y="30"/>
                  </a:lnTo>
                  <a:lnTo>
                    <a:pt x="12" y="32"/>
                  </a:lnTo>
                  <a:lnTo>
                    <a:pt x="9" y="35"/>
                  </a:lnTo>
                  <a:lnTo>
                    <a:pt x="6" y="36"/>
                  </a:lnTo>
                  <a:lnTo>
                    <a:pt x="3" y="35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7"/>
                  </a:lnTo>
                  <a:lnTo>
                    <a:pt x="0" y="3"/>
                  </a:lnTo>
                  <a:lnTo>
                    <a:pt x="3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425"/>
            <p:cNvSpPr>
              <a:spLocks/>
            </p:cNvSpPr>
            <p:nvPr/>
          </p:nvSpPr>
          <p:spPr bwMode="auto">
            <a:xfrm>
              <a:off x="17049751" y="3117850"/>
              <a:ext cx="20638" cy="57150"/>
            </a:xfrm>
            <a:custGeom>
              <a:avLst/>
              <a:gdLst>
                <a:gd name="T0" fmla="*/ 6 w 13"/>
                <a:gd name="T1" fmla="*/ 0 h 36"/>
                <a:gd name="T2" fmla="*/ 9 w 13"/>
                <a:gd name="T3" fmla="*/ 2 h 36"/>
                <a:gd name="T4" fmla="*/ 11 w 13"/>
                <a:gd name="T5" fmla="*/ 3 h 36"/>
                <a:gd name="T6" fmla="*/ 13 w 13"/>
                <a:gd name="T7" fmla="*/ 7 h 36"/>
                <a:gd name="T8" fmla="*/ 13 w 13"/>
                <a:gd name="T9" fmla="*/ 30 h 36"/>
                <a:gd name="T10" fmla="*/ 11 w 13"/>
                <a:gd name="T11" fmla="*/ 32 h 36"/>
                <a:gd name="T12" fmla="*/ 9 w 13"/>
                <a:gd name="T13" fmla="*/ 35 h 36"/>
                <a:gd name="T14" fmla="*/ 6 w 13"/>
                <a:gd name="T15" fmla="*/ 36 h 36"/>
                <a:gd name="T16" fmla="*/ 3 w 13"/>
                <a:gd name="T17" fmla="*/ 35 h 36"/>
                <a:gd name="T18" fmla="*/ 0 w 13"/>
                <a:gd name="T19" fmla="*/ 32 h 36"/>
                <a:gd name="T20" fmla="*/ 0 w 13"/>
                <a:gd name="T21" fmla="*/ 30 h 36"/>
                <a:gd name="T22" fmla="*/ 0 w 13"/>
                <a:gd name="T23" fmla="*/ 7 h 36"/>
                <a:gd name="T24" fmla="*/ 0 w 13"/>
                <a:gd name="T25" fmla="*/ 3 h 36"/>
                <a:gd name="T26" fmla="*/ 3 w 13"/>
                <a:gd name="T27" fmla="*/ 2 h 36"/>
                <a:gd name="T28" fmla="*/ 6 w 13"/>
                <a:gd name="T2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36">
                  <a:moveTo>
                    <a:pt x="6" y="0"/>
                  </a:moveTo>
                  <a:lnTo>
                    <a:pt x="9" y="2"/>
                  </a:lnTo>
                  <a:lnTo>
                    <a:pt x="11" y="3"/>
                  </a:lnTo>
                  <a:lnTo>
                    <a:pt x="13" y="7"/>
                  </a:lnTo>
                  <a:lnTo>
                    <a:pt x="13" y="30"/>
                  </a:lnTo>
                  <a:lnTo>
                    <a:pt x="11" y="32"/>
                  </a:lnTo>
                  <a:lnTo>
                    <a:pt x="9" y="35"/>
                  </a:lnTo>
                  <a:lnTo>
                    <a:pt x="6" y="36"/>
                  </a:lnTo>
                  <a:lnTo>
                    <a:pt x="3" y="35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7"/>
                  </a:lnTo>
                  <a:lnTo>
                    <a:pt x="0" y="3"/>
                  </a:lnTo>
                  <a:lnTo>
                    <a:pt x="3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3" name="Prostokąt 72"/>
          <p:cNvSpPr/>
          <p:nvPr/>
        </p:nvSpPr>
        <p:spPr>
          <a:xfrm>
            <a:off x="571807" y="3985872"/>
            <a:ext cx="1857458" cy="173735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720000" rIns="72000" bIns="72000" rtlCol="0" anchor="ctr"/>
          <a:lstStyle/>
          <a:p>
            <a:pPr algn="ctr"/>
            <a:r>
              <a:rPr lang="pl-PL" sz="1600" dirty="0" smtClean="0"/>
              <a:t>Kredyty inwestycyjne</a:t>
            </a:r>
            <a:endParaRPr lang="pl-PL" sz="1600" dirty="0"/>
          </a:p>
        </p:txBody>
      </p:sp>
      <p:grpSp>
        <p:nvGrpSpPr>
          <p:cNvPr id="68" name="Grupa 67"/>
          <p:cNvGrpSpPr/>
          <p:nvPr/>
        </p:nvGrpSpPr>
        <p:grpSpPr>
          <a:xfrm>
            <a:off x="1213174" y="4161324"/>
            <a:ext cx="515541" cy="514351"/>
            <a:chOff x="14109700" y="4419600"/>
            <a:chExt cx="687388" cy="685801"/>
          </a:xfrm>
          <a:solidFill>
            <a:schemeClr val="bg1"/>
          </a:solidFill>
        </p:grpSpPr>
        <p:sp>
          <p:nvSpPr>
            <p:cNvPr id="69" name="Freeform 111"/>
            <p:cNvSpPr>
              <a:spLocks/>
            </p:cNvSpPr>
            <p:nvPr/>
          </p:nvSpPr>
          <p:spPr bwMode="auto">
            <a:xfrm>
              <a:off x="14362113" y="4532313"/>
              <a:ext cx="434975" cy="573088"/>
            </a:xfrm>
            <a:custGeom>
              <a:avLst/>
              <a:gdLst>
                <a:gd name="T0" fmla="*/ 89 w 274"/>
                <a:gd name="T1" fmla="*/ 361 h 361"/>
                <a:gd name="T2" fmla="*/ 60 w 274"/>
                <a:gd name="T3" fmla="*/ 358 h 361"/>
                <a:gd name="T4" fmla="*/ 31 w 274"/>
                <a:gd name="T5" fmla="*/ 352 h 361"/>
                <a:gd name="T6" fmla="*/ 6 w 274"/>
                <a:gd name="T7" fmla="*/ 341 h 361"/>
                <a:gd name="T8" fmla="*/ 2 w 274"/>
                <a:gd name="T9" fmla="*/ 339 h 361"/>
                <a:gd name="T10" fmla="*/ 1 w 274"/>
                <a:gd name="T11" fmla="*/ 336 h 361"/>
                <a:gd name="T12" fmla="*/ 0 w 274"/>
                <a:gd name="T13" fmla="*/ 333 h 361"/>
                <a:gd name="T14" fmla="*/ 1 w 274"/>
                <a:gd name="T15" fmla="*/ 330 h 361"/>
                <a:gd name="T16" fmla="*/ 3 w 274"/>
                <a:gd name="T17" fmla="*/ 327 h 361"/>
                <a:gd name="T18" fmla="*/ 7 w 274"/>
                <a:gd name="T19" fmla="*/ 326 h 361"/>
                <a:gd name="T20" fmla="*/ 9 w 274"/>
                <a:gd name="T21" fmla="*/ 326 h 361"/>
                <a:gd name="T22" fmla="*/ 12 w 274"/>
                <a:gd name="T23" fmla="*/ 326 h 361"/>
                <a:gd name="T24" fmla="*/ 37 w 274"/>
                <a:gd name="T25" fmla="*/ 337 h 361"/>
                <a:gd name="T26" fmla="*/ 63 w 274"/>
                <a:gd name="T27" fmla="*/ 343 h 361"/>
                <a:gd name="T28" fmla="*/ 89 w 274"/>
                <a:gd name="T29" fmla="*/ 346 h 361"/>
                <a:gd name="T30" fmla="*/ 120 w 274"/>
                <a:gd name="T31" fmla="*/ 342 h 361"/>
                <a:gd name="T32" fmla="*/ 148 w 274"/>
                <a:gd name="T33" fmla="*/ 335 h 361"/>
                <a:gd name="T34" fmla="*/ 173 w 274"/>
                <a:gd name="T35" fmla="*/ 322 h 361"/>
                <a:gd name="T36" fmla="*/ 197 w 274"/>
                <a:gd name="T37" fmla="*/ 306 h 361"/>
                <a:gd name="T38" fmla="*/ 218 w 274"/>
                <a:gd name="T39" fmla="*/ 285 h 361"/>
                <a:gd name="T40" fmla="*/ 234 w 274"/>
                <a:gd name="T41" fmla="*/ 262 h 361"/>
                <a:gd name="T42" fmla="*/ 247 w 274"/>
                <a:gd name="T43" fmla="*/ 236 h 361"/>
                <a:gd name="T44" fmla="*/ 254 w 274"/>
                <a:gd name="T45" fmla="*/ 207 h 361"/>
                <a:gd name="T46" fmla="*/ 257 w 274"/>
                <a:gd name="T47" fmla="*/ 177 h 361"/>
                <a:gd name="T48" fmla="*/ 254 w 274"/>
                <a:gd name="T49" fmla="*/ 145 h 361"/>
                <a:gd name="T50" fmla="*/ 246 w 274"/>
                <a:gd name="T51" fmla="*/ 116 h 361"/>
                <a:gd name="T52" fmla="*/ 232 w 274"/>
                <a:gd name="T53" fmla="*/ 88 h 361"/>
                <a:gd name="T54" fmla="*/ 213 w 274"/>
                <a:gd name="T55" fmla="*/ 65 h 361"/>
                <a:gd name="T56" fmla="*/ 191 w 274"/>
                <a:gd name="T57" fmla="*/ 43 h 361"/>
                <a:gd name="T58" fmla="*/ 165 w 274"/>
                <a:gd name="T59" fmla="*/ 27 h 361"/>
                <a:gd name="T60" fmla="*/ 135 w 274"/>
                <a:gd name="T61" fmla="*/ 15 h 361"/>
                <a:gd name="T62" fmla="*/ 133 w 274"/>
                <a:gd name="T63" fmla="*/ 14 h 361"/>
                <a:gd name="T64" fmla="*/ 130 w 274"/>
                <a:gd name="T65" fmla="*/ 12 h 361"/>
                <a:gd name="T66" fmla="*/ 129 w 274"/>
                <a:gd name="T67" fmla="*/ 9 h 361"/>
                <a:gd name="T68" fmla="*/ 129 w 274"/>
                <a:gd name="T69" fmla="*/ 5 h 361"/>
                <a:gd name="T70" fmla="*/ 131 w 274"/>
                <a:gd name="T71" fmla="*/ 3 h 361"/>
                <a:gd name="T72" fmla="*/ 134 w 274"/>
                <a:gd name="T73" fmla="*/ 1 h 361"/>
                <a:gd name="T74" fmla="*/ 137 w 274"/>
                <a:gd name="T75" fmla="*/ 0 h 361"/>
                <a:gd name="T76" fmla="*/ 140 w 274"/>
                <a:gd name="T77" fmla="*/ 0 h 361"/>
                <a:gd name="T78" fmla="*/ 168 w 274"/>
                <a:gd name="T79" fmla="*/ 11 h 361"/>
                <a:gd name="T80" fmla="*/ 194 w 274"/>
                <a:gd name="T81" fmla="*/ 26 h 361"/>
                <a:gd name="T82" fmla="*/ 216 w 274"/>
                <a:gd name="T83" fmla="*/ 44 h 361"/>
                <a:gd name="T84" fmla="*/ 236 w 274"/>
                <a:gd name="T85" fmla="*/ 67 h 361"/>
                <a:gd name="T86" fmla="*/ 252 w 274"/>
                <a:gd name="T87" fmla="*/ 92 h 361"/>
                <a:gd name="T88" fmla="*/ 263 w 274"/>
                <a:gd name="T89" fmla="*/ 118 h 361"/>
                <a:gd name="T90" fmla="*/ 270 w 274"/>
                <a:gd name="T91" fmla="*/ 146 h 361"/>
                <a:gd name="T92" fmla="*/ 274 w 274"/>
                <a:gd name="T93" fmla="*/ 177 h 361"/>
                <a:gd name="T94" fmla="*/ 270 w 274"/>
                <a:gd name="T95" fmla="*/ 210 h 361"/>
                <a:gd name="T96" fmla="*/ 262 w 274"/>
                <a:gd name="T97" fmla="*/ 241 h 361"/>
                <a:gd name="T98" fmla="*/ 248 w 274"/>
                <a:gd name="T99" fmla="*/ 270 h 361"/>
                <a:gd name="T100" fmla="*/ 229 w 274"/>
                <a:gd name="T101" fmla="*/ 296 h 361"/>
                <a:gd name="T102" fmla="*/ 208 w 274"/>
                <a:gd name="T103" fmla="*/ 318 h 361"/>
                <a:gd name="T104" fmla="*/ 182 w 274"/>
                <a:gd name="T105" fmla="*/ 336 h 361"/>
                <a:gd name="T106" fmla="*/ 153 w 274"/>
                <a:gd name="T107" fmla="*/ 350 h 361"/>
                <a:gd name="T108" fmla="*/ 122 w 274"/>
                <a:gd name="T109" fmla="*/ 358 h 361"/>
                <a:gd name="T110" fmla="*/ 89 w 274"/>
                <a:gd name="T111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74" h="361">
                  <a:moveTo>
                    <a:pt x="89" y="361"/>
                  </a:moveTo>
                  <a:lnTo>
                    <a:pt x="60" y="358"/>
                  </a:lnTo>
                  <a:lnTo>
                    <a:pt x="31" y="352"/>
                  </a:lnTo>
                  <a:lnTo>
                    <a:pt x="6" y="341"/>
                  </a:lnTo>
                  <a:lnTo>
                    <a:pt x="2" y="339"/>
                  </a:lnTo>
                  <a:lnTo>
                    <a:pt x="1" y="336"/>
                  </a:lnTo>
                  <a:lnTo>
                    <a:pt x="0" y="333"/>
                  </a:lnTo>
                  <a:lnTo>
                    <a:pt x="1" y="330"/>
                  </a:lnTo>
                  <a:lnTo>
                    <a:pt x="3" y="327"/>
                  </a:lnTo>
                  <a:lnTo>
                    <a:pt x="7" y="326"/>
                  </a:lnTo>
                  <a:lnTo>
                    <a:pt x="9" y="326"/>
                  </a:lnTo>
                  <a:lnTo>
                    <a:pt x="12" y="326"/>
                  </a:lnTo>
                  <a:lnTo>
                    <a:pt x="37" y="337"/>
                  </a:lnTo>
                  <a:lnTo>
                    <a:pt x="63" y="343"/>
                  </a:lnTo>
                  <a:lnTo>
                    <a:pt x="89" y="346"/>
                  </a:lnTo>
                  <a:lnTo>
                    <a:pt x="120" y="342"/>
                  </a:lnTo>
                  <a:lnTo>
                    <a:pt x="148" y="335"/>
                  </a:lnTo>
                  <a:lnTo>
                    <a:pt x="173" y="322"/>
                  </a:lnTo>
                  <a:lnTo>
                    <a:pt x="197" y="306"/>
                  </a:lnTo>
                  <a:lnTo>
                    <a:pt x="218" y="285"/>
                  </a:lnTo>
                  <a:lnTo>
                    <a:pt x="234" y="262"/>
                  </a:lnTo>
                  <a:lnTo>
                    <a:pt x="247" y="236"/>
                  </a:lnTo>
                  <a:lnTo>
                    <a:pt x="254" y="207"/>
                  </a:lnTo>
                  <a:lnTo>
                    <a:pt x="257" y="177"/>
                  </a:lnTo>
                  <a:lnTo>
                    <a:pt x="254" y="145"/>
                  </a:lnTo>
                  <a:lnTo>
                    <a:pt x="246" y="116"/>
                  </a:lnTo>
                  <a:lnTo>
                    <a:pt x="232" y="88"/>
                  </a:lnTo>
                  <a:lnTo>
                    <a:pt x="213" y="65"/>
                  </a:lnTo>
                  <a:lnTo>
                    <a:pt x="191" y="43"/>
                  </a:lnTo>
                  <a:lnTo>
                    <a:pt x="165" y="27"/>
                  </a:lnTo>
                  <a:lnTo>
                    <a:pt x="135" y="15"/>
                  </a:lnTo>
                  <a:lnTo>
                    <a:pt x="133" y="14"/>
                  </a:lnTo>
                  <a:lnTo>
                    <a:pt x="130" y="12"/>
                  </a:lnTo>
                  <a:lnTo>
                    <a:pt x="129" y="9"/>
                  </a:lnTo>
                  <a:lnTo>
                    <a:pt x="129" y="5"/>
                  </a:lnTo>
                  <a:lnTo>
                    <a:pt x="131" y="3"/>
                  </a:lnTo>
                  <a:lnTo>
                    <a:pt x="134" y="1"/>
                  </a:lnTo>
                  <a:lnTo>
                    <a:pt x="137" y="0"/>
                  </a:lnTo>
                  <a:lnTo>
                    <a:pt x="140" y="0"/>
                  </a:lnTo>
                  <a:lnTo>
                    <a:pt x="168" y="11"/>
                  </a:lnTo>
                  <a:lnTo>
                    <a:pt x="194" y="26"/>
                  </a:lnTo>
                  <a:lnTo>
                    <a:pt x="216" y="44"/>
                  </a:lnTo>
                  <a:lnTo>
                    <a:pt x="236" y="67"/>
                  </a:lnTo>
                  <a:lnTo>
                    <a:pt x="252" y="92"/>
                  </a:lnTo>
                  <a:lnTo>
                    <a:pt x="263" y="118"/>
                  </a:lnTo>
                  <a:lnTo>
                    <a:pt x="270" y="146"/>
                  </a:lnTo>
                  <a:lnTo>
                    <a:pt x="274" y="177"/>
                  </a:lnTo>
                  <a:lnTo>
                    <a:pt x="270" y="210"/>
                  </a:lnTo>
                  <a:lnTo>
                    <a:pt x="262" y="241"/>
                  </a:lnTo>
                  <a:lnTo>
                    <a:pt x="248" y="270"/>
                  </a:lnTo>
                  <a:lnTo>
                    <a:pt x="229" y="296"/>
                  </a:lnTo>
                  <a:lnTo>
                    <a:pt x="208" y="318"/>
                  </a:lnTo>
                  <a:lnTo>
                    <a:pt x="182" y="336"/>
                  </a:lnTo>
                  <a:lnTo>
                    <a:pt x="153" y="350"/>
                  </a:lnTo>
                  <a:lnTo>
                    <a:pt x="122" y="358"/>
                  </a:lnTo>
                  <a:lnTo>
                    <a:pt x="89" y="36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12"/>
            <p:cNvSpPr>
              <a:spLocks noEditPoints="1"/>
            </p:cNvSpPr>
            <p:nvPr/>
          </p:nvSpPr>
          <p:spPr bwMode="auto">
            <a:xfrm>
              <a:off x="14109700" y="4508500"/>
              <a:ext cx="431800" cy="596900"/>
            </a:xfrm>
            <a:custGeom>
              <a:avLst/>
              <a:gdLst>
                <a:gd name="T0" fmla="*/ 261 w 272"/>
                <a:gd name="T1" fmla="*/ 3 h 376"/>
                <a:gd name="T2" fmla="*/ 241 w 272"/>
                <a:gd name="T3" fmla="*/ 2 h 376"/>
                <a:gd name="T4" fmla="*/ 40 w 272"/>
                <a:gd name="T5" fmla="*/ 48 h 376"/>
                <a:gd name="T6" fmla="*/ 12 w 272"/>
                <a:gd name="T7" fmla="*/ 60 h 376"/>
                <a:gd name="T8" fmla="*/ 0 w 272"/>
                <a:gd name="T9" fmla="*/ 88 h 376"/>
                <a:gd name="T10" fmla="*/ 2 w 272"/>
                <a:gd name="T11" fmla="*/ 206 h 376"/>
                <a:gd name="T12" fmla="*/ 19 w 272"/>
                <a:gd name="T13" fmla="*/ 226 h 376"/>
                <a:gd name="T14" fmla="*/ 32 w 272"/>
                <a:gd name="T15" fmla="*/ 352 h 376"/>
                <a:gd name="T16" fmla="*/ 39 w 272"/>
                <a:gd name="T17" fmla="*/ 369 h 376"/>
                <a:gd name="T18" fmla="*/ 56 w 272"/>
                <a:gd name="T19" fmla="*/ 376 h 376"/>
                <a:gd name="T20" fmla="*/ 78 w 272"/>
                <a:gd name="T21" fmla="*/ 376 h 376"/>
                <a:gd name="T22" fmla="*/ 88 w 272"/>
                <a:gd name="T23" fmla="*/ 370 h 376"/>
                <a:gd name="T24" fmla="*/ 98 w 272"/>
                <a:gd name="T25" fmla="*/ 376 h 376"/>
                <a:gd name="T26" fmla="*/ 120 w 272"/>
                <a:gd name="T27" fmla="*/ 376 h 376"/>
                <a:gd name="T28" fmla="*/ 137 w 272"/>
                <a:gd name="T29" fmla="*/ 369 h 376"/>
                <a:gd name="T30" fmla="*/ 144 w 272"/>
                <a:gd name="T31" fmla="*/ 352 h 376"/>
                <a:gd name="T32" fmla="*/ 256 w 272"/>
                <a:gd name="T33" fmla="*/ 48 h 376"/>
                <a:gd name="T34" fmla="*/ 271 w 272"/>
                <a:gd name="T35" fmla="*/ 29 h 376"/>
                <a:gd name="T36" fmla="*/ 269 w 272"/>
                <a:gd name="T37" fmla="*/ 11 h 376"/>
                <a:gd name="T38" fmla="*/ 132 w 272"/>
                <a:gd name="T39" fmla="*/ 97 h 376"/>
                <a:gd name="T40" fmla="*/ 130 w 272"/>
                <a:gd name="T41" fmla="*/ 99 h 376"/>
                <a:gd name="T42" fmla="*/ 128 w 272"/>
                <a:gd name="T43" fmla="*/ 104 h 376"/>
                <a:gd name="T44" fmla="*/ 127 w 272"/>
                <a:gd name="T45" fmla="*/ 355 h 376"/>
                <a:gd name="T46" fmla="*/ 124 w 272"/>
                <a:gd name="T47" fmla="*/ 359 h 376"/>
                <a:gd name="T48" fmla="*/ 104 w 272"/>
                <a:gd name="T49" fmla="*/ 361 h 376"/>
                <a:gd name="T50" fmla="*/ 99 w 272"/>
                <a:gd name="T51" fmla="*/ 357 h 376"/>
                <a:gd name="T52" fmla="*/ 96 w 272"/>
                <a:gd name="T53" fmla="*/ 352 h 376"/>
                <a:gd name="T54" fmla="*/ 96 w 272"/>
                <a:gd name="T55" fmla="*/ 221 h 376"/>
                <a:gd name="T56" fmla="*/ 91 w 272"/>
                <a:gd name="T57" fmla="*/ 216 h 376"/>
                <a:gd name="T58" fmla="*/ 85 w 272"/>
                <a:gd name="T59" fmla="*/ 216 h 376"/>
                <a:gd name="T60" fmla="*/ 81 w 272"/>
                <a:gd name="T61" fmla="*/ 221 h 376"/>
                <a:gd name="T62" fmla="*/ 79 w 272"/>
                <a:gd name="T63" fmla="*/ 352 h 376"/>
                <a:gd name="T64" fmla="*/ 77 w 272"/>
                <a:gd name="T65" fmla="*/ 357 h 376"/>
                <a:gd name="T66" fmla="*/ 72 w 272"/>
                <a:gd name="T67" fmla="*/ 361 h 376"/>
                <a:gd name="T68" fmla="*/ 53 w 272"/>
                <a:gd name="T69" fmla="*/ 359 h 376"/>
                <a:gd name="T70" fmla="*/ 48 w 272"/>
                <a:gd name="T71" fmla="*/ 355 h 376"/>
                <a:gd name="T72" fmla="*/ 48 w 272"/>
                <a:gd name="T73" fmla="*/ 104 h 376"/>
                <a:gd name="T74" fmla="*/ 46 w 272"/>
                <a:gd name="T75" fmla="*/ 98 h 376"/>
                <a:gd name="T76" fmla="*/ 40 w 272"/>
                <a:gd name="T77" fmla="*/ 96 h 376"/>
                <a:gd name="T78" fmla="*/ 34 w 272"/>
                <a:gd name="T79" fmla="*/ 98 h 376"/>
                <a:gd name="T80" fmla="*/ 32 w 272"/>
                <a:gd name="T81" fmla="*/ 104 h 376"/>
                <a:gd name="T82" fmla="*/ 25 w 272"/>
                <a:gd name="T83" fmla="*/ 209 h 376"/>
                <a:gd name="T84" fmla="*/ 16 w 272"/>
                <a:gd name="T85" fmla="*/ 192 h 376"/>
                <a:gd name="T86" fmla="*/ 18 w 272"/>
                <a:gd name="T87" fmla="*/ 79 h 376"/>
                <a:gd name="T88" fmla="*/ 31 w 272"/>
                <a:gd name="T89" fmla="*/ 66 h 376"/>
                <a:gd name="T90" fmla="*/ 130 w 272"/>
                <a:gd name="T91" fmla="*/ 65 h 376"/>
                <a:gd name="T92" fmla="*/ 250 w 272"/>
                <a:gd name="T93" fmla="*/ 16 h 376"/>
                <a:gd name="T94" fmla="*/ 254 w 272"/>
                <a:gd name="T95" fmla="*/ 17 h 376"/>
                <a:gd name="T96" fmla="*/ 256 w 272"/>
                <a:gd name="T97" fmla="*/ 21 h 376"/>
                <a:gd name="T98" fmla="*/ 255 w 272"/>
                <a:gd name="T99" fmla="*/ 28 h 376"/>
                <a:gd name="T100" fmla="*/ 248 w 272"/>
                <a:gd name="T101" fmla="*/ 34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72" h="376">
                  <a:moveTo>
                    <a:pt x="269" y="11"/>
                  </a:moveTo>
                  <a:lnTo>
                    <a:pt x="261" y="3"/>
                  </a:lnTo>
                  <a:lnTo>
                    <a:pt x="252" y="0"/>
                  </a:lnTo>
                  <a:lnTo>
                    <a:pt x="241" y="2"/>
                  </a:lnTo>
                  <a:lnTo>
                    <a:pt x="127" y="48"/>
                  </a:lnTo>
                  <a:lnTo>
                    <a:pt x="40" y="48"/>
                  </a:lnTo>
                  <a:lnTo>
                    <a:pt x="25" y="52"/>
                  </a:lnTo>
                  <a:lnTo>
                    <a:pt x="12" y="60"/>
                  </a:lnTo>
                  <a:lnTo>
                    <a:pt x="3" y="72"/>
                  </a:lnTo>
                  <a:lnTo>
                    <a:pt x="0" y="88"/>
                  </a:lnTo>
                  <a:lnTo>
                    <a:pt x="0" y="192"/>
                  </a:lnTo>
                  <a:lnTo>
                    <a:pt x="2" y="206"/>
                  </a:lnTo>
                  <a:lnTo>
                    <a:pt x="10" y="217"/>
                  </a:lnTo>
                  <a:lnTo>
                    <a:pt x="19" y="226"/>
                  </a:lnTo>
                  <a:lnTo>
                    <a:pt x="32" y="231"/>
                  </a:lnTo>
                  <a:lnTo>
                    <a:pt x="32" y="352"/>
                  </a:lnTo>
                  <a:lnTo>
                    <a:pt x="34" y="362"/>
                  </a:lnTo>
                  <a:lnTo>
                    <a:pt x="39" y="369"/>
                  </a:lnTo>
                  <a:lnTo>
                    <a:pt x="47" y="375"/>
                  </a:lnTo>
                  <a:lnTo>
                    <a:pt x="56" y="376"/>
                  </a:lnTo>
                  <a:lnTo>
                    <a:pt x="72" y="376"/>
                  </a:lnTo>
                  <a:lnTo>
                    <a:pt x="78" y="376"/>
                  </a:lnTo>
                  <a:lnTo>
                    <a:pt x="84" y="373"/>
                  </a:lnTo>
                  <a:lnTo>
                    <a:pt x="88" y="370"/>
                  </a:lnTo>
                  <a:lnTo>
                    <a:pt x="92" y="373"/>
                  </a:lnTo>
                  <a:lnTo>
                    <a:pt x="98" y="376"/>
                  </a:lnTo>
                  <a:lnTo>
                    <a:pt x="104" y="376"/>
                  </a:lnTo>
                  <a:lnTo>
                    <a:pt x="120" y="376"/>
                  </a:lnTo>
                  <a:lnTo>
                    <a:pt x="129" y="375"/>
                  </a:lnTo>
                  <a:lnTo>
                    <a:pt x="137" y="369"/>
                  </a:lnTo>
                  <a:lnTo>
                    <a:pt x="142" y="362"/>
                  </a:lnTo>
                  <a:lnTo>
                    <a:pt x="144" y="352"/>
                  </a:lnTo>
                  <a:lnTo>
                    <a:pt x="144" y="109"/>
                  </a:lnTo>
                  <a:lnTo>
                    <a:pt x="256" y="48"/>
                  </a:lnTo>
                  <a:lnTo>
                    <a:pt x="266" y="39"/>
                  </a:lnTo>
                  <a:lnTo>
                    <a:pt x="271" y="29"/>
                  </a:lnTo>
                  <a:lnTo>
                    <a:pt x="272" y="19"/>
                  </a:lnTo>
                  <a:lnTo>
                    <a:pt x="269" y="11"/>
                  </a:lnTo>
                  <a:close/>
                  <a:moveTo>
                    <a:pt x="248" y="34"/>
                  </a:moveTo>
                  <a:lnTo>
                    <a:pt x="132" y="97"/>
                  </a:lnTo>
                  <a:lnTo>
                    <a:pt x="132" y="97"/>
                  </a:lnTo>
                  <a:lnTo>
                    <a:pt x="130" y="99"/>
                  </a:lnTo>
                  <a:lnTo>
                    <a:pt x="129" y="101"/>
                  </a:lnTo>
                  <a:lnTo>
                    <a:pt x="128" y="104"/>
                  </a:lnTo>
                  <a:lnTo>
                    <a:pt x="128" y="352"/>
                  </a:lnTo>
                  <a:lnTo>
                    <a:pt x="127" y="355"/>
                  </a:lnTo>
                  <a:lnTo>
                    <a:pt x="126" y="357"/>
                  </a:lnTo>
                  <a:lnTo>
                    <a:pt x="124" y="359"/>
                  </a:lnTo>
                  <a:lnTo>
                    <a:pt x="120" y="361"/>
                  </a:lnTo>
                  <a:lnTo>
                    <a:pt x="104" y="361"/>
                  </a:lnTo>
                  <a:lnTo>
                    <a:pt x="101" y="359"/>
                  </a:lnTo>
                  <a:lnTo>
                    <a:pt x="99" y="357"/>
                  </a:lnTo>
                  <a:lnTo>
                    <a:pt x="97" y="355"/>
                  </a:lnTo>
                  <a:lnTo>
                    <a:pt x="96" y="352"/>
                  </a:lnTo>
                  <a:lnTo>
                    <a:pt x="96" y="224"/>
                  </a:lnTo>
                  <a:lnTo>
                    <a:pt x="96" y="221"/>
                  </a:lnTo>
                  <a:lnTo>
                    <a:pt x="93" y="218"/>
                  </a:lnTo>
                  <a:lnTo>
                    <a:pt x="91" y="216"/>
                  </a:lnTo>
                  <a:lnTo>
                    <a:pt x="88" y="216"/>
                  </a:lnTo>
                  <a:lnTo>
                    <a:pt x="85" y="216"/>
                  </a:lnTo>
                  <a:lnTo>
                    <a:pt x="83" y="218"/>
                  </a:lnTo>
                  <a:lnTo>
                    <a:pt x="81" y="221"/>
                  </a:lnTo>
                  <a:lnTo>
                    <a:pt x="79" y="224"/>
                  </a:lnTo>
                  <a:lnTo>
                    <a:pt x="79" y="352"/>
                  </a:lnTo>
                  <a:lnTo>
                    <a:pt x="79" y="355"/>
                  </a:lnTo>
                  <a:lnTo>
                    <a:pt x="77" y="357"/>
                  </a:lnTo>
                  <a:lnTo>
                    <a:pt x="75" y="359"/>
                  </a:lnTo>
                  <a:lnTo>
                    <a:pt x="72" y="361"/>
                  </a:lnTo>
                  <a:lnTo>
                    <a:pt x="56" y="361"/>
                  </a:lnTo>
                  <a:lnTo>
                    <a:pt x="53" y="359"/>
                  </a:lnTo>
                  <a:lnTo>
                    <a:pt x="50" y="357"/>
                  </a:lnTo>
                  <a:lnTo>
                    <a:pt x="48" y="355"/>
                  </a:lnTo>
                  <a:lnTo>
                    <a:pt x="48" y="352"/>
                  </a:lnTo>
                  <a:lnTo>
                    <a:pt x="48" y="104"/>
                  </a:lnTo>
                  <a:lnTo>
                    <a:pt x="47" y="101"/>
                  </a:lnTo>
                  <a:lnTo>
                    <a:pt x="46" y="98"/>
                  </a:lnTo>
                  <a:lnTo>
                    <a:pt x="43" y="97"/>
                  </a:lnTo>
                  <a:lnTo>
                    <a:pt x="40" y="96"/>
                  </a:lnTo>
                  <a:lnTo>
                    <a:pt x="36" y="97"/>
                  </a:lnTo>
                  <a:lnTo>
                    <a:pt x="34" y="98"/>
                  </a:lnTo>
                  <a:lnTo>
                    <a:pt x="32" y="101"/>
                  </a:lnTo>
                  <a:lnTo>
                    <a:pt x="32" y="104"/>
                  </a:lnTo>
                  <a:lnTo>
                    <a:pt x="32" y="214"/>
                  </a:lnTo>
                  <a:lnTo>
                    <a:pt x="25" y="209"/>
                  </a:lnTo>
                  <a:lnTo>
                    <a:pt x="18" y="201"/>
                  </a:lnTo>
                  <a:lnTo>
                    <a:pt x="16" y="192"/>
                  </a:lnTo>
                  <a:lnTo>
                    <a:pt x="16" y="88"/>
                  </a:lnTo>
                  <a:lnTo>
                    <a:pt x="18" y="79"/>
                  </a:lnTo>
                  <a:lnTo>
                    <a:pt x="24" y="71"/>
                  </a:lnTo>
                  <a:lnTo>
                    <a:pt x="31" y="66"/>
                  </a:lnTo>
                  <a:lnTo>
                    <a:pt x="40" y="65"/>
                  </a:lnTo>
                  <a:lnTo>
                    <a:pt x="130" y="65"/>
                  </a:lnTo>
                  <a:lnTo>
                    <a:pt x="247" y="17"/>
                  </a:lnTo>
                  <a:lnTo>
                    <a:pt x="250" y="16"/>
                  </a:lnTo>
                  <a:lnTo>
                    <a:pt x="252" y="16"/>
                  </a:lnTo>
                  <a:lnTo>
                    <a:pt x="254" y="17"/>
                  </a:lnTo>
                  <a:lnTo>
                    <a:pt x="255" y="19"/>
                  </a:lnTo>
                  <a:lnTo>
                    <a:pt x="256" y="21"/>
                  </a:lnTo>
                  <a:lnTo>
                    <a:pt x="256" y="25"/>
                  </a:lnTo>
                  <a:lnTo>
                    <a:pt x="255" y="28"/>
                  </a:lnTo>
                  <a:lnTo>
                    <a:pt x="252" y="31"/>
                  </a:lnTo>
                  <a:lnTo>
                    <a:pt x="248" y="3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13"/>
            <p:cNvSpPr>
              <a:spLocks noEditPoints="1"/>
            </p:cNvSpPr>
            <p:nvPr/>
          </p:nvSpPr>
          <p:spPr bwMode="auto">
            <a:xfrm>
              <a:off x="14185900" y="4419600"/>
              <a:ext cx="127000" cy="127000"/>
            </a:xfrm>
            <a:custGeom>
              <a:avLst/>
              <a:gdLst>
                <a:gd name="T0" fmla="*/ 40 w 80"/>
                <a:gd name="T1" fmla="*/ 80 h 80"/>
                <a:gd name="T2" fmla="*/ 55 w 80"/>
                <a:gd name="T3" fmla="*/ 76 h 80"/>
                <a:gd name="T4" fmla="*/ 68 w 80"/>
                <a:gd name="T5" fmla="*/ 68 h 80"/>
                <a:gd name="T6" fmla="*/ 77 w 80"/>
                <a:gd name="T7" fmla="*/ 56 h 80"/>
                <a:gd name="T8" fmla="*/ 80 w 80"/>
                <a:gd name="T9" fmla="*/ 40 h 80"/>
                <a:gd name="T10" fmla="*/ 77 w 80"/>
                <a:gd name="T11" fmla="*/ 25 h 80"/>
                <a:gd name="T12" fmla="*/ 68 w 80"/>
                <a:gd name="T13" fmla="*/ 12 h 80"/>
                <a:gd name="T14" fmla="*/ 55 w 80"/>
                <a:gd name="T15" fmla="*/ 3 h 80"/>
                <a:gd name="T16" fmla="*/ 40 w 80"/>
                <a:gd name="T17" fmla="*/ 0 h 80"/>
                <a:gd name="T18" fmla="*/ 24 w 80"/>
                <a:gd name="T19" fmla="*/ 3 h 80"/>
                <a:gd name="T20" fmla="*/ 12 w 80"/>
                <a:gd name="T21" fmla="*/ 12 h 80"/>
                <a:gd name="T22" fmla="*/ 3 w 80"/>
                <a:gd name="T23" fmla="*/ 25 h 80"/>
                <a:gd name="T24" fmla="*/ 0 w 80"/>
                <a:gd name="T25" fmla="*/ 40 h 80"/>
                <a:gd name="T26" fmla="*/ 3 w 80"/>
                <a:gd name="T27" fmla="*/ 56 h 80"/>
                <a:gd name="T28" fmla="*/ 12 w 80"/>
                <a:gd name="T29" fmla="*/ 68 h 80"/>
                <a:gd name="T30" fmla="*/ 24 w 80"/>
                <a:gd name="T31" fmla="*/ 76 h 80"/>
                <a:gd name="T32" fmla="*/ 40 w 80"/>
                <a:gd name="T33" fmla="*/ 80 h 80"/>
                <a:gd name="T34" fmla="*/ 40 w 80"/>
                <a:gd name="T35" fmla="*/ 16 h 80"/>
                <a:gd name="T36" fmla="*/ 50 w 80"/>
                <a:gd name="T37" fmla="*/ 18 h 80"/>
                <a:gd name="T38" fmla="*/ 57 w 80"/>
                <a:gd name="T39" fmla="*/ 23 h 80"/>
                <a:gd name="T40" fmla="*/ 62 w 80"/>
                <a:gd name="T41" fmla="*/ 31 h 80"/>
                <a:gd name="T42" fmla="*/ 64 w 80"/>
                <a:gd name="T43" fmla="*/ 40 h 80"/>
                <a:gd name="T44" fmla="*/ 62 w 80"/>
                <a:gd name="T45" fmla="*/ 49 h 80"/>
                <a:gd name="T46" fmla="*/ 57 w 80"/>
                <a:gd name="T47" fmla="*/ 57 h 80"/>
                <a:gd name="T48" fmla="*/ 50 w 80"/>
                <a:gd name="T49" fmla="*/ 62 h 80"/>
                <a:gd name="T50" fmla="*/ 40 w 80"/>
                <a:gd name="T51" fmla="*/ 63 h 80"/>
                <a:gd name="T52" fmla="*/ 30 w 80"/>
                <a:gd name="T53" fmla="*/ 62 h 80"/>
                <a:gd name="T54" fmla="*/ 23 w 80"/>
                <a:gd name="T55" fmla="*/ 57 h 80"/>
                <a:gd name="T56" fmla="*/ 17 w 80"/>
                <a:gd name="T57" fmla="*/ 49 h 80"/>
                <a:gd name="T58" fmla="*/ 16 w 80"/>
                <a:gd name="T59" fmla="*/ 40 h 80"/>
                <a:gd name="T60" fmla="*/ 17 w 80"/>
                <a:gd name="T61" fmla="*/ 31 h 80"/>
                <a:gd name="T62" fmla="*/ 23 w 80"/>
                <a:gd name="T63" fmla="*/ 23 h 80"/>
                <a:gd name="T64" fmla="*/ 30 w 80"/>
                <a:gd name="T65" fmla="*/ 18 h 80"/>
                <a:gd name="T66" fmla="*/ 40 w 80"/>
                <a:gd name="T67" fmla="*/ 1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80">
                  <a:moveTo>
                    <a:pt x="40" y="80"/>
                  </a:moveTo>
                  <a:lnTo>
                    <a:pt x="55" y="76"/>
                  </a:lnTo>
                  <a:lnTo>
                    <a:pt x="68" y="68"/>
                  </a:lnTo>
                  <a:lnTo>
                    <a:pt x="77" y="56"/>
                  </a:lnTo>
                  <a:lnTo>
                    <a:pt x="80" y="40"/>
                  </a:lnTo>
                  <a:lnTo>
                    <a:pt x="77" y="25"/>
                  </a:lnTo>
                  <a:lnTo>
                    <a:pt x="68" y="12"/>
                  </a:lnTo>
                  <a:lnTo>
                    <a:pt x="55" y="3"/>
                  </a:lnTo>
                  <a:lnTo>
                    <a:pt x="40" y="0"/>
                  </a:lnTo>
                  <a:lnTo>
                    <a:pt x="24" y="3"/>
                  </a:lnTo>
                  <a:lnTo>
                    <a:pt x="12" y="12"/>
                  </a:lnTo>
                  <a:lnTo>
                    <a:pt x="3" y="25"/>
                  </a:lnTo>
                  <a:lnTo>
                    <a:pt x="0" y="40"/>
                  </a:lnTo>
                  <a:lnTo>
                    <a:pt x="3" y="56"/>
                  </a:lnTo>
                  <a:lnTo>
                    <a:pt x="12" y="68"/>
                  </a:lnTo>
                  <a:lnTo>
                    <a:pt x="24" y="76"/>
                  </a:lnTo>
                  <a:lnTo>
                    <a:pt x="40" y="80"/>
                  </a:lnTo>
                  <a:close/>
                  <a:moveTo>
                    <a:pt x="40" y="16"/>
                  </a:moveTo>
                  <a:lnTo>
                    <a:pt x="50" y="18"/>
                  </a:lnTo>
                  <a:lnTo>
                    <a:pt x="57" y="23"/>
                  </a:lnTo>
                  <a:lnTo>
                    <a:pt x="62" y="31"/>
                  </a:lnTo>
                  <a:lnTo>
                    <a:pt x="64" y="40"/>
                  </a:lnTo>
                  <a:lnTo>
                    <a:pt x="62" y="49"/>
                  </a:lnTo>
                  <a:lnTo>
                    <a:pt x="57" y="57"/>
                  </a:lnTo>
                  <a:lnTo>
                    <a:pt x="50" y="62"/>
                  </a:lnTo>
                  <a:lnTo>
                    <a:pt x="40" y="63"/>
                  </a:lnTo>
                  <a:lnTo>
                    <a:pt x="30" y="62"/>
                  </a:lnTo>
                  <a:lnTo>
                    <a:pt x="23" y="57"/>
                  </a:lnTo>
                  <a:lnTo>
                    <a:pt x="17" y="49"/>
                  </a:lnTo>
                  <a:lnTo>
                    <a:pt x="16" y="40"/>
                  </a:lnTo>
                  <a:lnTo>
                    <a:pt x="17" y="31"/>
                  </a:lnTo>
                  <a:lnTo>
                    <a:pt x="23" y="23"/>
                  </a:lnTo>
                  <a:lnTo>
                    <a:pt x="30" y="18"/>
                  </a:lnTo>
                  <a:lnTo>
                    <a:pt x="40" y="1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40"/>
            <p:cNvSpPr>
              <a:spLocks/>
            </p:cNvSpPr>
            <p:nvPr/>
          </p:nvSpPr>
          <p:spPr bwMode="auto">
            <a:xfrm>
              <a:off x="14465300" y="4724400"/>
              <a:ext cx="101600" cy="177800"/>
            </a:xfrm>
            <a:custGeom>
              <a:avLst/>
              <a:gdLst>
                <a:gd name="T0" fmla="*/ 24 w 64"/>
                <a:gd name="T1" fmla="*/ 48 h 112"/>
                <a:gd name="T2" fmla="*/ 18 w 64"/>
                <a:gd name="T3" fmla="*/ 46 h 112"/>
                <a:gd name="T4" fmla="*/ 16 w 64"/>
                <a:gd name="T5" fmla="*/ 40 h 112"/>
                <a:gd name="T6" fmla="*/ 18 w 64"/>
                <a:gd name="T7" fmla="*/ 34 h 112"/>
                <a:gd name="T8" fmla="*/ 24 w 64"/>
                <a:gd name="T9" fmla="*/ 32 h 112"/>
                <a:gd name="T10" fmla="*/ 51 w 64"/>
                <a:gd name="T11" fmla="*/ 32 h 112"/>
                <a:gd name="T12" fmla="*/ 56 w 64"/>
                <a:gd name="T13" fmla="*/ 28 h 112"/>
                <a:gd name="T14" fmla="*/ 56 w 64"/>
                <a:gd name="T15" fmla="*/ 21 h 112"/>
                <a:gd name="T16" fmla="*/ 51 w 64"/>
                <a:gd name="T17" fmla="*/ 17 h 112"/>
                <a:gd name="T18" fmla="*/ 40 w 64"/>
                <a:gd name="T19" fmla="*/ 16 h 112"/>
                <a:gd name="T20" fmla="*/ 40 w 64"/>
                <a:gd name="T21" fmla="*/ 5 h 112"/>
                <a:gd name="T22" fmla="*/ 35 w 64"/>
                <a:gd name="T23" fmla="*/ 1 h 112"/>
                <a:gd name="T24" fmla="*/ 29 w 64"/>
                <a:gd name="T25" fmla="*/ 1 h 112"/>
                <a:gd name="T26" fmla="*/ 24 w 64"/>
                <a:gd name="T27" fmla="*/ 5 h 112"/>
                <a:gd name="T28" fmla="*/ 24 w 64"/>
                <a:gd name="T29" fmla="*/ 16 h 112"/>
                <a:gd name="T30" fmla="*/ 7 w 64"/>
                <a:gd name="T31" fmla="*/ 23 h 112"/>
                <a:gd name="T32" fmla="*/ 0 w 64"/>
                <a:gd name="T33" fmla="*/ 40 h 112"/>
                <a:gd name="T34" fmla="*/ 7 w 64"/>
                <a:gd name="T35" fmla="*/ 57 h 112"/>
                <a:gd name="T36" fmla="*/ 24 w 64"/>
                <a:gd name="T37" fmla="*/ 64 h 112"/>
                <a:gd name="T38" fmla="*/ 43 w 64"/>
                <a:gd name="T39" fmla="*/ 64 h 112"/>
                <a:gd name="T40" fmla="*/ 47 w 64"/>
                <a:gd name="T41" fmla="*/ 68 h 112"/>
                <a:gd name="T42" fmla="*/ 47 w 64"/>
                <a:gd name="T43" fmla="*/ 75 h 112"/>
                <a:gd name="T44" fmla="*/ 43 w 64"/>
                <a:gd name="T45" fmla="*/ 79 h 112"/>
                <a:gd name="T46" fmla="*/ 8 w 64"/>
                <a:gd name="T47" fmla="*/ 80 h 112"/>
                <a:gd name="T48" fmla="*/ 2 w 64"/>
                <a:gd name="T49" fmla="*/ 82 h 112"/>
                <a:gd name="T50" fmla="*/ 0 w 64"/>
                <a:gd name="T51" fmla="*/ 88 h 112"/>
                <a:gd name="T52" fmla="*/ 2 w 64"/>
                <a:gd name="T53" fmla="*/ 93 h 112"/>
                <a:gd name="T54" fmla="*/ 8 w 64"/>
                <a:gd name="T55" fmla="*/ 96 h 112"/>
                <a:gd name="T56" fmla="*/ 24 w 64"/>
                <a:gd name="T57" fmla="*/ 104 h 112"/>
                <a:gd name="T58" fmla="*/ 27 w 64"/>
                <a:gd name="T59" fmla="*/ 109 h 112"/>
                <a:gd name="T60" fmla="*/ 32 w 64"/>
                <a:gd name="T61" fmla="*/ 112 h 112"/>
                <a:gd name="T62" fmla="*/ 37 w 64"/>
                <a:gd name="T63" fmla="*/ 109 h 112"/>
                <a:gd name="T64" fmla="*/ 40 w 64"/>
                <a:gd name="T65" fmla="*/ 104 h 112"/>
                <a:gd name="T66" fmla="*/ 40 w 64"/>
                <a:gd name="T67" fmla="*/ 96 h 112"/>
                <a:gd name="T68" fmla="*/ 57 w 64"/>
                <a:gd name="T69" fmla="*/ 89 h 112"/>
                <a:gd name="T70" fmla="*/ 64 w 64"/>
                <a:gd name="T71" fmla="*/ 72 h 112"/>
                <a:gd name="T72" fmla="*/ 57 w 64"/>
                <a:gd name="T73" fmla="*/ 56 h 112"/>
                <a:gd name="T74" fmla="*/ 40 w 64"/>
                <a:gd name="T75" fmla="*/ 4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4" h="112">
                  <a:moveTo>
                    <a:pt x="40" y="48"/>
                  </a:moveTo>
                  <a:lnTo>
                    <a:pt x="24" y="48"/>
                  </a:lnTo>
                  <a:lnTo>
                    <a:pt x="21" y="47"/>
                  </a:lnTo>
                  <a:lnTo>
                    <a:pt x="18" y="46"/>
                  </a:lnTo>
                  <a:lnTo>
                    <a:pt x="17" y="43"/>
                  </a:lnTo>
                  <a:lnTo>
                    <a:pt x="16" y="40"/>
                  </a:lnTo>
                  <a:lnTo>
                    <a:pt x="17" y="37"/>
                  </a:lnTo>
                  <a:lnTo>
                    <a:pt x="18" y="34"/>
                  </a:lnTo>
                  <a:lnTo>
                    <a:pt x="21" y="33"/>
                  </a:lnTo>
                  <a:lnTo>
                    <a:pt x="24" y="32"/>
                  </a:lnTo>
                  <a:lnTo>
                    <a:pt x="48" y="32"/>
                  </a:lnTo>
                  <a:lnTo>
                    <a:pt x="51" y="32"/>
                  </a:lnTo>
                  <a:lnTo>
                    <a:pt x="54" y="30"/>
                  </a:lnTo>
                  <a:lnTo>
                    <a:pt x="56" y="28"/>
                  </a:lnTo>
                  <a:lnTo>
                    <a:pt x="56" y="24"/>
                  </a:lnTo>
                  <a:lnTo>
                    <a:pt x="56" y="21"/>
                  </a:lnTo>
                  <a:lnTo>
                    <a:pt x="54" y="18"/>
                  </a:lnTo>
                  <a:lnTo>
                    <a:pt x="51" y="17"/>
                  </a:lnTo>
                  <a:lnTo>
                    <a:pt x="48" y="16"/>
                  </a:lnTo>
                  <a:lnTo>
                    <a:pt x="40" y="16"/>
                  </a:lnTo>
                  <a:lnTo>
                    <a:pt x="40" y="8"/>
                  </a:lnTo>
                  <a:lnTo>
                    <a:pt x="40" y="5"/>
                  </a:lnTo>
                  <a:lnTo>
                    <a:pt x="37" y="3"/>
                  </a:lnTo>
                  <a:lnTo>
                    <a:pt x="35" y="1"/>
                  </a:lnTo>
                  <a:lnTo>
                    <a:pt x="32" y="0"/>
                  </a:lnTo>
                  <a:lnTo>
                    <a:pt x="29" y="1"/>
                  </a:lnTo>
                  <a:lnTo>
                    <a:pt x="27" y="3"/>
                  </a:lnTo>
                  <a:lnTo>
                    <a:pt x="24" y="5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15" y="18"/>
                  </a:lnTo>
                  <a:lnTo>
                    <a:pt x="7" y="23"/>
                  </a:lnTo>
                  <a:lnTo>
                    <a:pt x="2" y="31"/>
                  </a:lnTo>
                  <a:lnTo>
                    <a:pt x="0" y="40"/>
                  </a:lnTo>
                  <a:lnTo>
                    <a:pt x="2" y="49"/>
                  </a:lnTo>
                  <a:lnTo>
                    <a:pt x="7" y="57"/>
                  </a:lnTo>
                  <a:lnTo>
                    <a:pt x="15" y="62"/>
                  </a:lnTo>
                  <a:lnTo>
                    <a:pt x="24" y="64"/>
                  </a:lnTo>
                  <a:lnTo>
                    <a:pt x="40" y="64"/>
                  </a:lnTo>
                  <a:lnTo>
                    <a:pt x="43" y="64"/>
                  </a:lnTo>
                  <a:lnTo>
                    <a:pt x="46" y="66"/>
                  </a:lnTo>
                  <a:lnTo>
                    <a:pt x="47" y="68"/>
                  </a:lnTo>
                  <a:lnTo>
                    <a:pt x="48" y="72"/>
                  </a:lnTo>
                  <a:lnTo>
                    <a:pt x="47" y="75"/>
                  </a:lnTo>
                  <a:lnTo>
                    <a:pt x="46" y="78"/>
                  </a:lnTo>
                  <a:lnTo>
                    <a:pt x="43" y="79"/>
                  </a:lnTo>
                  <a:lnTo>
                    <a:pt x="40" y="80"/>
                  </a:lnTo>
                  <a:lnTo>
                    <a:pt x="8" y="80"/>
                  </a:lnTo>
                  <a:lnTo>
                    <a:pt x="5" y="80"/>
                  </a:lnTo>
                  <a:lnTo>
                    <a:pt x="2" y="82"/>
                  </a:lnTo>
                  <a:lnTo>
                    <a:pt x="1" y="85"/>
                  </a:lnTo>
                  <a:lnTo>
                    <a:pt x="0" y="88"/>
                  </a:lnTo>
                  <a:lnTo>
                    <a:pt x="1" y="91"/>
                  </a:lnTo>
                  <a:lnTo>
                    <a:pt x="2" y="93"/>
                  </a:lnTo>
                  <a:lnTo>
                    <a:pt x="5" y="95"/>
                  </a:lnTo>
                  <a:lnTo>
                    <a:pt x="8" y="96"/>
                  </a:lnTo>
                  <a:lnTo>
                    <a:pt x="24" y="96"/>
                  </a:lnTo>
                  <a:lnTo>
                    <a:pt x="24" y="104"/>
                  </a:lnTo>
                  <a:lnTo>
                    <a:pt x="24" y="107"/>
                  </a:lnTo>
                  <a:lnTo>
                    <a:pt x="27" y="109"/>
                  </a:lnTo>
                  <a:lnTo>
                    <a:pt x="29" y="112"/>
                  </a:lnTo>
                  <a:lnTo>
                    <a:pt x="32" y="112"/>
                  </a:lnTo>
                  <a:lnTo>
                    <a:pt x="35" y="112"/>
                  </a:lnTo>
                  <a:lnTo>
                    <a:pt x="37" y="109"/>
                  </a:lnTo>
                  <a:lnTo>
                    <a:pt x="40" y="107"/>
                  </a:lnTo>
                  <a:lnTo>
                    <a:pt x="40" y="104"/>
                  </a:lnTo>
                  <a:lnTo>
                    <a:pt x="40" y="96"/>
                  </a:lnTo>
                  <a:lnTo>
                    <a:pt x="40" y="96"/>
                  </a:lnTo>
                  <a:lnTo>
                    <a:pt x="49" y="94"/>
                  </a:lnTo>
                  <a:lnTo>
                    <a:pt x="57" y="89"/>
                  </a:lnTo>
                  <a:lnTo>
                    <a:pt x="62" y="81"/>
                  </a:lnTo>
                  <a:lnTo>
                    <a:pt x="64" y="72"/>
                  </a:lnTo>
                  <a:lnTo>
                    <a:pt x="62" y="63"/>
                  </a:lnTo>
                  <a:lnTo>
                    <a:pt x="57" y="56"/>
                  </a:lnTo>
                  <a:lnTo>
                    <a:pt x="49" y="50"/>
                  </a:lnTo>
                  <a:lnTo>
                    <a:pt x="40" y="4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4" name="Prostokąt 73"/>
          <p:cNvSpPr/>
          <p:nvPr/>
        </p:nvSpPr>
        <p:spPr>
          <a:xfrm>
            <a:off x="7721600" y="85969"/>
            <a:ext cx="1352062" cy="992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5" name="Obraz 7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612" y="123679"/>
            <a:ext cx="1936865" cy="58189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129962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21CE06-4F63-3E45-BA0B-AE1171090E6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472439" y="278764"/>
            <a:ext cx="6672173" cy="519892"/>
          </a:xfrm>
        </p:spPr>
        <p:txBody>
          <a:bodyPr/>
          <a:lstStyle/>
          <a:p>
            <a:r>
              <a:rPr lang="pl-PL" altLang="pl-PL" sz="2000" dirty="0" smtClean="0"/>
              <a:t>Finansowanie inwestycji produkcyjnych, nieruchomościowych</a:t>
            </a:r>
            <a:r>
              <a:rPr lang="pl-PL" altLang="pl-PL" dirty="0"/>
              <a:t/>
            </a:r>
            <a:br>
              <a:rPr lang="pl-PL" altLang="pl-PL" dirty="0"/>
            </a:br>
            <a:endParaRPr lang="pl-PL" dirty="0"/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336300" y="947102"/>
            <a:ext cx="8470369" cy="275726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1400" dirty="0"/>
              <a:t>f</a:t>
            </a:r>
            <a:r>
              <a:rPr lang="pl-PL" sz="1400" dirty="0" smtClean="0"/>
              <a:t>inansowanie inwestycji polskich przedsiębiorstw, m.in. w ramach Polskiej Strefy Inwestycji,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1400" dirty="0" smtClean="0"/>
              <a:t>finansowanie (w tym we </a:t>
            </a:r>
            <a:r>
              <a:rPr lang="pl-PL" sz="1400" dirty="0"/>
              <a:t>współpracy z innymi instytucjami </a:t>
            </a:r>
            <a:r>
              <a:rPr lang="pl-PL" sz="1400" dirty="0" smtClean="0"/>
              <a:t>rozwoju) projektów infrastrukturalnych </a:t>
            </a:r>
            <a:r>
              <a:rPr lang="pl-PL" sz="1400" dirty="0"/>
              <a:t>o wydłużonym horyzoncie czasu, przy jednoczesnym </a:t>
            </a:r>
            <a:r>
              <a:rPr lang="pl-PL" sz="1400" dirty="0" smtClean="0"/>
              <a:t>wykorzystaniu kredytu </a:t>
            </a:r>
            <a:r>
              <a:rPr lang="pl-PL" sz="1400" dirty="0"/>
              <a:t>długoterminowego </a:t>
            </a:r>
            <a:r>
              <a:rPr lang="pl-PL" sz="1400" dirty="0" smtClean="0"/>
              <a:t>oraz </a:t>
            </a:r>
            <a:r>
              <a:rPr lang="pl-PL" sz="1400" dirty="0"/>
              <a:t>zaangażowania </a:t>
            </a:r>
            <a:r>
              <a:rPr lang="pl-PL" sz="1400" dirty="0" smtClean="0"/>
              <a:t>kapitałowego,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1400" dirty="0"/>
              <a:t>finansowanie przedsięwzięć w ramach SPV</a:t>
            </a:r>
            <a:r>
              <a:rPr lang="pl-PL" sz="1400" dirty="0" smtClean="0"/>
              <a:t>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1400" dirty="0"/>
              <a:t>k</a:t>
            </a:r>
            <a:r>
              <a:rPr lang="pl-PL" sz="1400" dirty="0" smtClean="0"/>
              <a:t>redyty na budowę nieruchomości komercyjnych: biurowce, magazyny, hotele, obiekty handlowe,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1400" dirty="0" smtClean="0"/>
              <a:t>współfinansowanie przedsięwzięć ze środków unijnych,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1400" dirty="0"/>
              <a:t>k</a:t>
            </a:r>
            <a:r>
              <a:rPr lang="pl-PL" sz="1400" dirty="0" smtClean="0"/>
              <a:t>redyty z wykorzystaniem środków z Europejskiego Banku Inwestycyjnego (EBI) oraz niemieckiego banku rozwoju </a:t>
            </a:r>
            <a:r>
              <a:rPr lang="pl-PL" sz="1400" dirty="0" err="1" smtClean="0"/>
              <a:t>KfW</a:t>
            </a:r>
            <a:r>
              <a:rPr lang="pl-PL" sz="1400" dirty="0" smtClean="0"/>
              <a:t>, pozwalające na obniżenie marży kredytowej</a:t>
            </a:r>
            <a:endParaRPr lang="pl-PL" sz="1400" dirty="0"/>
          </a:p>
        </p:txBody>
      </p:sp>
      <p:sp>
        <p:nvSpPr>
          <p:cNvPr id="5" name="Prostokąt 4"/>
          <p:cNvSpPr/>
          <p:nvPr/>
        </p:nvSpPr>
        <p:spPr>
          <a:xfrm>
            <a:off x="0" y="4149273"/>
            <a:ext cx="9143999" cy="234360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504000" rIns="0" rtlCol="0"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pl-PL" sz="1200" b="1" dirty="0">
              <a:solidFill>
                <a:schemeClr val="tx1">
                  <a:lumMod val="65000"/>
                  <a:lumOff val="35000"/>
                </a:schemeClr>
              </a:solidFill>
              <a:cs typeface="Arial"/>
              <a:sym typeface="Wingdings" panose="05000000000000000000" pitchFamily="2" charset="2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643088" y="4421456"/>
            <a:ext cx="1508880" cy="1508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612000" rtlCol="0" anchor="t"/>
          <a:lstStyle/>
          <a:p>
            <a:pPr algn="ctr"/>
            <a:r>
              <a:rPr lang="pl-PL" sz="1400" b="1" dirty="0">
                <a:solidFill>
                  <a:srgbClr val="C00000"/>
                </a:solidFill>
              </a:rPr>
              <a:t>296 mln PLN</a:t>
            </a:r>
          </a:p>
          <a:p>
            <a:pPr algn="ctr"/>
            <a:r>
              <a:rPr lang="pl-PL" sz="1200" dirty="0" smtClean="0">
                <a:solidFill>
                  <a:srgbClr val="636B71"/>
                </a:solidFill>
              </a:rPr>
              <a:t>Budowa galerii handlowej</a:t>
            </a:r>
            <a:br>
              <a:rPr lang="pl-PL" sz="1200" dirty="0" smtClean="0">
                <a:solidFill>
                  <a:srgbClr val="636B71"/>
                </a:solidFill>
              </a:rPr>
            </a:br>
            <a:endParaRPr lang="en-US" sz="700" b="1" dirty="0" smtClean="0">
              <a:solidFill>
                <a:srgbClr val="636B71"/>
              </a:solidFill>
            </a:endParaRPr>
          </a:p>
          <a:p>
            <a:pPr algn="ctr"/>
            <a:r>
              <a:rPr lang="en-US" sz="1200" b="1" dirty="0" smtClean="0">
                <a:solidFill>
                  <a:srgbClr val="636B71"/>
                </a:solidFill>
              </a:rPr>
              <a:t>Warszawa</a:t>
            </a:r>
            <a:endParaRPr lang="en-US" sz="1200" b="1" dirty="0">
              <a:solidFill>
                <a:srgbClr val="636B71"/>
              </a:solidFill>
            </a:endParaRPr>
          </a:p>
        </p:txBody>
      </p:sp>
      <p:pic>
        <p:nvPicPr>
          <p:cNvPr id="7" name="Obraz 6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38" y="4425739"/>
            <a:ext cx="877183" cy="558775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2767382" y="4421456"/>
            <a:ext cx="1508880" cy="1508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612000" rtlCol="0" anchor="t"/>
          <a:lstStyle/>
          <a:p>
            <a:pPr algn="ctr"/>
            <a:r>
              <a:rPr lang="pl-PL" sz="1400" b="1" dirty="0">
                <a:solidFill>
                  <a:srgbClr val="C00000"/>
                </a:solidFill>
              </a:rPr>
              <a:t>48 mln PLN</a:t>
            </a:r>
          </a:p>
          <a:p>
            <a:pPr algn="ctr"/>
            <a:r>
              <a:rPr lang="pl-PL" sz="1200" dirty="0" smtClean="0">
                <a:solidFill>
                  <a:srgbClr val="636B71"/>
                </a:solidFill>
              </a:rPr>
              <a:t>Rozbudowa magazynu</a:t>
            </a:r>
          </a:p>
          <a:p>
            <a:pPr algn="ctr"/>
            <a:endParaRPr lang="pl-PL" sz="600" dirty="0">
              <a:solidFill>
                <a:srgbClr val="636B71"/>
              </a:solidFill>
            </a:endParaRPr>
          </a:p>
          <a:p>
            <a:pPr algn="ctr"/>
            <a:r>
              <a:rPr lang="pl-PL" sz="1200" b="1" dirty="0" smtClean="0">
                <a:solidFill>
                  <a:srgbClr val="636B71"/>
                </a:solidFill>
              </a:rPr>
              <a:t>Olsztyn</a:t>
            </a:r>
            <a:endParaRPr lang="en-US" sz="1200" b="1" dirty="0">
              <a:solidFill>
                <a:srgbClr val="636B71"/>
              </a:solidFill>
            </a:endParaRPr>
          </a:p>
        </p:txBody>
      </p:sp>
      <p:pic>
        <p:nvPicPr>
          <p:cNvPr id="9" name="Obraz 8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766" y="4416775"/>
            <a:ext cx="877183" cy="558775"/>
          </a:xfrm>
          <a:prstGeom prst="rect">
            <a:avLst/>
          </a:prstGeom>
        </p:spPr>
      </p:pic>
      <p:sp>
        <p:nvSpPr>
          <p:cNvPr id="12" name="Prostokąt 11"/>
          <p:cNvSpPr/>
          <p:nvPr/>
        </p:nvSpPr>
        <p:spPr>
          <a:xfrm>
            <a:off x="4890087" y="4421456"/>
            <a:ext cx="1508880" cy="1508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612000" rtlCol="0" anchor="t"/>
          <a:lstStyle/>
          <a:p>
            <a:pPr algn="ctr"/>
            <a:r>
              <a:rPr lang="pl-PL" sz="1400" b="1" dirty="0" smtClean="0">
                <a:solidFill>
                  <a:srgbClr val="C00000"/>
                </a:solidFill>
              </a:rPr>
              <a:t>156 </a:t>
            </a:r>
            <a:r>
              <a:rPr lang="pl-PL" sz="1400" b="1" dirty="0">
                <a:solidFill>
                  <a:srgbClr val="C00000"/>
                </a:solidFill>
              </a:rPr>
              <a:t>mln PLN</a:t>
            </a:r>
          </a:p>
          <a:p>
            <a:pPr algn="ctr"/>
            <a:r>
              <a:rPr lang="pl-PL" sz="1200" dirty="0">
                <a:solidFill>
                  <a:srgbClr val="636B71"/>
                </a:solidFill>
              </a:rPr>
              <a:t>Finansowanie budowy biurowców</a:t>
            </a:r>
          </a:p>
          <a:p>
            <a:pPr algn="ctr"/>
            <a:r>
              <a:rPr lang="pl-PL" sz="300" dirty="0" smtClean="0">
                <a:solidFill>
                  <a:srgbClr val="636B71"/>
                </a:solidFill>
              </a:rPr>
              <a:t/>
            </a:r>
            <a:br>
              <a:rPr lang="pl-PL" sz="300" dirty="0" smtClean="0">
                <a:solidFill>
                  <a:srgbClr val="636B71"/>
                </a:solidFill>
              </a:rPr>
            </a:br>
            <a:endParaRPr lang="pl-PL" sz="200" dirty="0" smtClean="0">
              <a:solidFill>
                <a:srgbClr val="636B71"/>
              </a:solidFill>
            </a:endParaRPr>
          </a:p>
          <a:p>
            <a:pPr algn="ctr"/>
            <a:r>
              <a:rPr lang="pl-PL" sz="1200" b="1" dirty="0" smtClean="0">
                <a:solidFill>
                  <a:srgbClr val="636B71"/>
                </a:solidFill>
              </a:rPr>
              <a:t>Poznań</a:t>
            </a:r>
            <a:endParaRPr lang="en-US" sz="1200" b="1" dirty="0">
              <a:solidFill>
                <a:srgbClr val="636B71"/>
              </a:solidFill>
            </a:endParaRPr>
          </a:p>
        </p:txBody>
      </p:sp>
      <p:pic>
        <p:nvPicPr>
          <p:cNvPr id="13" name="Obraz 1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935" y="4425739"/>
            <a:ext cx="877183" cy="558775"/>
          </a:xfrm>
          <a:prstGeom prst="rect">
            <a:avLst/>
          </a:prstGeom>
        </p:spPr>
      </p:pic>
      <p:sp>
        <p:nvSpPr>
          <p:cNvPr id="14" name="Prostokąt 13"/>
          <p:cNvSpPr/>
          <p:nvPr/>
        </p:nvSpPr>
        <p:spPr>
          <a:xfrm>
            <a:off x="7014381" y="4416775"/>
            <a:ext cx="1508880" cy="1508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612000" rtlCol="0" anchor="t"/>
          <a:lstStyle/>
          <a:p>
            <a:pPr algn="ctr"/>
            <a:r>
              <a:rPr lang="pl-PL" sz="1400" b="1" dirty="0" smtClean="0">
                <a:solidFill>
                  <a:srgbClr val="C00000"/>
                </a:solidFill>
              </a:rPr>
              <a:t>200 </a:t>
            </a:r>
            <a:r>
              <a:rPr lang="pl-PL" sz="1400" b="1" dirty="0">
                <a:solidFill>
                  <a:srgbClr val="C00000"/>
                </a:solidFill>
              </a:rPr>
              <a:t>mln PLN</a:t>
            </a:r>
          </a:p>
          <a:p>
            <a:pPr algn="ctr"/>
            <a:r>
              <a:rPr lang="pl-PL" sz="1200" dirty="0">
                <a:solidFill>
                  <a:srgbClr val="636B71"/>
                </a:solidFill>
              </a:rPr>
              <a:t>Rewitalizacja starego obiektu handlowego </a:t>
            </a:r>
          </a:p>
          <a:p>
            <a:pPr algn="ctr"/>
            <a:endParaRPr lang="pl-PL" sz="700" b="1" dirty="0" smtClean="0">
              <a:solidFill>
                <a:srgbClr val="636B71"/>
              </a:solidFill>
            </a:endParaRPr>
          </a:p>
          <a:p>
            <a:pPr algn="ctr"/>
            <a:r>
              <a:rPr lang="pl-PL" sz="1200" b="1" dirty="0" smtClean="0">
                <a:solidFill>
                  <a:srgbClr val="636B71"/>
                </a:solidFill>
              </a:rPr>
              <a:t>Warszawa</a:t>
            </a:r>
            <a:endParaRPr lang="en-US" sz="1200" b="1" dirty="0">
              <a:solidFill>
                <a:srgbClr val="636B71"/>
              </a:solidFill>
            </a:endParaRPr>
          </a:p>
        </p:txBody>
      </p:sp>
      <p:pic>
        <p:nvPicPr>
          <p:cNvPr id="15" name="Obraz 14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330229" y="4425739"/>
            <a:ext cx="877183" cy="558775"/>
          </a:xfrm>
          <a:prstGeom prst="rect">
            <a:avLst/>
          </a:prstGeom>
        </p:spPr>
      </p:pic>
      <p:sp>
        <p:nvSpPr>
          <p:cNvPr id="17" name="Tytuł 2"/>
          <p:cNvSpPr txBox="1">
            <a:spLocks/>
          </p:cNvSpPr>
          <p:nvPr/>
        </p:nvSpPr>
        <p:spPr>
          <a:xfrm>
            <a:off x="481013" y="3546551"/>
            <a:ext cx="6400800" cy="97917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DA002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sz="2000" dirty="0" smtClean="0"/>
              <a:t>Przykładowe transakcje zrealizowane przez BGK:</a:t>
            </a:r>
            <a:r>
              <a:rPr lang="pl-PL" altLang="pl-PL" dirty="0" smtClean="0"/>
              <a:t/>
            </a:r>
            <a:br>
              <a:rPr lang="pl-PL" altLang="pl-PL" dirty="0" smtClean="0"/>
            </a:br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7721600" y="85969"/>
            <a:ext cx="1352062" cy="992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612" y="123679"/>
            <a:ext cx="1936865" cy="58189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553952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>
          <a:xfrm>
            <a:off x="457201" y="274638"/>
            <a:ext cx="7162219" cy="778098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defPPr>
              <a:defRPr lang="en-US"/>
            </a:defPPr>
            <a:lvl1pPr lvl="0">
              <a:spcBef>
                <a:spcPct val="0"/>
              </a:spcBef>
              <a:buNone/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Kredyty unijne</a:t>
            </a:r>
            <a:endParaRPr lang="pl-PL" altLang="pl-PL" dirty="0"/>
          </a:p>
        </p:txBody>
      </p:sp>
      <p:sp>
        <p:nvSpPr>
          <p:cNvPr id="26" name="Prostokąt 25"/>
          <p:cNvSpPr/>
          <p:nvPr/>
        </p:nvSpPr>
        <p:spPr>
          <a:xfrm>
            <a:off x="2766571" y="3021497"/>
            <a:ext cx="5844029" cy="760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just" defTabSz="914400"/>
            <a:r>
              <a:rPr lang="pl-PL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Przeznaczone na finansowanie inwestycji w części kwalifikowanej, tj. objętej dotacją unijną, kredyt jest spłacany po uzyskaniu dotacji unijnej, niższe wymagania </a:t>
            </a:r>
            <a:r>
              <a:rPr lang="pl-PL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dot.</a:t>
            </a:r>
            <a:br>
              <a:rPr lang="pl-PL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</a:br>
            <a:r>
              <a:rPr lang="pl-PL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wkładu </a:t>
            </a:r>
            <a:r>
              <a:rPr lang="pl-PL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własnego.</a:t>
            </a:r>
          </a:p>
        </p:txBody>
      </p:sp>
      <p:sp>
        <p:nvSpPr>
          <p:cNvPr id="39" name="Prostokąt 38"/>
          <p:cNvSpPr/>
          <p:nvPr/>
        </p:nvSpPr>
        <p:spPr>
          <a:xfrm>
            <a:off x="462923" y="3021497"/>
            <a:ext cx="2180752" cy="760238"/>
          </a:xfrm>
          <a:prstGeom prst="rect">
            <a:avLst/>
          </a:prstGeom>
          <a:solidFill>
            <a:srgbClr val="E8E8E8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400"/>
            <a:r>
              <a:rPr lang="pl-PL" sz="1400" b="1" kern="0" dirty="0">
                <a:solidFill>
                  <a:srgbClr val="CF002B"/>
                </a:solidFill>
                <a:latin typeface="Calibri"/>
              </a:rPr>
              <a:t>Kredyty </a:t>
            </a:r>
          </a:p>
          <a:p>
            <a:pPr defTabSz="914400"/>
            <a:r>
              <a:rPr lang="pl-PL" sz="1400" b="1" kern="0" dirty="0">
                <a:solidFill>
                  <a:srgbClr val="CF002B"/>
                </a:solidFill>
                <a:latin typeface="Calibri"/>
              </a:rPr>
              <a:t>pomostowe</a:t>
            </a:r>
          </a:p>
        </p:txBody>
      </p:sp>
      <p:sp>
        <p:nvSpPr>
          <p:cNvPr id="40" name="Prostokąt 39"/>
          <p:cNvSpPr/>
          <p:nvPr/>
        </p:nvSpPr>
        <p:spPr>
          <a:xfrm>
            <a:off x="462923" y="3891763"/>
            <a:ext cx="2173544" cy="933371"/>
          </a:xfrm>
          <a:prstGeom prst="rect">
            <a:avLst/>
          </a:prstGeom>
          <a:solidFill>
            <a:srgbClr val="E8E8E8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400"/>
            <a:r>
              <a:rPr lang="pl-PL" sz="1400" b="1" kern="0" dirty="0">
                <a:solidFill>
                  <a:srgbClr val="CF002B"/>
                </a:solidFill>
                <a:latin typeface="Calibri"/>
              </a:rPr>
              <a:t>Kredyty uzupełniające</a:t>
            </a:r>
          </a:p>
        </p:txBody>
      </p:sp>
      <p:sp>
        <p:nvSpPr>
          <p:cNvPr id="42" name="Prostokąt 41"/>
          <p:cNvSpPr/>
          <p:nvPr/>
        </p:nvSpPr>
        <p:spPr>
          <a:xfrm>
            <a:off x="2766923" y="3891763"/>
            <a:ext cx="5843250" cy="93337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just" defTabSz="914400"/>
            <a:r>
              <a:rPr lang="pl-PL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Przeznaczone na finansowanie części niekwalifikowanej inwestycji czyli wydatków nieobjętych dotacją unijną – od zwykłego kredytu inwestycyjnego różni się przede wszystkim niższymi wymagania dot. wkładu </a:t>
            </a:r>
            <a:r>
              <a:rPr lang="pl-PL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własnego.</a:t>
            </a:r>
            <a:endParaRPr lang="pl-PL" sz="1200" kern="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</a:endParaRPr>
          </a:p>
        </p:txBody>
      </p:sp>
      <p:sp>
        <p:nvSpPr>
          <p:cNvPr id="41" name="Prostokąt 40"/>
          <p:cNvSpPr/>
          <p:nvPr/>
        </p:nvSpPr>
        <p:spPr>
          <a:xfrm>
            <a:off x="462923" y="4935162"/>
            <a:ext cx="2179618" cy="1260231"/>
          </a:xfrm>
          <a:prstGeom prst="rect">
            <a:avLst/>
          </a:prstGeom>
          <a:solidFill>
            <a:srgbClr val="E8E8E8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400"/>
            <a:r>
              <a:rPr lang="pl-PL" sz="1400" b="1" kern="0" dirty="0">
                <a:solidFill>
                  <a:srgbClr val="CF002B"/>
                </a:solidFill>
                <a:latin typeface="Calibri"/>
              </a:rPr>
              <a:t>Kredyty </a:t>
            </a:r>
            <a:r>
              <a:rPr lang="pl-PL" sz="1400" b="1" kern="0" dirty="0" smtClean="0">
                <a:solidFill>
                  <a:srgbClr val="CF002B"/>
                </a:solidFill>
                <a:latin typeface="Calibri"/>
              </a:rPr>
              <a:t>etapowe</a:t>
            </a:r>
            <a:endParaRPr lang="pl-PL" sz="1400" b="1" kern="0" dirty="0">
              <a:solidFill>
                <a:srgbClr val="CF002B"/>
              </a:solidFill>
              <a:latin typeface="Calibri"/>
            </a:endParaRPr>
          </a:p>
        </p:txBody>
      </p:sp>
      <p:sp>
        <p:nvSpPr>
          <p:cNvPr id="43" name="Prostokąt 42"/>
          <p:cNvSpPr/>
          <p:nvPr/>
        </p:nvSpPr>
        <p:spPr>
          <a:xfrm>
            <a:off x="2768600" y="4935162"/>
            <a:ext cx="5842001" cy="12602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just" defTabSz="914400"/>
            <a:r>
              <a:rPr lang="pl-PL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Szczególny rodzaj kredytu pomostowego, który również jest przeznaczony na finansowanie części kwalifikowanej inwestycji objętej dotacją, ale stosuje się </a:t>
            </a:r>
            <a:r>
              <a:rPr lang="pl-PL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go w </a:t>
            </a:r>
            <a:r>
              <a:rPr lang="pl-PL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przypadku gdy dotacje są wypłacane w formie zaliczek (w częściach) – spłata </a:t>
            </a:r>
            <a:r>
              <a:rPr lang="pl-PL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następuje z </a:t>
            </a:r>
            <a:r>
              <a:rPr lang="pl-PL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kolejnych płatności zaliczkowych, zastosowanie kredytu etapowego pozwala na sfinansowanie wyższej kwotowo inwestycji, przy niższym obciążeniu </a:t>
            </a:r>
            <a:r>
              <a:rPr lang="pl-PL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kredytem i </a:t>
            </a:r>
            <a:r>
              <a:rPr lang="pl-PL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mniejszych wymaganiach odnośnie zdolności kredytowej.</a:t>
            </a:r>
          </a:p>
        </p:txBody>
      </p:sp>
      <p:cxnSp>
        <p:nvCxnSpPr>
          <p:cNvPr id="67" name="Łącznik prosty 66"/>
          <p:cNvCxnSpPr/>
          <p:nvPr/>
        </p:nvCxnSpPr>
        <p:spPr>
          <a:xfrm rot="5400000" flipH="1" flipV="1">
            <a:off x="4536761" y="-237090"/>
            <a:ext cx="0" cy="8147677"/>
          </a:xfrm>
          <a:prstGeom prst="line">
            <a:avLst/>
          </a:prstGeom>
          <a:noFill/>
          <a:ln w="6350" cap="rnd" cmpd="sng" algn="ctr">
            <a:solidFill>
              <a:srgbClr val="FFFFFF">
                <a:lumMod val="75000"/>
              </a:srgbClr>
            </a:solidFill>
            <a:prstDash val="solid"/>
            <a:headEnd type="none"/>
            <a:tailEnd type="none"/>
          </a:ln>
          <a:effectLst/>
        </p:spPr>
      </p:cxnSp>
      <p:cxnSp>
        <p:nvCxnSpPr>
          <p:cNvPr id="69" name="Łącznik prosty 68"/>
          <p:cNvCxnSpPr/>
          <p:nvPr/>
        </p:nvCxnSpPr>
        <p:spPr>
          <a:xfrm rot="5400000" flipH="1" flipV="1">
            <a:off x="4536762" y="806309"/>
            <a:ext cx="0" cy="8147677"/>
          </a:xfrm>
          <a:prstGeom prst="line">
            <a:avLst/>
          </a:prstGeom>
          <a:noFill/>
          <a:ln w="6350" cap="rnd" cmpd="sng" algn="ctr">
            <a:solidFill>
              <a:srgbClr val="FFFFFF">
                <a:lumMod val="75000"/>
              </a:srgbClr>
            </a:solidFill>
            <a:prstDash val="solid"/>
            <a:headEnd type="none"/>
            <a:tailEnd type="none"/>
          </a:ln>
          <a:effectLst/>
        </p:spPr>
      </p:cxnSp>
      <p:pic>
        <p:nvPicPr>
          <p:cNvPr id="70" name="Obraz 6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371598"/>
            <a:ext cx="9144000" cy="1292087"/>
          </a:xfrm>
          <a:prstGeom prst="rect">
            <a:avLst/>
          </a:prstGeom>
        </p:spPr>
      </p:pic>
      <p:sp>
        <p:nvSpPr>
          <p:cNvPr id="12" name="Prostokąt 11"/>
          <p:cNvSpPr/>
          <p:nvPr/>
        </p:nvSpPr>
        <p:spPr>
          <a:xfrm>
            <a:off x="7721600" y="85969"/>
            <a:ext cx="1352062" cy="992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612" y="123679"/>
            <a:ext cx="1936865" cy="58189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130812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>
          <a:xfrm>
            <a:off x="457201" y="274638"/>
            <a:ext cx="7162219" cy="778098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defPPr>
              <a:defRPr lang="en-US"/>
            </a:defPPr>
            <a:lvl1pPr lvl="0">
              <a:spcBef>
                <a:spcPct val="0"/>
              </a:spcBef>
              <a:buNone/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Kredyty EBI i KFW</a:t>
            </a:r>
            <a:endParaRPr lang="pl-PL" altLang="pl-PL" dirty="0"/>
          </a:p>
        </p:txBody>
      </p:sp>
      <p:pic>
        <p:nvPicPr>
          <p:cNvPr id="22" name="Obraz 2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901" y="263356"/>
            <a:ext cx="1749649" cy="874825"/>
          </a:xfrm>
          <a:prstGeom prst="rect">
            <a:avLst/>
          </a:prstGeom>
        </p:spPr>
      </p:pic>
      <p:sp>
        <p:nvSpPr>
          <p:cNvPr id="29" name="Prostokąt 28"/>
          <p:cNvSpPr/>
          <p:nvPr/>
        </p:nvSpPr>
        <p:spPr>
          <a:xfrm>
            <a:off x="2766571" y="4491916"/>
            <a:ext cx="5844029" cy="55344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just" defTabSz="914400"/>
            <a:r>
              <a:rPr lang="pl-PL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Udzielane są w ramach podpisanej umowy pożyczkowej pomiędzy BGK i </a:t>
            </a:r>
            <a:r>
              <a:rPr lang="pl-PL" sz="1200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KfW</a:t>
            </a:r>
            <a:r>
              <a:rPr lang="pl-PL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 (niemiecką instytucją finansową prawa publicznego) i stanowią kolejny – obok środków  EBI – preferencyjny sposób finansowania kredytów inwestycyjnych. </a:t>
            </a:r>
          </a:p>
        </p:txBody>
      </p:sp>
      <p:sp>
        <p:nvSpPr>
          <p:cNvPr id="30" name="Prostokąt 29"/>
          <p:cNvSpPr/>
          <p:nvPr/>
        </p:nvSpPr>
        <p:spPr>
          <a:xfrm>
            <a:off x="2766571" y="5146693"/>
            <a:ext cx="5844029" cy="10487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just" defTabSz="914400"/>
            <a:r>
              <a:rPr lang="pl-PL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Dedykowane jest w szczególności małym i średnim przedsiębiorstwom. Z oferty </a:t>
            </a:r>
            <a:r>
              <a:rPr lang="pl-PL" sz="1200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KfW</a:t>
            </a:r>
            <a:r>
              <a:rPr lang="pl-PL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 korzystać mogą również inne przedsiębiorstwa (w tym spółki komunalne). Najistotniejszym kryterium kwalifikowalności jest kwota rocznych obrotów tj. skonsolidowany roczny obrót grupy kapitałowej (podmiotu wnioskującego o kredyt </a:t>
            </a:r>
            <a:r>
              <a:rPr lang="pl-PL" sz="1200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KfW</a:t>
            </a:r>
            <a:r>
              <a:rPr lang="pl-PL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 oraz i innych podmiotów należących do grupy), który nie może przekraczać równowartości w PLN kwoty 500 milionów EUR.</a:t>
            </a:r>
          </a:p>
        </p:txBody>
      </p:sp>
      <p:sp>
        <p:nvSpPr>
          <p:cNvPr id="27" name="Prostokąt 26"/>
          <p:cNvSpPr/>
          <p:nvPr/>
        </p:nvSpPr>
        <p:spPr>
          <a:xfrm>
            <a:off x="462923" y="4491914"/>
            <a:ext cx="2179618" cy="553445"/>
          </a:xfrm>
          <a:prstGeom prst="rect">
            <a:avLst/>
          </a:prstGeom>
          <a:solidFill>
            <a:srgbClr val="E8E8E8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400"/>
            <a:r>
              <a:rPr lang="pl-PL" sz="1400" b="1" kern="0" dirty="0" smtClean="0">
                <a:solidFill>
                  <a:srgbClr val="CF002B"/>
                </a:solidFill>
                <a:latin typeface="Calibri"/>
              </a:rPr>
              <a:t>Kredyty</a:t>
            </a:r>
            <a:br>
              <a:rPr lang="pl-PL" sz="1400" b="1" kern="0" dirty="0" smtClean="0">
                <a:solidFill>
                  <a:srgbClr val="CF002B"/>
                </a:solidFill>
                <a:latin typeface="Calibri"/>
              </a:rPr>
            </a:br>
            <a:r>
              <a:rPr lang="pl-PL" sz="1400" b="1" kern="0" dirty="0" smtClean="0">
                <a:solidFill>
                  <a:srgbClr val="CF002B"/>
                </a:solidFill>
                <a:latin typeface="Calibri"/>
              </a:rPr>
              <a:t>ze </a:t>
            </a:r>
            <a:r>
              <a:rPr lang="pl-PL" sz="1400" b="1" kern="0" dirty="0">
                <a:solidFill>
                  <a:srgbClr val="CF002B"/>
                </a:solidFill>
                <a:latin typeface="Calibri"/>
              </a:rPr>
              <a:t>środków KFW</a:t>
            </a:r>
          </a:p>
        </p:txBody>
      </p:sp>
      <p:sp>
        <p:nvSpPr>
          <p:cNvPr id="28" name="Prostokąt 27"/>
          <p:cNvSpPr/>
          <p:nvPr/>
        </p:nvSpPr>
        <p:spPr>
          <a:xfrm>
            <a:off x="462923" y="5146693"/>
            <a:ext cx="2179618" cy="1048700"/>
          </a:xfrm>
          <a:prstGeom prst="rect">
            <a:avLst/>
          </a:prstGeom>
          <a:solidFill>
            <a:srgbClr val="E8E8E8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400"/>
            <a:r>
              <a:rPr lang="pl-PL" sz="1400" b="1" kern="0" dirty="0" smtClean="0">
                <a:solidFill>
                  <a:srgbClr val="CF002B"/>
                </a:solidFill>
                <a:latin typeface="Calibri"/>
              </a:rPr>
              <a:t>Finansowanie</a:t>
            </a:r>
            <a:br>
              <a:rPr lang="pl-PL" sz="1400" b="1" kern="0" dirty="0" smtClean="0">
                <a:solidFill>
                  <a:srgbClr val="CF002B"/>
                </a:solidFill>
                <a:latin typeface="Calibri"/>
              </a:rPr>
            </a:br>
            <a:r>
              <a:rPr lang="pl-PL" sz="1400" b="1" kern="0" dirty="0" smtClean="0">
                <a:solidFill>
                  <a:srgbClr val="CF002B"/>
                </a:solidFill>
                <a:latin typeface="Calibri"/>
              </a:rPr>
              <a:t>ze </a:t>
            </a:r>
            <a:r>
              <a:rPr lang="pl-PL" sz="1400" b="1" kern="0" dirty="0">
                <a:solidFill>
                  <a:srgbClr val="CF002B"/>
                </a:solidFill>
                <a:latin typeface="Calibri"/>
              </a:rPr>
              <a:t>środków KFW</a:t>
            </a:r>
          </a:p>
        </p:txBody>
      </p:sp>
      <p:sp>
        <p:nvSpPr>
          <p:cNvPr id="31" name="Prostokąt 30"/>
          <p:cNvSpPr/>
          <p:nvPr/>
        </p:nvSpPr>
        <p:spPr>
          <a:xfrm>
            <a:off x="462923" y="2925255"/>
            <a:ext cx="2179618" cy="764628"/>
          </a:xfrm>
          <a:prstGeom prst="rect">
            <a:avLst/>
          </a:prstGeom>
          <a:solidFill>
            <a:srgbClr val="E8E8E8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400"/>
            <a:r>
              <a:rPr lang="pl-PL" sz="1400" b="1" kern="0" dirty="0" smtClean="0">
                <a:solidFill>
                  <a:srgbClr val="CF002B"/>
                </a:solidFill>
                <a:latin typeface="Calibri"/>
              </a:rPr>
              <a:t>Kredyty</a:t>
            </a:r>
            <a:br>
              <a:rPr lang="pl-PL" sz="1400" b="1" kern="0" dirty="0" smtClean="0">
                <a:solidFill>
                  <a:srgbClr val="CF002B"/>
                </a:solidFill>
                <a:latin typeface="Calibri"/>
              </a:rPr>
            </a:br>
            <a:r>
              <a:rPr lang="pl-PL" sz="1400" b="1" kern="0" dirty="0" smtClean="0">
                <a:solidFill>
                  <a:srgbClr val="CF002B"/>
                </a:solidFill>
                <a:latin typeface="Calibri"/>
              </a:rPr>
              <a:t>ze </a:t>
            </a:r>
            <a:r>
              <a:rPr lang="pl-PL" sz="1400" b="1" kern="0" dirty="0">
                <a:solidFill>
                  <a:srgbClr val="CF002B"/>
                </a:solidFill>
                <a:latin typeface="Calibri"/>
              </a:rPr>
              <a:t>środków EBI</a:t>
            </a:r>
          </a:p>
        </p:txBody>
      </p:sp>
      <p:sp>
        <p:nvSpPr>
          <p:cNvPr id="32" name="Prostokąt 31"/>
          <p:cNvSpPr/>
          <p:nvPr/>
        </p:nvSpPr>
        <p:spPr>
          <a:xfrm>
            <a:off x="462923" y="3791218"/>
            <a:ext cx="2179618" cy="599362"/>
          </a:xfrm>
          <a:prstGeom prst="rect">
            <a:avLst/>
          </a:prstGeom>
          <a:solidFill>
            <a:srgbClr val="E8E8E8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400"/>
            <a:r>
              <a:rPr lang="pl-PL" sz="1400" b="1" kern="0" dirty="0">
                <a:solidFill>
                  <a:srgbClr val="CF002B"/>
                </a:solidFill>
                <a:latin typeface="Calibri"/>
              </a:rPr>
              <a:t>Kredyty EBI</a:t>
            </a:r>
          </a:p>
        </p:txBody>
      </p:sp>
      <p:sp>
        <p:nvSpPr>
          <p:cNvPr id="33" name="Prostokąt 32"/>
          <p:cNvSpPr/>
          <p:nvPr/>
        </p:nvSpPr>
        <p:spPr>
          <a:xfrm>
            <a:off x="2766571" y="3791218"/>
            <a:ext cx="5844029" cy="59936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just" defTabSz="914400"/>
            <a:r>
              <a:rPr lang="pl-PL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Udzielane w formule "</a:t>
            </a:r>
            <a:r>
              <a:rPr lang="pl-PL" sz="1200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Loan</a:t>
            </a:r>
            <a:r>
              <a:rPr lang="pl-PL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 for </a:t>
            </a:r>
            <a:r>
              <a:rPr lang="pl-PL" sz="1200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SMEs</a:t>
            </a:r>
            <a:r>
              <a:rPr lang="pl-PL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 and </a:t>
            </a:r>
            <a:r>
              <a:rPr lang="pl-PL" sz="1200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MidCaps</a:t>
            </a:r>
            <a:r>
              <a:rPr lang="pl-PL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" przeznaczone są na wsparcie działalności operacyjnej MŚP zatrudniających mniej niż 250 osób oraz </a:t>
            </a:r>
            <a:r>
              <a:rPr lang="pl-PL" sz="1200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MidCaps</a:t>
            </a:r>
            <a:r>
              <a:rPr lang="pl-PL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 zatrudniających mniej niż 3000 osób.</a:t>
            </a:r>
          </a:p>
        </p:txBody>
      </p:sp>
      <p:sp>
        <p:nvSpPr>
          <p:cNvPr id="34" name="Prostokąt 33"/>
          <p:cNvSpPr/>
          <p:nvPr/>
        </p:nvSpPr>
        <p:spPr>
          <a:xfrm>
            <a:off x="2766571" y="2925143"/>
            <a:ext cx="5844029" cy="76474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just" defTabSz="914400"/>
            <a:r>
              <a:rPr lang="pl-PL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Udzielane są w ramach umowy pożyczkowej pomiędzy BGK i EBI (Europejskim Bankiem Inwestycyjnym) i stanowią preferencyjny sposób finansowania kredytów </a:t>
            </a:r>
            <a:r>
              <a:rPr lang="pl-PL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inwestycyjnych</a:t>
            </a:r>
            <a:br>
              <a:rPr lang="pl-PL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</a:br>
            <a:r>
              <a:rPr lang="pl-PL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z </a:t>
            </a:r>
            <a:r>
              <a:rPr lang="pl-PL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przeznaczeniem na wsparcie przedsięwzięć służących rozwojowi </a:t>
            </a:r>
            <a:r>
              <a:rPr lang="pl-PL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lokalnemu</a:t>
            </a:r>
            <a:br>
              <a:rPr lang="pl-PL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</a:br>
            <a:r>
              <a:rPr lang="pl-PL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i </a:t>
            </a:r>
            <a:r>
              <a:rPr lang="pl-PL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regionalnemu oraz wsparcie sektora przedsiębiorstw (MŚP i </a:t>
            </a:r>
            <a:r>
              <a:rPr lang="pl-PL" sz="1200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MidCap</a:t>
            </a:r>
            <a:r>
              <a:rPr lang="pl-PL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).</a:t>
            </a:r>
          </a:p>
        </p:txBody>
      </p:sp>
      <p:cxnSp>
        <p:nvCxnSpPr>
          <p:cNvPr id="38" name="Łącznik prosty 37"/>
          <p:cNvCxnSpPr/>
          <p:nvPr/>
        </p:nvCxnSpPr>
        <p:spPr>
          <a:xfrm rot="5400000" flipH="1" flipV="1">
            <a:off x="4536762" y="-333288"/>
            <a:ext cx="0" cy="8147677"/>
          </a:xfrm>
          <a:prstGeom prst="line">
            <a:avLst/>
          </a:prstGeom>
          <a:noFill/>
          <a:ln w="6350" cap="rnd" cmpd="sng" algn="ctr">
            <a:solidFill>
              <a:srgbClr val="FFFFFF">
                <a:lumMod val="75000"/>
              </a:srgbClr>
            </a:solidFill>
            <a:prstDash val="solid"/>
            <a:headEnd type="none"/>
            <a:tailEnd type="none"/>
          </a:ln>
          <a:effectLst/>
        </p:spPr>
      </p:cxnSp>
      <p:cxnSp>
        <p:nvCxnSpPr>
          <p:cNvPr id="45" name="Łącznik prosty 44"/>
          <p:cNvCxnSpPr/>
          <p:nvPr/>
        </p:nvCxnSpPr>
        <p:spPr>
          <a:xfrm rot="5400000" flipH="1" flipV="1">
            <a:off x="4536762" y="367408"/>
            <a:ext cx="0" cy="8147677"/>
          </a:xfrm>
          <a:prstGeom prst="line">
            <a:avLst/>
          </a:prstGeom>
          <a:noFill/>
          <a:ln w="6350" cap="rnd" cmpd="sng" algn="ctr">
            <a:solidFill>
              <a:srgbClr val="FFFFFF">
                <a:lumMod val="75000"/>
              </a:srgbClr>
            </a:solidFill>
            <a:prstDash val="solid"/>
            <a:headEnd type="none"/>
            <a:tailEnd type="none"/>
          </a:ln>
          <a:effectLst/>
        </p:spPr>
      </p:cxnSp>
      <p:cxnSp>
        <p:nvCxnSpPr>
          <p:cNvPr id="46" name="Łącznik prosty 45"/>
          <p:cNvCxnSpPr/>
          <p:nvPr/>
        </p:nvCxnSpPr>
        <p:spPr>
          <a:xfrm rot="5400000" flipH="1" flipV="1">
            <a:off x="4536762" y="1022187"/>
            <a:ext cx="0" cy="8147677"/>
          </a:xfrm>
          <a:prstGeom prst="line">
            <a:avLst/>
          </a:prstGeom>
          <a:noFill/>
          <a:ln w="6350" cap="rnd" cmpd="sng" algn="ctr">
            <a:solidFill>
              <a:srgbClr val="FFFFFF">
                <a:lumMod val="75000"/>
              </a:srgbClr>
            </a:solidFill>
            <a:prstDash val="solid"/>
            <a:headEnd type="none"/>
            <a:tailEnd type="none"/>
          </a:ln>
          <a:effectLst/>
        </p:spPr>
      </p:cxnSp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71598"/>
            <a:ext cx="9144000" cy="1292086"/>
          </a:xfrm>
          <a:prstGeom prst="rect">
            <a:avLst/>
          </a:prstGeom>
        </p:spPr>
      </p:pic>
      <p:sp>
        <p:nvSpPr>
          <p:cNvPr id="16" name="Prostokąt 15"/>
          <p:cNvSpPr/>
          <p:nvPr/>
        </p:nvSpPr>
        <p:spPr>
          <a:xfrm>
            <a:off x="7721600" y="85969"/>
            <a:ext cx="1352062" cy="992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7" name="Obraz 1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612" y="123679"/>
            <a:ext cx="1936865" cy="58189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560494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457202" y="78537"/>
            <a:ext cx="4885266" cy="1051886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CF002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000" b="1" dirty="0" smtClean="0">
                <a:solidFill>
                  <a:schemeClr val="tx2"/>
                </a:solidFill>
              </a:rPr>
              <a:t>Finansowe wspieranie eksportu / ekspansji zagranicznej</a:t>
            </a:r>
            <a:br>
              <a:rPr lang="pl-PL" sz="2000" b="1" dirty="0" smtClean="0">
                <a:solidFill>
                  <a:schemeClr val="tx2"/>
                </a:solidFill>
              </a:rPr>
            </a:br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Przeznaczenie środków</a:t>
            </a:r>
            <a:endParaRPr lang="pl-PL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7" name="Grupa 6"/>
          <p:cNvGrpSpPr/>
          <p:nvPr/>
        </p:nvGrpSpPr>
        <p:grpSpPr>
          <a:xfrm>
            <a:off x="462928" y="1146202"/>
            <a:ext cx="4740144" cy="684000"/>
            <a:chOff x="462922" y="2459333"/>
            <a:chExt cx="4740144" cy="684000"/>
          </a:xfrm>
        </p:grpSpPr>
        <p:sp>
          <p:nvSpPr>
            <p:cNvPr id="1527" name="Dowolny kształt 1526">
              <a:hlinkClick r:id="" action="ppaction://noaction"/>
            </p:cNvPr>
            <p:cNvSpPr/>
            <p:nvPr/>
          </p:nvSpPr>
          <p:spPr>
            <a:xfrm>
              <a:off x="1590542" y="2459333"/>
              <a:ext cx="3612524" cy="684000"/>
            </a:xfrm>
            <a:custGeom>
              <a:avLst/>
              <a:gdLst>
                <a:gd name="connsiteX0" fmla="*/ 0 w 2228782"/>
                <a:gd name="connsiteY0" fmla="*/ 0 h 749630"/>
                <a:gd name="connsiteX1" fmla="*/ 2228782 w 2228782"/>
                <a:gd name="connsiteY1" fmla="*/ 0 h 749630"/>
                <a:gd name="connsiteX2" fmla="*/ 2228782 w 2228782"/>
                <a:gd name="connsiteY2" fmla="*/ 749630 h 749630"/>
                <a:gd name="connsiteX3" fmla="*/ 0 w 2228782"/>
                <a:gd name="connsiteY3" fmla="*/ 749630 h 749630"/>
                <a:gd name="connsiteX4" fmla="*/ 0 w 2228782"/>
                <a:gd name="connsiteY4" fmla="*/ 0 h 749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8782" h="749630">
                  <a:moveTo>
                    <a:pt x="0" y="0"/>
                  </a:moveTo>
                  <a:lnTo>
                    <a:pt x="2228782" y="0"/>
                  </a:lnTo>
                  <a:lnTo>
                    <a:pt x="2228782" y="749630"/>
                  </a:lnTo>
                  <a:lnTo>
                    <a:pt x="0" y="74963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lvl="0" defTabSz="622300" eaLnBrk="0" fontAlgn="base" hangingPunct="0">
                <a:lnSpc>
                  <a:spcPct val="90000"/>
                </a:lnSpc>
                <a:spcBef>
                  <a:spcPts val="600"/>
                </a:spcBef>
              </a:pPr>
              <a:r>
                <a:rPr lang="pl-PL" altLang="pl-PL" sz="1400" kern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Realizacja krótko-/</a:t>
              </a:r>
              <a:r>
                <a:rPr lang="pl-PL" altLang="pl-PL" sz="1400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długoterminowych </a:t>
              </a:r>
              <a:r>
                <a:rPr lang="pl-PL" altLang="pl-PL" sz="1400" kern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kontraktów eksportowych</a:t>
              </a:r>
            </a:p>
          </p:txBody>
        </p:sp>
        <p:sp>
          <p:nvSpPr>
            <p:cNvPr id="1533" name="Prostokąt 1532"/>
            <p:cNvSpPr/>
            <p:nvPr/>
          </p:nvSpPr>
          <p:spPr>
            <a:xfrm>
              <a:off x="462922" y="2459333"/>
              <a:ext cx="216000" cy="684000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/>
              <a:r>
                <a:rPr lang="pl-PL" sz="1200" b="1" kern="0" dirty="0" smtClean="0">
                  <a:solidFill>
                    <a:schemeClr val="bg1"/>
                  </a:solidFill>
                  <a:latin typeface="Calibri"/>
                </a:rPr>
                <a:t>1</a:t>
              </a:r>
              <a:endParaRPr lang="pl-PL" sz="1200" b="1" kern="0" dirty="0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540" name="Freeform 596"/>
            <p:cNvSpPr>
              <a:spLocks noEditPoints="1"/>
            </p:cNvSpPr>
            <p:nvPr/>
          </p:nvSpPr>
          <p:spPr bwMode="auto">
            <a:xfrm>
              <a:off x="940125" y="2609386"/>
              <a:ext cx="414993" cy="383894"/>
            </a:xfrm>
            <a:custGeom>
              <a:avLst/>
              <a:gdLst>
                <a:gd name="T0" fmla="*/ 231 w 387"/>
                <a:gd name="T1" fmla="*/ 343 h 358"/>
                <a:gd name="T2" fmla="*/ 201 w 387"/>
                <a:gd name="T3" fmla="*/ 253 h 358"/>
                <a:gd name="T4" fmla="*/ 206 w 387"/>
                <a:gd name="T5" fmla="*/ 266 h 358"/>
                <a:gd name="T6" fmla="*/ 150 w 387"/>
                <a:gd name="T7" fmla="*/ 264 h 358"/>
                <a:gd name="T8" fmla="*/ 157 w 387"/>
                <a:gd name="T9" fmla="*/ 224 h 358"/>
                <a:gd name="T10" fmla="*/ 238 w 387"/>
                <a:gd name="T11" fmla="*/ 234 h 358"/>
                <a:gd name="T12" fmla="*/ 152 w 387"/>
                <a:gd name="T13" fmla="*/ 237 h 358"/>
                <a:gd name="T14" fmla="*/ 157 w 387"/>
                <a:gd name="T15" fmla="*/ 224 h 358"/>
                <a:gd name="T16" fmla="*/ 134 w 387"/>
                <a:gd name="T17" fmla="*/ 234 h 358"/>
                <a:gd name="T18" fmla="*/ 92 w 387"/>
                <a:gd name="T19" fmla="*/ 266 h 358"/>
                <a:gd name="T20" fmla="*/ 79 w 387"/>
                <a:gd name="T21" fmla="*/ 239 h 358"/>
                <a:gd name="T22" fmla="*/ 122 w 387"/>
                <a:gd name="T23" fmla="*/ 226 h 358"/>
                <a:gd name="T24" fmla="*/ 351 w 387"/>
                <a:gd name="T25" fmla="*/ 305 h 358"/>
                <a:gd name="T26" fmla="*/ 206 w 387"/>
                <a:gd name="T27" fmla="*/ 181 h 358"/>
                <a:gd name="T28" fmla="*/ 201 w 387"/>
                <a:gd name="T29" fmla="*/ 194 h 358"/>
                <a:gd name="T30" fmla="*/ 150 w 387"/>
                <a:gd name="T31" fmla="*/ 184 h 358"/>
                <a:gd name="T32" fmla="*/ 132 w 387"/>
                <a:gd name="T33" fmla="*/ 151 h 358"/>
                <a:gd name="T34" fmla="*/ 100 w 387"/>
                <a:gd name="T35" fmla="*/ 193 h 358"/>
                <a:gd name="T36" fmla="*/ 75 w 387"/>
                <a:gd name="T37" fmla="*/ 172 h 358"/>
                <a:gd name="T38" fmla="*/ 88 w 387"/>
                <a:gd name="T39" fmla="*/ 166 h 358"/>
                <a:gd name="T40" fmla="*/ 157 w 387"/>
                <a:gd name="T41" fmla="*/ 149 h 358"/>
                <a:gd name="T42" fmla="*/ 238 w 387"/>
                <a:gd name="T43" fmla="*/ 160 h 358"/>
                <a:gd name="T44" fmla="*/ 152 w 387"/>
                <a:gd name="T45" fmla="*/ 162 h 358"/>
                <a:gd name="T46" fmla="*/ 157 w 387"/>
                <a:gd name="T47" fmla="*/ 149 h 358"/>
                <a:gd name="T48" fmla="*/ 208 w 387"/>
                <a:gd name="T49" fmla="*/ 112 h 358"/>
                <a:gd name="T50" fmla="*/ 154 w 387"/>
                <a:gd name="T51" fmla="*/ 119 h 358"/>
                <a:gd name="T52" fmla="*/ 154 w 387"/>
                <a:gd name="T53" fmla="*/ 105 h 358"/>
                <a:gd name="T54" fmla="*/ 328 w 387"/>
                <a:gd name="T55" fmla="*/ 97 h 358"/>
                <a:gd name="T56" fmla="*/ 345 w 387"/>
                <a:gd name="T57" fmla="*/ 90 h 358"/>
                <a:gd name="T58" fmla="*/ 359 w 387"/>
                <a:gd name="T59" fmla="*/ 82 h 358"/>
                <a:gd name="T60" fmla="*/ 387 w 387"/>
                <a:gd name="T61" fmla="*/ 175 h 358"/>
                <a:gd name="T62" fmla="*/ 373 w 387"/>
                <a:gd name="T63" fmla="*/ 175 h 358"/>
                <a:gd name="T64" fmla="*/ 365 w 387"/>
                <a:gd name="T65" fmla="*/ 107 h 358"/>
                <a:gd name="T66" fmla="*/ 339 w 387"/>
                <a:gd name="T67" fmla="*/ 358 h 358"/>
                <a:gd name="T68" fmla="*/ 313 w 387"/>
                <a:gd name="T69" fmla="*/ 97 h 358"/>
                <a:gd name="T70" fmla="*/ 234 w 387"/>
                <a:gd name="T71" fmla="*/ 75 h 358"/>
                <a:gd name="T72" fmla="*/ 234 w 387"/>
                <a:gd name="T73" fmla="*/ 89 h 358"/>
                <a:gd name="T74" fmla="*/ 150 w 387"/>
                <a:gd name="T75" fmla="*/ 82 h 358"/>
                <a:gd name="T76" fmla="*/ 129 w 387"/>
                <a:gd name="T77" fmla="*/ 75 h 358"/>
                <a:gd name="T78" fmla="*/ 102 w 387"/>
                <a:gd name="T79" fmla="*/ 117 h 358"/>
                <a:gd name="T80" fmla="*/ 75 w 387"/>
                <a:gd name="T81" fmla="*/ 100 h 358"/>
                <a:gd name="T82" fmla="*/ 85 w 387"/>
                <a:gd name="T83" fmla="*/ 90 h 358"/>
                <a:gd name="T84" fmla="*/ 127 w 387"/>
                <a:gd name="T85" fmla="*/ 74 h 358"/>
                <a:gd name="T86" fmla="*/ 298 w 387"/>
                <a:gd name="T87" fmla="*/ 38 h 358"/>
                <a:gd name="T88" fmla="*/ 321 w 387"/>
                <a:gd name="T89" fmla="*/ 15 h 358"/>
                <a:gd name="T90" fmla="*/ 231 w 387"/>
                <a:gd name="T91" fmla="*/ 298 h 358"/>
                <a:gd name="T92" fmla="*/ 242 w 387"/>
                <a:gd name="T93" fmla="*/ 332 h 358"/>
                <a:gd name="T94" fmla="*/ 283 w 387"/>
                <a:gd name="T95" fmla="*/ 38 h 358"/>
                <a:gd name="T96" fmla="*/ 346 w 387"/>
                <a:gd name="T97" fmla="*/ 11 h 358"/>
                <a:gd name="T98" fmla="*/ 353 w 387"/>
                <a:gd name="T99" fmla="*/ 59 h 358"/>
                <a:gd name="T100" fmla="*/ 276 w 387"/>
                <a:gd name="T101" fmla="*/ 355 h 358"/>
                <a:gd name="T102" fmla="*/ 0 w 387"/>
                <a:gd name="T103" fmla="*/ 321 h 358"/>
                <a:gd name="T104" fmla="*/ 45 w 387"/>
                <a:gd name="T105" fmla="*/ 298 h 358"/>
                <a:gd name="T106" fmla="*/ 86 w 387"/>
                <a:gd name="T107" fmla="*/ 0 h 358"/>
                <a:gd name="T108" fmla="*/ 215 w 387"/>
                <a:gd name="T109" fmla="*/ 0 h 358"/>
                <a:gd name="T110" fmla="*/ 321 w 387"/>
                <a:gd name="T111" fmla="*/ 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87" h="358">
                  <a:moveTo>
                    <a:pt x="15" y="313"/>
                  </a:moveTo>
                  <a:lnTo>
                    <a:pt x="15" y="321"/>
                  </a:lnTo>
                  <a:lnTo>
                    <a:pt x="18" y="332"/>
                  </a:lnTo>
                  <a:lnTo>
                    <a:pt x="27" y="340"/>
                  </a:lnTo>
                  <a:lnTo>
                    <a:pt x="37" y="343"/>
                  </a:lnTo>
                  <a:lnTo>
                    <a:pt x="231" y="343"/>
                  </a:lnTo>
                  <a:lnTo>
                    <a:pt x="226" y="332"/>
                  </a:lnTo>
                  <a:lnTo>
                    <a:pt x="223" y="321"/>
                  </a:lnTo>
                  <a:lnTo>
                    <a:pt x="223" y="313"/>
                  </a:lnTo>
                  <a:lnTo>
                    <a:pt x="15" y="313"/>
                  </a:lnTo>
                  <a:close/>
                  <a:moveTo>
                    <a:pt x="157" y="253"/>
                  </a:moveTo>
                  <a:lnTo>
                    <a:pt x="201" y="253"/>
                  </a:lnTo>
                  <a:lnTo>
                    <a:pt x="204" y="254"/>
                  </a:lnTo>
                  <a:lnTo>
                    <a:pt x="206" y="256"/>
                  </a:lnTo>
                  <a:lnTo>
                    <a:pt x="208" y="259"/>
                  </a:lnTo>
                  <a:lnTo>
                    <a:pt x="208" y="261"/>
                  </a:lnTo>
                  <a:lnTo>
                    <a:pt x="208" y="264"/>
                  </a:lnTo>
                  <a:lnTo>
                    <a:pt x="206" y="266"/>
                  </a:lnTo>
                  <a:lnTo>
                    <a:pt x="204" y="268"/>
                  </a:lnTo>
                  <a:lnTo>
                    <a:pt x="201" y="268"/>
                  </a:lnTo>
                  <a:lnTo>
                    <a:pt x="157" y="268"/>
                  </a:lnTo>
                  <a:lnTo>
                    <a:pt x="154" y="268"/>
                  </a:lnTo>
                  <a:lnTo>
                    <a:pt x="152" y="266"/>
                  </a:lnTo>
                  <a:lnTo>
                    <a:pt x="150" y="264"/>
                  </a:lnTo>
                  <a:lnTo>
                    <a:pt x="150" y="261"/>
                  </a:lnTo>
                  <a:lnTo>
                    <a:pt x="150" y="259"/>
                  </a:lnTo>
                  <a:lnTo>
                    <a:pt x="152" y="256"/>
                  </a:lnTo>
                  <a:lnTo>
                    <a:pt x="154" y="254"/>
                  </a:lnTo>
                  <a:lnTo>
                    <a:pt x="157" y="253"/>
                  </a:lnTo>
                  <a:close/>
                  <a:moveTo>
                    <a:pt x="157" y="224"/>
                  </a:moveTo>
                  <a:lnTo>
                    <a:pt x="231" y="224"/>
                  </a:lnTo>
                  <a:lnTo>
                    <a:pt x="234" y="224"/>
                  </a:lnTo>
                  <a:lnTo>
                    <a:pt x="236" y="226"/>
                  </a:lnTo>
                  <a:lnTo>
                    <a:pt x="238" y="229"/>
                  </a:lnTo>
                  <a:lnTo>
                    <a:pt x="238" y="232"/>
                  </a:lnTo>
                  <a:lnTo>
                    <a:pt x="238" y="234"/>
                  </a:lnTo>
                  <a:lnTo>
                    <a:pt x="236" y="237"/>
                  </a:lnTo>
                  <a:lnTo>
                    <a:pt x="234" y="238"/>
                  </a:lnTo>
                  <a:lnTo>
                    <a:pt x="231" y="239"/>
                  </a:lnTo>
                  <a:lnTo>
                    <a:pt x="157" y="239"/>
                  </a:lnTo>
                  <a:lnTo>
                    <a:pt x="154" y="238"/>
                  </a:lnTo>
                  <a:lnTo>
                    <a:pt x="152" y="237"/>
                  </a:lnTo>
                  <a:lnTo>
                    <a:pt x="150" y="234"/>
                  </a:lnTo>
                  <a:lnTo>
                    <a:pt x="150" y="232"/>
                  </a:lnTo>
                  <a:lnTo>
                    <a:pt x="150" y="229"/>
                  </a:lnTo>
                  <a:lnTo>
                    <a:pt x="152" y="226"/>
                  </a:lnTo>
                  <a:lnTo>
                    <a:pt x="154" y="224"/>
                  </a:lnTo>
                  <a:lnTo>
                    <a:pt x="157" y="224"/>
                  </a:lnTo>
                  <a:close/>
                  <a:moveTo>
                    <a:pt x="127" y="224"/>
                  </a:moveTo>
                  <a:lnTo>
                    <a:pt x="129" y="224"/>
                  </a:lnTo>
                  <a:lnTo>
                    <a:pt x="132" y="226"/>
                  </a:lnTo>
                  <a:lnTo>
                    <a:pt x="134" y="229"/>
                  </a:lnTo>
                  <a:lnTo>
                    <a:pt x="135" y="232"/>
                  </a:lnTo>
                  <a:lnTo>
                    <a:pt x="134" y="234"/>
                  </a:lnTo>
                  <a:lnTo>
                    <a:pt x="132" y="237"/>
                  </a:lnTo>
                  <a:lnTo>
                    <a:pt x="102" y="266"/>
                  </a:lnTo>
                  <a:lnTo>
                    <a:pt x="100" y="268"/>
                  </a:lnTo>
                  <a:lnTo>
                    <a:pt x="97" y="268"/>
                  </a:lnTo>
                  <a:lnTo>
                    <a:pt x="94" y="268"/>
                  </a:lnTo>
                  <a:lnTo>
                    <a:pt x="92" y="266"/>
                  </a:lnTo>
                  <a:lnTo>
                    <a:pt x="77" y="251"/>
                  </a:lnTo>
                  <a:lnTo>
                    <a:pt x="75" y="249"/>
                  </a:lnTo>
                  <a:lnTo>
                    <a:pt x="75" y="247"/>
                  </a:lnTo>
                  <a:lnTo>
                    <a:pt x="75" y="244"/>
                  </a:lnTo>
                  <a:lnTo>
                    <a:pt x="77" y="241"/>
                  </a:lnTo>
                  <a:lnTo>
                    <a:pt x="79" y="239"/>
                  </a:lnTo>
                  <a:lnTo>
                    <a:pt x="82" y="239"/>
                  </a:lnTo>
                  <a:lnTo>
                    <a:pt x="85" y="239"/>
                  </a:lnTo>
                  <a:lnTo>
                    <a:pt x="88" y="241"/>
                  </a:lnTo>
                  <a:lnTo>
                    <a:pt x="97" y="251"/>
                  </a:lnTo>
                  <a:lnTo>
                    <a:pt x="122" y="226"/>
                  </a:lnTo>
                  <a:lnTo>
                    <a:pt x="122" y="226"/>
                  </a:lnTo>
                  <a:lnTo>
                    <a:pt x="124" y="224"/>
                  </a:lnTo>
                  <a:lnTo>
                    <a:pt x="127" y="224"/>
                  </a:lnTo>
                  <a:close/>
                  <a:moveTo>
                    <a:pt x="328" y="194"/>
                  </a:moveTo>
                  <a:lnTo>
                    <a:pt x="328" y="305"/>
                  </a:lnTo>
                  <a:lnTo>
                    <a:pt x="339" y="331"/>
                  </a:lnTo>
                  <a:lnTo>
                    <a:pt x="351" y="305"/>
                  </a:lnTo>
                  <a:lnTo>
                    <a:pt x="351" y="194"/>
                  </a:lnTo>
                  <a:lnTo>
                    <a:pt x="328" y="194"/>
                  </a:lnTo>
                  <a:close/>
                  <a:moveTo>
                    <a:pt x="157" y="179"/>
                  </a:moveTo>
                  <a:lnTo>
                    <a:pt x="201" y="179"/>
                  </a:lnTo>
                  <a:lnTo>
                    <a:pt x="204" y="179"/>
                  </a:lnTo>
                  <a:lnTo>
                    <a:pt x="206" y="181"/>
                  </a:lnTo>
                  <a:lnTo>
                    <a:pt x="208" y="184"/>
                  </a:lnTo>
                  <a:lnTo>
                    <a:pt x="208" y="187"/>
                  </a:lnTo>
                  <a:lnTo>
                    <a:pt x="208" y="190"/>
                  </a:lnTo>
                  <a:lnTo>
                    <a:pt x="206" y="192"/>
                  </a:lnTo>
                  <a:lnTo>
                    <a:pt x="204" y="193"/>
                  </a:lnTo>
                  <a:lnTo>
                    <a:pt x="201" y="194"/>
                  </a:lnTo>
                  <a:lnTo>
                    <a:pt x="157" y="194"/>
                  </a:lnTo>
                  <a:lnTo>
                    <a:pt x="154" y="193"/>
                  </a:lnTo>
                  <a:lnTo>
                    <a:pt x="152" y="192"/>
                  </a:lnTo>
                  <a:lnTo>
                    <a:pt x="150" y="190"/>
                  </a:lnTo>
                  <a:lnTo>
                    <a:pt x="150" y="187"/>
                  </a:lnTo>
                  <a:lnTo>
                    <a:pt x="150" y="184"/>
                  </a:lnTo>
                  <a:lnTo>
                    <a:pt x="152" y="181"/>
                  </a:lnTo>
                  <a:lnTo>
                    <a:pt x="154" y="179"/>
                  </a:lnTo>
                  <a:lnTo>
                    <a:pt x="157" y="179"/>
                  </a:lnTo>
                  <a:close/>
                  <a:moveTo>
                    <a:pt x="127" y="149"/>
                  </a:moveTo>
                  <a:lnTo>
                    <a:pt x="129" y="150"/>
                  </a:lnTo>
                  <a:lnTo>
                    <a:pt x="132" y="151"/>
                  </a:lnTo>
                  <a:lnTo>
                    <a:pt x="134" y="154"/>
                  </a:lnTo>
                  <a:lnTo>
                    <a:pt x="135" y="157"/>
                  </a:lnTo>
                  <a:lnTo>
                    <a:pt x="134" y="160"/>
                  </a:lnTo>
                  <a:lnTo>
                    <a:pt x="132" y="162"/>
                  </a:lnTo>
                  <a:lnTo>
                    <a:pt x="102" y="192"/>
                  </a:lnTo>
                  <a:lnTo>
                    <a:pt x="100" y="193"/>
                  </a:lnTo>
                  <a:lnTo>
                    <a:pt x="97" y="194"/>
                  </a:lnTo>
                  <a:lnTo>
                    <a:pt x="94" y="193"/>
                  </a:lnTo>
                  <a:lnTo>
                    <a:pt x="92" y="192"/>
                  </a:lnTo>
                  <a:lnTo>
                    <a:pt x="77" y="177"/>
                  </a:lnTo>
                  <a:lnTo>
                    <a:pt x="75" y="175"/>
                  </a:lnTo>
                  <a:lnTo>
                    <a:pt x="75" y="172"/>
                  </a:lnTo>
                  <a:lnTo>
                    <a:pt x="75" y="169"/>
                  </a:lnTo>
                  <a:lnTo>
                    <a:pt x="77" y="166"/>
                  </a:lnTo>
                  <a:lnTo>
                    <a:pt x="79" y="164"/>
                  </a:lnTo>
                  <a:lnTo>
                    <a:pt x="82" y="164"/>
                  </a:lnTo>
                  <a:lnTo>
                    <a:pt x="85" y="164"/>
                  </a:lnTo>
                  <a:lnTo>
                    <a:pt x="88" y="166"/>
                  </a:lnTo>
                  <a:lnTo>
                    <a:pt x="97" y="176"/>
                  </a:lnTo>
                  <a:lnTo>
                    <a:pt x="122" y="151"/>
                  </a:lnTo>
                  <a:lnTo>
                    <a:pt x="122" y="151"/>
                  </a:lnTo>
                  <a:lnTo>
                    <a:pt x="124" y="150"/>
                  </a:lnTo>
                  <a:lnTo>
                    <a:pt x="127" y="149"/>
                  </a:lnTo>
                  <a:close/>
                  <a:moveTo>
                    <a:pt x="157" y="149"/>
                  </a:moveTo>
                  <a:lnTo>
                    <a:pt x="231" y="149"/>
                  </a:lnTo>
                  <a:lnTo>
                    <a:pt x="234" y="150"/>
                  </a:lnTo>
                  <a:lnTo>
                    <a:pt x="236" y="151"/>
                  </a:lnTo>
                  <a:lnTo>
                    <a:pt x="238" y="154"/>
                  </a:lnTo>
                  <a:lnTo>
                    <a:pt x="238" y="157"/>
                  </a:lnTo>
                  <a:lnTo>
                    <a:pt x="238" y="160"/>
                  </a:lnTo>
                  <a:lnTo>
                    <a:pt x="236" y="162"/>
                  </a:lnTo>
                  <a:lnTo>
                    <a:pt x="234" y="163"/>
                  </a:lnTo>
                  <a:lnTo>
                    <a:pt x="231" y="164"/>
                  </a:lnTo>
                  <a:lnTo>
                    <a:pt x="157" y="164"/>
                  </a:lnTo>
                  <a:lnTo>
                    <a:pt x="154" y="163"/>
                  </a:lnTo>
                  <a:lnTo>
                    <a:pt x="152" y="162"/>
                  </a:lnTo>
                  <a:lnTo>
                    <a:pt x="150" y="160"/>
                  </a:lnTo>
                  <a:lnTo>
                    <a:pt x="150" y="157"/>
                  </a:lnTo>
                  <a:lnTo>
                    <a:pt x="150" y="154"/>
                  </a:lnTo>
                  <a:lnTo>
                    <a:pt x="152" y="151"/>
                  </a:lnTo>
                  <a:lnTo>
                    <a:pt x="154" y="150"/>
                  </a:lnTo>
                  <a:lnTo>
                    <a:pt x="157" y="149"/>
                  </a:lnTo>
                  <a:close/>
                  <a:moveTo>
                    <a:pt x="157" y="104"/>
                  </a:moveTo>
                  <a:lnTo>
                    <a:pt x="201" y="104"/>
                  </a:lnTo>
                  <a:lnTo>
                    <a:pt x="204" y="105"/>
                  </a:lnTo>
                  <a:lnTo>
                    <a:pt x="206" y="107"/>
                  </a:lnTo>
                  <a:lnTo>
                    <a:pt x="208" y="109"/>
                  </a:lnTo>
                  <a:lnTo>
                    <a:pt x="208" y="112"/>
                  </a:lnTo>
                  <a:lnTo>
                    <a:pt x="208" y="115"/>
                  </a:lnTo>
                  <a:lnTo>
                    <a:pt x="206" y="117"/>
                  </a:lnTo>
                  <a:lnTo>
                    <a:pt x="204" y="119"/>
                  </a:lnTo>
                  <a:lnTo>
                    <a:pt x="201" y="119"/>
                  </a:lnTo>
                  <a:lnTo>
                    <a:pt x="157" y="119"/>
                  </a:lnTo>
                  <a:lnTo>
                    <a:pt x="154" y="119"/>
                  </a:lnTo>
                  <a:lnTo>
                    <a:pt x="152" y="117"/>
                  </a:lnTo>
                  <a:lnTo>
                    <a:pt x="150" y="115"/>
                  </a:lnTo>
                  <a:lnTo>
                    <a:pt x="150" y="112"/>
                  </a:lnTo>
                  <a:lnTo>
                    <a:pt x="150" y="109"/>
                  </a:lnTo>
                  <a:lnTo>
                    <a:pt x="152" y="107"/>
                  </a:lnTo>
                  <a:lnTo>
                    <a:pt x="154" y="105"/>
                  </a:lnTo>
                  <a:lnTo>
                    <a:pt x="157" y="104"/>
                  </a:lnTo>
                  <a:close/>
                  <a:moveTo>
                    <a:pt x="336" y="89"/>
                  </a:moveTo>
                  <a:lnTo>
                    <a:pt x="333" y="90"/>
                  </a:lnTo>
                  <a:lnTo>
                    <a:pt x="330" y="92"/>
                  </a:lnTo>
                  <a:lnTo>
                    <a:pt x="328" y="95"/>
                  </a:lnTo>
                  <a:lnTo>
                    <a:pt x="328" y="97"/>
                  </a:lnTo>
                  <a:lnTo>
                    <a:pt x="328" y="179"/>
                  </a:lnTo>
                  <a:lnTo>
                    <a:pt x="351" y="179"/>
                  </a:lnTo>
                  <a:lnTo>
                    <a:pt x="351" y="97"/>
                  </a:lnTo>
                  <a:lnTo>
                    <a:pt x="350" y="95"/>
                  </a:lnTo>
                  <a:lnTo>
                    <a:pt x="349" y="92"/>
                  </a:lnTo>
                  <a:lnTo>
                    <a:pt x="345" y="90"/>
                  </a:lnTo>
                  <a:lnTo>
                    <a:pt x="343" y="89"/>
                  </a:lnTo>
                  <a:lnTo>
                    <a:pt x="336" y="89"/>
                  </a:lnTo>
                  <a:close/>
                  <a:moveTo>
                    <a:pt x="336" y="74"/>
                  </a:moveTo>
                  <a:lnTo>
                    <a:pt x="343" y="74"/>
                  </a:lnTo>
                  <a:lnTo>
                    <a:pt x="352" y="77"/>
                  </a:lnTo>
                  <a:lnTo>
                    <a:pt x="359" y="82"/>
                  </a:lnTo>
                  <a:lnTo>
                    <a:pt x="364" y="90"/>
                  </a:lnTo>
                  <a:lnTo>
                    <a:pt x="376" y="96"/>
                  </a:lnTo>
                  <a:lnTo>
                    <a:pt x="384" y="107"/>
                  </a:lnTo>
                  <a:lnTo>
                    <a:pt x="387" y="119"/>
                  </a:lnTo>
                  <a:lnTo>
                    <a:pt x="387" y="172"/>
                  </a:lnTo>
                  <a:lnTo>
                    <a:pt x="387" y="175"/>
                  </a:lnTo>
                  <a:lnTo>
                    <a:pt x="385" y="177"/>
                  </a:lnTo>
                  <a:lnTo>
                    <a:pt x="383" y="178"/>
                  </a:lnTo>
                  <a:lnTo>
                    <a:pt x="380" y="179"/>
                  </a:lnTo>
                  <a:lnTo>
                    <a:pt x="377" y="178"/>
                  </a:lnTo>
                  <a:lnTo>
                    <a:pt x="374" y="177"/>
                  </a:lnTo>
                  <a:lnTo>
                    <a:pt x="373" y="175"/>
                  </a:lnTo>
                  <a:lnTo>
                    <a:pt x="372" y="172"/>
                  </a:lnTo>
                  <a:lnTo>
                    <a:pt x="372" y="119"/>
                  </a:lnTo>
                  <a:lnTo>
                    <a:pt x="372" y="115"/>
                  </a:lnTo>
                  <a:lnTo>
                    <a:pt x="371" y="112"/>
                  </a:lnTo>
                  <a:lnTo>
                    <a:pt x="368" y="109"/>
                  </a:lnTo>
                  <a:lnTo>
                    <a:pt x="365" y="107"/>
                  </a:lnTo>
                  <a:lnTo>
                    <a:pt x="365" y="306"/>
                  </a:lnTo>
                  <a:lnTo>
                    <a:pt x="365" y="309"/>
                  </a:lnTo>
                  <a:lnTo>
                    <a:pt x="346" y="354"/>
                  </a:lnTo>
                  <a:lnTo>
                    <a:pt x="344" y="356"/>
                  </a:lnTo>
                  <a:lnTo>
                    <a:pt x="342" y="357"/>
                  </a:lnTo>
                  <a:lnTo>
                    <a:pt x="339" y="358"/>
                  </a:lnTo>
                  <a:lnTo>
                    <a:pt x="336" y="357"/>
                  </a:lnTo>
                  <a:lnTo>
                    <a:pt x="334" y="356"/>
                  </a:lnTo>
                  <a:lnTo>
                    <a:pt x="333" y="354"/>
                  </a:lnTo>
                  <a:lnTo>
                    <a:pt x="313" y="309"/>
                  </a:lnTo>
                  <a:lnTo>
                    <a:pt x="313" y="306"/>
                  </a:lnTo>
                  <a:lnTo>
                    <a:pt x="313" y="97"/>
                  </a:lnTo>
                  <a:lnTo>
                    <a:pt x="316" y="86"/>
                  </a:lnTo>
                  <a:lnTo>
                    <a:pt x="324" y="78"/>
                  </a:lnTo>
                  <a:lnTo>
                    <a:pt x="336" y="74"/>
                  </a:lnTo>
                  <a:close/>
                  <a:moveTo>
                    <a:pt x="157" y="74"/>
                  </a:moveTo>
                  <a:lnTo>
                    <a:pt x="231" y="74"/>
                  </a:lnTo>
                  <a:lnTo>
                    <a:pt x="234" y="75"/>
                  </a:lnTo>
                  <a:lnTo>
                    <a:pt x="236" y="77"/>
                  </a:lnTo>
                  <a:lnTo>
                    <a:pt x="238" y="80"/>
                  </a:lnTo>
                  <a:lnTo>
                    <a:pt x="238" y="82"/>
                  </a:lnTo>
                  <a:lnTo>
                    <a:pt x="238" y="85"/>
                  </a:lnTo>
                  <a:lnTo>
                    <a:pt x="236" y="87"/>
                  </a:lnTo>
                  <a:lnTo>
                    <a:pt x="234" y="89"/>
                  </a:lnTo>
                  <a:lnTo>
                    <a:pt x="231" y="89"/>
                  </a:lnTo>
                  <a:lnTo>
                    <a:pt x="157" y="89"/>
                  </a:lnTo>
                  <a:lnTo>
                    <a:pt x="154" y="89"/>
                  </a:lnTo>
                  <a:lnTo>
                    <a:pt x="152" y="87"/>
                  </a:lnTo>
                  <a:lnTo>
                    <a:pt x="150" y="85"/>
                  </a:lnTo>
                  <a:lnTo>
                    <a:pt x="150" y="82"/>
                  </a:lnTo>
                  <a:lnTo>
                    <a:pt x="150" y="80"/>
                  </a:lnTo>
                  <a:lnTo>
                    <a:pt x="152" y="77"/>
                  </a:lnTo>
                  <a:lnTo>
                    <a:pt x="154" y="75"/>
                  </a:lnTo>
                  <a:lnTo>
                    <a:pt x="157" y="74"/>
                  </a:lnTo>
                  <a:close/>
                  <a:moveTo>
                    <a:pt x="127" y="74"/>
                  </a:moveTo>
                  <a:lnTo>
                    <a:pt x="129" y="75"/>
                  </a:lnTo>
                  <a:lnTo>
                    <a:pt x="132" y="77"/>
                  </a:lnTo>
                  <a:lnTo>
                    <a:pt x="134" y="80"/>
                  </a:lnTo>
                  <a:lnTo>
                    <a:pt x="135" y="82"/>
                  </a:lnTo>
                  <a:lnTo>
                    <a:pt x="134" y="85"/>
                  </a:lnTo>
                  <a:lnTo>
                    <a:pt x="132" y="87"/>
                  </a:lnTo>
                  <a:lnTo>
                    <a:pt x="102" y="117"/>
                  </a:lnTo>
                  <a:lnTo>
                    <a:pt x="100" y="119"/>
                  </a:lnTo>
                  <a:lnTo>
                    <a:pt x="97" y="119"/>
                  </a:lnTo>
                  <a:lnTo>
                    <a:pt x="94" y="119"/>
                  </a:lnTo>
                  <a:lnTo>
                    <a:pt x="92" y="117"/>
                  </a:lnTo>
                  <a:lnTo>
                    <a:pt x="77" y="102"/>
                  </a:lnTo>
                  <a:lnTo>
                    <a:pt x="75" y="100"/>
                  </a:lnTo>
                  <a:lnTo>
                    <a:pt x="75" y="97"/>
                  </a:lnTo>
                  <a:lnTo>
                    <a:pt x="75" y="95"/>
                  </a:lnTo>
                  <a:lnTo>
                    <a:pt x="77" y="92"/>
                  </a:lnTo>
                  <a:lnTo>
                    <a:pt x="79" y="90"/>
                  </a:lnTo>
                  <a:lnTo>
                    <a:pt x="82" y="89"/>
                  </a:lnTo>
                  <a:lnTo>
                    <a:pt x="85" y="90"/>
                  </a:lnTo>
                  <a:lnTo>
                    <a:pt x="88" y="92"/>
                  </a:lnTo>
                  <a:lnTo>
                    <a:pt x="97" y="101"/>
                  </a:lnTo>
                  <a:lnTo>
                    <a:pt x="122" y="77"/>
                  </a:lnTo>
                  <a:lnTo>
                    <a:pt x="122" y="77"/>
                  </a:lnTo>
                  <a:lnTo>
                    <a:pt x="124" y="75"/>
                  </a:lnTo>
                  <a:lnTo>
                    <a:pt x="127" y="74"/>
                  </a:lnTo>
                  <a:close/>
                  <a:moveTo>
                    <a:pt x="321" y="15"/>
                  </a:moveTo>
                  <a:lnTo>
                    <a:pt x="321" y="15"/>
                  </a:lnTo>
                  <a:lnTo>
                    <a:pt x="321" y="15"/>
                  </a:lnTo>
                  <a:lnTo>
                    <a:pt x="309" y="19"/>
                  </a:lnTo>
                  <a:lnTo>
                    <a:pt x="302" y="26"/>
                  </a:lnTo>
                  <a:lnTo>
                    <a:pt x="298" y="38"/>
                  </a:lnTo>
                  <a:lnTo>
                    <a:pt x="298" y="45"/>
                  </a:lnTo>
                  <a:lnTo>
                    <a:pt x="343" y="45"/>
                  </a:lnTo>
                  <a:lnTo>
                    <a:pt x="343" y="38"/>
                  </a:lnTo>
                  <a:lnTo>
                    <a:pt x="340" y="26"/>
                  </a:lnTo>
                  <a:lnTo>
                    <a:pt x="331" y="19"/>
                  </a:lnTo>
                  <a:lnTo>
                    <a:pt x="321" y="15"/>
                  </a:lnTo>
                  <a:close/>
                  <a:moveTo>
                    <a:pt x="82" y="15"/>
                  </a:moveTo>
                  <a:lnTo>
                    <a:pt x="70" y="19"/>
                  </a:lnTo>
                  <a:lnTo>
                    <a:pt x="63" y="26"/>
                  </a:lnTo>
                  <a:lnTo>
                    <a:pt x="60" y="38"/>
                  </a:lnTo>
                  <a:lnTo>
                    <a:pt x="60" y="298"/>
                  </a:lnTo>
                  <a:lnTo>
                    <a:pt x="231" y="298"/>
                  </a:lnTo>
                  <a:lnTo>
                    <a:pt x="234" y="299"/>
                  </a:lnTo>
                  <a:lnTo>
                    <a:pt x="236" y="300"/>
                  </a:lnTo>
                  <a:lnTo>
                    <a:pt x="238" y="304"/>
                  </a:lnTo>
                  <a:lnTo>
                    <a:pt x="238" y="306"/>
                  </a:lnTo>
                  <a:lnTo>
                    <a:pt x="238" y="321"/>
                  </a:lnTo>
                  <a:lnTo>
                    <a:pt x="242" y="332"/>
                  </a:lnTo>
                  <a:lnTo>
                    <a:pt x="249" y="340"/>
                  </a:lnTo>
                  <a:lnTo>
                    <a:pt x="261" y="343"/>
                  </a:lnTo>
                  <a:lnTo>
                    <a:pt x="273" y="340"/>
                  </a:lnTo>
                  <a:lnTo>
                    <a:pt x="280" y="332"/>
                  </a:lnTo>
                  <a:lnTo>
                    <a:pt x="283" y="321"/>
                  </a:lnTo>
                  <a:lnTo>
                    <a:pt x="283" y="38"/>
                  </a:lnTo>
                  <a:lnTo>
                    <a:pt x="285" y="25"/>
                  </a:lnTo>
                  <a:lnTo>
                    <a:pt x="291" y="15"/>
                  </a:lnTo>
                  <a:lnTo>
                    <a:pt x="82" y="15"/>
                  </a:lnTo>
                  <a:close/>
                  <a:moveTo>
                    <a:pt x="321" y="0"/>
                  </a:moveTo>
                  <a:lnTo>
                    <a:pt x="335" y="4"/>
                  </a:lnTo>
                  <a:lnTo>
                    <a:pt x="346" y="11"/>
                  </a:lnTo>
                  <a:lnTo>
                    <a:pt x="355" y="23"/>
                  </a:lnTo>
                  <a:lnTo>
                    <a:pt x="358" y="38"/>
                  </a:lnTo>
                  <a:lnTo>
                    <a:pt x="358" y="52"/>
                  </a:lnTo>
                  <a:lnTo>
                    <a:pt x="357" y="55"/>
                  </a:lnTo>
                  <a:lnTo>
                    <a:pt x="355" y="57"/>
                  </a:lnTo>
                  <a:lnTo>
                    <a:pt x="353" y="59"/>
                  </a:lnTo>
                  <a:lnTo>
                    <a:pt x="351" y="59"/>
                  </a:lnTo>
                  <a:lnTo>
                    <a:pt x="298" y="59"/>
                  </a:lnTo>
                  <a:lnTo>
                    <a:pt x="298" y="321"/>
                  </a:lnTo>
                  <a:lnTo>
                    <a:pt x="295" y="336"/>
                  </a:lnTo>
                  <a:lnTo>
                    <a:pt x="288" y="347"/>
                  </a:lnTo>
                  <a:lnTo>
                    <a:pt x="276" y="355"/>
                  </a:lnTo>
                  <a:lnTo>
                    <a:pt x="261" y="358"/>
                  </a:lnTo>
                  <a:lnTo>
                    <a:pt x="37" y="358"/>
                  </a:lnTo>
                  <a:lnTo>
                    <a:pt x="23" y="355"/>
                  </a:lnTo>
                  <a:lnTo>
                    <a:pt x="12" y="347"/>
                  </a:lnTo>
                  <a:lnTo>
                    <a:pt x="3" y="336"/>
                  </a:lnTo>
                  <a:lnTo>
                    <a:pt x="0" y="321"/>
                  </a:lnTo>
                  <a:lnTo>
                    <a:pt x="0" y="306"/>
                  </a:lnTo>
                  <a:lnTo>
                    <a:pt x="1" y="304"/>
                  </a:lnTo>
                  <a:lnTo>
                    <a:pt x="2" y="300"/>
                  </a:lnTo>
                  <a:lnTo>
                    <a:pt x="5" y="299"/>
                  </a:lnTo>
                  <a:lnTo>
                    <a:pt x="7" y="298"/>
                  </a:lnTo>
                  <a:lnTo>
                    <a:pt x="45" y="298"/>
                  </a:lnTo>
                  <a:lnTo>
                    <a:pt x="45" y="38"/>
                  </a:lnTo>
                  <a:lnTo>
                    <a:pt x="48" y="23"/>
                  </a:lnTo>
                  <a:lnTo>
                    <a:pt x="55" y="11"/>
                  </a:lnTo>
                  <a:lnTo>
                    <a:pt x="67" y="4"/>
                  </a:lnTo>
                  <a:lnTo>
                    <a:pt x="82" y="0"/>
                  </a:lnTo>
                  <a:lnTo>
                    <a:pt x="86" y="0"/>
                  </a:lnTo>
                  <a:lnTo>
                    <a:pt x="97" y="0"/>
                  </a:lnTo>
                  <a:lnTo>
                    <a:pt x="114" y="0"/>
                  </a:lnTo>
                  <a:lnTo>
                    <a:pt x="136" y="0"/>
                  </a:lnTo>
                  <a:lnTo>
                    <a:pt x="160" y="0"/>
                  </a:lnTo>
                  <a:lnTo>
                    <a:pt x="187" y="0"/>
                  </a:lnTo>
                  <a:lnTo>
                    <a:pt x="215" y="0"/>
                  </a:lnTo>
                  <a:lnTo>
                    <a:pt x="242" y="0"/>
                  </a:lnTo>
                  <a:lnTo>
                    <a:pt x="266" y="0"/>
                  </a:lnTo>
                  <a:lnTo>
                    <a:pt x="289" y="0"/>
                  </a:lnTo>
                  <a:lnTo>
                    <a:pt x="306" y="0"/>
                  </a:lnTo>
                  <a:lnTo>
                    <a:pt x="316" y="0"/>
                  </a:lnTo>
                  <a:lnTo>
                    <a:pt x="32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upa 5"/>
          <p:cNvGrpSpPr/>
          <p:nvPr/>
        </p:nvGrpSpPr>
        <p:grpSpPr>
          <a:xfrm>
            <a:off x="462922" y="2037463"/>
            <a:ext cx="4933324" cy="684000"/>
            <a:chOff x="462922" y="3432959"/>
            <a:chExt cx="4933324" cy="684000"/>
          </a:xfrm>
        </p:grpSpPr>
        <p:sp>
          <p:nvSpPr>
            <p:cNvPr id="1534" name="Prostokąt 1533"/>
            <p:cNvSpPr/>
            <p:nvPr/>
          </p:nvSpPr>
          <p:spPr>
            <a:xfrm>
              <a:off x="462922" y="3432959"/>
              <a:ext cx="216000" cy="684000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/>
              <a:r>
                <a:rPr lang="pl-PL" sz="1200" b="1" kern="0" dirty="0" smtClean="0">
                  <a:solidFill>
                    <a:schemeClr val="bg1"/>
                  </a:solidFill>
                  <a:latin typeface="Calibri"/>
                </a:rPr>
                <a:t>2</a:t>
              </a:r>
              <a:endParaRPr lang="pl-PL" sz="1200" b="1" kern="0" dirty="0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536" name="Dowolny kształt 1535">
              <a:hlinkClick r:id="" action="ppaction://noaction"/>
            </p:cNvPr>
            <p:cNvSpPr/>
            <p:nvPr/>
          </p:nvSpPr>
          <p:spPr>
            <a:xfrm>
              <a:off x="1590541" y="3432959"/>
              <a:ext cx="3805705" cy="684000"/>
            </a:xfrm>
            <a:custGeom>
              <a:avLst/>
              <a:gdLst>
                <a:gd name="connsiteX0" fmla="*/ 0 w 2228782"/>
                <a:gd name="connsiteY0" fmla="*/ 0 h 749630"/>
                <a:gd name="connsiteX1" fmla="*/ 2228782 w 2228782"/>
                <a:gd name="connsiteY1" fmla="*/ 0 h 749630"/>
                <a:gd name="connsiteX2" fmla="*/ 2228782 w 2228782"/>
                <a:gd name="connsiteY2" fmla="*/ 749630 h 749630"/>
                <a:gd name="connsiteX3" fmla="*/ 0 w 2228782"/>
                <a:gd name="connsiteY3" fmla="*/ 749630 h 749630"/>
                <a:gd name="connsiteX4" fmla="*/ 0 w 2228782"/>
                <a:gd name="connsiteY4" fmla="*/ 0 h 749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8782" h="749630">
                  <a:moveTo>
                    <a:pt x="0" y="0"/>
                  </a:moveTo>
                  <a:lnTo>
                    <a:pt x="2228782" y="0"/>
                  </a:lnTo>
                  <a:lnTo>
                    <a:pt x="2228782" y="749630"/>
                  </a:lnTo>
                  <a:lnTo>
                    <a:pt x="0" y="74963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lvl="0" defTabSz="622300" eaLnBrk="0" fontAlgn="base" hangingPunct="0">
                <a:lnSpc>
                  <a:spcPct val="90000"/>
                </a:lnSpc>
                <a:spcBef>
                  <a:spcPts val="600"/>
                </a:spcBef>
              </a:pPr>
              <a:r>
                <a:rPr lang="pl-PL" altLang="pl-PL" sz="1400" kern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Realizacja projektów zagranicznych</a:t>
              </a:r>
            </a:p>
          </p:txBody>
        </p:sp>
        <p:sp>
          <p:nvSpPr>
            <p:cNvPr id="1541" name="Freeform 660"/>
            <p:cNvSpPr>
              <a:spLocks noEditPoints="1"/>
            </p:cNvSpPr>
            <p:nvPr/>
          </p:nvSpPr>
          <p:spPr bwMode="auto">
            <a:xfrm>
              <a:off x="946104" y="3572958"/>
              <a:ext cx="403034" cy="404003"/>
            </a:xfrm>
            <a:custGeom>
              <a:avLst/>
              <a:gdLst>
                <a:gd name="T0" fmla="*/ 345 w 416"/>
                <a:gd name="T1" fmla="*/ 387 h 417"/>
                <a:gd name="T2" fmla="*/ 387 w 416"/>
                <a:gd name="T3" fmla="*/ 352 h 417"/>
                <a:gd name="T4" fmla="*/ 321 w 416"/>
                <a:gd name="T5" fmla="*/ 390 h 417"/>
                <a:gd name="T6" fmla="*/ 312 w 416"/>
                <a:gd name="T7" fmla="*/ 352 h 417"/>
                <a:gd name="T8" fmla="*/ 296 w 416"/>
                <a:gd name="T9" fmla="*/ 395 h 417"/>
                <a:gd name="T10" fmla="*/ 222 w 416"/>
                <a:gd name="T11" fmla="*/ 353 h 417"/>
                <a:gd name="T12" fmla="*/ 262 w 416"/>
                <a:gd name="T13" fmla="*/ 387 h 417"/>
                <a:gd name="T14" fmla="*/ 223 w 416"/>
                <a:gd name="T15" fmla="*/ 352 h 417"/>
                <a:gd name="T16" fmla="*/ 242 w 416"/>
                <a:gd name="T17" fmla="*/ 329 h 417"/>
                <a:gd name="T18" fmla="*/ 394 w 416"/>
                <a:gd name="T19" fmla="*/ 336 h 417"/>
                <a:gd name="T20" fmla="*/ 394 w 416"/>
                <a:gd name="T21" fmla="*/ 272 h 417"/>
                <a:gd name="T22" fmla="*/ 349 w 416"/>
                <a:gd name="T23" fmla="*/ 336 h 417"/>
                <a:gd name="T24" fmla="*/ 349 w 416"/>
                <a:gd name="T25" fmla="*/ 272 h 417"/>
                <a:gd name="T26" fmla="*/ 259 w 416"/>
                <a:gd name="T27" fmla="*/ 336 h 417"/>
                <a:gd name="T28" fmla="*/ 296 w 416"/>
                <a:gd name="T29" fmla="*/ 245 h 417"/>
                <a:gd name="T30" fmla="*/ 341 w 416"/>
                <a:gd name="T31" fmla="*/ 216 h 417"/>
                <a:gd name="T32" fmla="*/ 362 w 416"/>
                <a:gd name="T33" fmla="*/ 256 h 417"/>
                <a:gd name="T34" fmla="*/ 341 w 416"/>
                <a:gd name="T35" fmla="*/ 216 h 417"/>
                <a:gd name="T36" fmla="*/ 336 w 416"/>
                <a:gd name="T37" fmla="*/ 238 h 417"/>
                <a:gd name="T38" fmla="*/ 160 w 416"/>
                <a:gd name="T39" fmla="*/ 112 h 417"/>
                <a:gd name="T40" fmla="*/ 115 w 416"/>
                <a:gd name="T41" fmla="*/ 145 h 417"/>
                <a:gd name="T42" fmla="*/ 132 w 416"/>
                <a:gd name="T43" fmla="*/ 198 h 417"/>
                <a:gd name="T44" fmla="*/ 188 w 416"/>
                <a:gd name="T45" fmla="*/ 198 h 417"/>
                <a:gd name="T46" fmla="*/ 206 w 416"/>
                <a:gd name="T47" fmla="*/ 145 h 417"/>
                <a:gd name="T48" fmla="*/ 160 w 416"/>
                <a:gd name="T49" fmla="*/ 112 h 417"/>
                <a:gd name="T50" fmla="*/ 211 w 416"/>
                <a:gd name="T51" fmla="*/ 122 h 417"/>
                <a:gd name="T52" fmla="*/ 221 w 416"/>
                <a:gd name="T53" fmla="*/ 180 h 417"/>
                <a:gd name="T54" fmla="*/ 160 w 416"/>
                <a:gd name="T55" fmla="*/ 224 h 417"/>
                <a:gd name="T56" fmla="*/ 99 w 416"/>
                <a:gd name="T57" fmla="*/ 180 h 417"/>
                <a:gd name="T58" fmla="*/ 123 w 416"/>
                <a:gd name="T59" fmla="*/ 108 h 417"/>
                <a:gd name="T60" fmla="*/ 131 w 416"/>
                <a:gd name="T61" fmla="*/ 19 h 417"/>
                <a:gd name="T62" fmla="*/ 41 w 416"/>
                <a:gd name="T63" fmla="*/ 79 h 417"/>
                <a:gd name="T64" fmla="*/ 19 w 416"/>
                <a:gd name="T65" fmla="*/ 186 h 417"/>
                <a:gd name="T66" fmla="*/ 72 w 416"/>
                <a:gd name="T67" fmla="*/ 293 h 417"/>
                <a:gd name="T68" fmla="*/ 142 w 416"/>
                <a:gd name="T69" fmla="*/ 378 h 417"/>
                <a:gd name="T70" fmla="*/ 160 w 416"/>
                <a:gd name="T71" fmla="*/ 397 h 417"/>
                <a:gd name="T72" fmla="*/ 178 w 416"/>
                <a:gd name="T73" fmla="*/ 378 h 417"/>
                <a:gd name="T74" fmla="*/ 248 w 416"/>
                <a:gd name="T75" fmla="*/ 293 h 417"/>
                <a:gd name="T76" fmla="*/ 302 w 416"/>
                <a:gd name="T77" fmla="*/ 186 h 417"/>
                <a:gd name="T78" fmla="*/ 280 w 416"/>
                <a:gd name="T79" fmla="*/ 79 h 417"/>
                <a:gd name="T80" fmla="*/ 188 w 416"/>
                <a:gd name="T81" fmla="*/ 19 h 417"/>
                <a:gd name="T82" fmla="*/ 222 w 416"/>
                <a:gd name="T83" fmla="*/ 13 h 417"/>
                <a:gd name="T84" fmla="*/ 307 w 416"/>
                <a:gd name="T85" fmla="*/ 98 h 417"/>
                <a:gd name="T86" fmla="*/ 315 w 416"/>
                <a:gd name="T87" fmla="*/ 193 h 417"/>
                <a:gd name="T88" fmla="*/ 402 w 416"/>
                <a:gd name="T89" fmla="*/ 250 h 417"/>
                <a:gd name="T90" fmla="*/ 404 w 416"/>
                <a:gd name="T91" fmla="*/ 353 h 417"/>
                <a:gd name="T92" fmla="*/ 329 w 416"/>
                <a:gd name="T93" fmla="*/ 413 h 417"/>
                <a:gd name="T94" fmla="*/ 229 w 416"/>
                <a:gd name="T95" fmla="*/ 387 h 417"/>
                <a:gd name="T96" fmla="*/ 175 w 416"/>
                <a:gd name="T97" fmla="*/ 405 h 417"/>
                <a:gd name="T98" fmla="*/ 160 w 416"/>
                <a:gd name="T99" fmla="*/ 417 h 417"/>
                <a:gd name="T100" fmla="*/ 146 w 416"/>
                <a:gd name="T101" fmla="*/ 405 h 417"/>
                <a:gd name="T102" fmla="*/ 94 w 416"/>
                <a:gd name="T103" fmla="*/ 348 h 417"/>
                <a:gd name="T104" fmla="*/ 24 w 416"/>
                <a:gd name="T105" fmla="*/ 247 h 417"/>
                <a:gd name="T106" fmla="*/ 3 w 416"/>
                <a:gd name="T107" fmla="*/ 128 h 417"/>
                <a:gd name="T108" fmla="*/ 71 w 416"/>
                <a:gd name="T109" fmla="*/ 28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16" h="417">
                  <a:moveTo>
                    <a:pt x="362" y="352"/>
                  </a:moveTo>
                  <a:lnTo>
                    <a:pt x="357" y="366"/>
                  </a:lnTo>
                  <a:lnTo>
                    <a:pt x="350" y="378"/>
                  </a:lnTo>
                  <a:lnTo>
                    <a:pt x="345" y="387"/>
                  </a:lnTo>
                  <a:lnTo>
                    <a:pt x="341" y="392"/>
                  </a:lnTo>
                  <a:lnTo>
                    <a:pt x="359" y="383"/>
                  </a:lnTo>
                  <a:lnTo>
                    <a:pt x="374" y="369"/>
                  </a:lnTo>
                  <a:lnTo>
                    <a:pt x="387" y="352"/>
                  </a:lnTo>
                  <a:lnTo>
                    <a:pt x="362" y="352"/>
                  </a:lnTo>
                  <a:close/>
                  <a:moveTo>
                    <a:pt x="312" y="352"/>
                  </a:moveTo>
                  <a:lnTo>
                    <a:pt x="312" y="395"/>
                  </a:lnTo>
                  <a:lnTo>
                    <a:pt x="321" y="390"/>
                  </a:lnTo>
                  <a:lnTo>
                    <a:pt x="329" y="382"/>
                  </a:lnTo>
                  <a:lnTo>
                    <a:pt x="336" y="370"/>
                  </a:lnTo>
                  <a:lnTo>
                    <a:pt x="344" y="352"/>
                  </a:lnTo>
                  <a:lnTo>
                    <a:pt x="312" y="352"/>
                  </a:lnTo>
                  <a:close/>
                  <a:moveTo>
                    <a:pt x="263" y="352"/>
                  </a:moveTo>
                  <a:lnTo>
                    <a:pt x="272" y="372"/>
                  </a:lnTo>
                  <a:lnTo>
                    <a:pt x="283" y="387"/>
                  </a:lnTo>
                  <a:lnTo>
                    <a:pt x="296" y="395"/>
                  </a:lnTo>
                  <a:lnTo>
                    <a:pt x="296" y="352"/>
                  </a:lnTo>
                  <a:lnTo>
                    <a:pt x="263" y="352"/>
                  </a:lnTo>
                  <a:close/>
                  <a:moveTo>
                    <a:pt x="223" y="352"/>
                  </a:moveTo>
                  <a:lnTo>
                    <a:pt x="222" y="353"/>
                  </a:lnTo>
                  <a:lnTo>
                    <a:pt x="233" y="369"/>
                  </a:lnTo>
                  <a:lnTo>
                    <a:pt x="250" y="383"/>
                  </a:lnTo>
                  <a:lnTo>
                    <a:pt x="267" y="392"/>
                  </a:lnTo>
                  <a:lnTo>
                    <a:pt x="262" y="387"/>
                  </a:lnTo>
                  <a:lnTo>
                    <a:pt x="258" y="380"/>
                  </a:lnTo>
                  <a:lnTo>
                    <a:pt x="252" y="367"/>
                  </a:lnTo>
                  <a:lnTo>
                    <a:pt x="246" y="352"/>
                  </a:lnTo>
                  <a:lnTo>
                    <a:pt x="223" y="352"/>
                  </a:lnTo>
                  <a:close/>
                  <a:moveTo>
                    <a:pt x="242" y="329"/>
                  </a:moveTo>
                  <a:lnTo>
                    <a:pt x="236" y="336"/>
                  </a:lnTo>
                  <a:lnTo>
                    <a:pt x="243" y="336"/>
                  </a:lnTo>
                  <a:lnTo>
                    <a:pt x="242" y="329"/>
                  </a:lnTo>
                  <a:close/>
                  <a:moveTo>
                    <a:pt x="365" y="272"/>
                  </a:moveTo>
                  <a:lnTo>
                    <a:pt x="369" y="305"/>
                  </a:lnTo>
                  <a:lnTo>
                    <a:pt x="365" y="336"/>
                  </a:lnTo>
                  <a:lnTo>
                    <a:pt x="394" y="336"/>
                  </a:lnTo>
                  <a:lnTo>
                    <a:pt x="399" y="321"/>
                  </a:lnTo>
                  <a:lnTo>
                    <a:pt x="400" y="305"/>
                  </a:lnTo>
                  <a:lnTo>
                    <a:pt x="399" y="287"/>
                  </a:lnTo>
                  <a:lnTo>
                    <a:pt x="394" y="272"/>
                  </a:lnTo>
                  <a:lnTo>
                    <a:pt x="365" y="272"/>
                  </a:lnTo>
                  <a:close/>
                  <a:moveTo>
                    <a:pt x="312" y="272"/>
                  </a:moveTo>
                  <a:lnTo>
                    <a:pt x="312" y="336"/>
                  </a:lnTo>
                  <a:lnTo>
                    <a:pt x="349" y="336"/>
                  </a:lnTo>
                  <a:lnTo>
                    <a:pt x="351" y="321"/>
                  </a:lnTo>
                  <a:lnTo>
                    <a:pt x="352" y="305"/>
                  </a:lnTo>
                  <a:lnTo>
                    <a:pt x="351" y="287"/>
                  </a:lnTo>
                  <a:lnTo>
                    <a:pt x="349" y="272"/>
                  </a:lnTo>
                  <a:lnTo>
                    <a:pt x="312" y="272"/>
                  </a:lnTo>
                  <a:close/>
                  <a:moveTo>
                    <a:pt x="281" y="272"/>
                  </a:moveTo>
                  <a:lnTo>
                    <a:pt x="257" y="309"/>
                  </a:lnTo>
                  <a:lnTo>
                    <a:pt x="259" y="336"/>
                  </a:lnTo>
                  <a:lnTo>
                    <a:pt x="296" y="336"/>
                  </a:lnTo>
                  <a:lnTo>
                    <a:pt x="296" y="272"/>
                  </a:lnTo>
                  <a:lnTo>
                    <a:pt x="281" y="272"/>
                  </a:lnTo>
                  <a:close/>
                  <a:moveTo>
                    <a:pt x="296" y="245"/>
                  </a:moveTo>
                  <a:lnTo>
                    <a:pt x="290" y="256"/>
                  </a:lnTo>
                  <a:lnTo>
                    <a:pt x="296" y="256"/>
                  </a:lnTo>
                  <a:lnTo>
                    <a:pt x="296" y="245"/>
                  </a:lnTo>
                  <a:close/>
                  <a:moveTo>
                    <a:pt x="341" y="216"/>
                  </a:moveTo>
                  <a:lnTo>
                    <a:pt x="347" y="223"/>
                  </a:lnTo>
                  <a:lnTo>
                    <a:pt x="351" y="230"/>
                  </a:lnTo>
                  <a:lnTo>
                    <a:pt x="357" y="242"/>
                  </a:lnTo>
                  <a:lnTo>
                    <a:pt x="362" y="256"/>
                  </a:lnTo>
                  <a:lnTo>
                    <a:pt x="387" y="256"/>
                  </a:lnTo>
                  <a:lnTo>
                    <a:pt x="374" y="239"/>
                  </a:lnTo>
                  <a:lnTo>
                    <a:pt x="359" y="226"/>
                  </a:lnTo>
                  <a:lnTo>
                    <a:pt x="341" y="216"/>
                  </a:lnTo>
                  <a:close/>
                  <a:moveTo>
                    <a:pt x="312" y="213"/>
                  </a:moveTo>
                  <a:lnTo>
                    <a:pt x="312" y="256"/>
                  </a:lnTo>
                  <a:lnTo>
                    <a:pt x="344" y="256"/>
                  </a:lnTo>
                  <a:lnTo>
                    <a:pt x="336" y="238"/>
                  </a:lnTo>
                  <a:lnTo>
                    <a:pt x="329" y="226"/>
                  </a:lnTo>
                  <a:lnTo>
                    <a:pt x="321" y="218"/>
                  </a:lnTo>
                  <a:lnTo>
                    <a:pt x="312" y="213"/>
                  </a:lnTo>
                  <a:close/>
                  <a:moveTo>
                    <a:pt x="160" y="112"/>
                  </a:moveTo>
                  <a:lnTo>
                    <a:pt x="145" y="114"/>
                  </a:lnTo>
                  <a:lnTo>
                    <a:pt x="132" y="121"/>
                  </a:lnTo>
                  <a:lnTo>
                    <a:pt x="121" y="131"/>
                  </a:lnTo>
                  <a:lnTo>
                    <a:pt x="115" y="145"/>
                  </a:lnTo>
                  <a:lnTo>
                    <a:pt x="112" y="160"/>
                  </a:lnTo>
                  <a:lnTo>
                    <a:pt x="115" y="175"/>
                  </a:lnTo>
                  <a:lnTo>
                    <a:pt x="121" y="188"/>
                  </a:lnTo>
                  <a:lnTo>
                    <a:pt x="132" y="198"/>
                  </a:lnTo>
                  <a:lnTo>
                    <a:pt x="145" y="205"/>
                  </a:lnTo>
                  <a:lnTo>
                    <a:pt x="160" y="208"/>
                  </a:lnTo>
                  <a:lnTo>
                    <a:pt x="175" y="205"/>
                  </a:lnTo>
                  <a:lnTo>
                    <a:pt x="188" y="198"/>
                  </a:lnTo>
                  <a:lnTo>
                    <a:pt x="199" y="188"/>
                  </a:lnTo>
                  <a:lnTo>
                    <a:pt x="206" y="175"/>
                  </a:lnTo>
                  <a:lnTo>
                    <a:pt x="208" y="160"/>
                  </a:lnTo>
                  <a:lnTo>
                    <a:pt x="206" y="145"/>
                  </a:lnTo>
                  <a:lnTo>
                    <a:pt x="199" y="131"/>
                  </a:lnTo>
                  <a:lnTo>
                    <a:pt x="188" y="121"/>
                  </a:lnTo>
                  <a:lnTo>
                    <a:pt x="175" y="114"/>
                  </a:lnTo>
                  <a:lnTo>
                    <a:pt x="160" y="112"/>
                  </a:lnTo>
                  <a:close/>
                  <a:moveTo>
                    <a:pt x="160" y="96"/>
                  </a:moveTo>
                  <a:lnTo>
                    <a:pt x="180" y="99"/>
                  </a:lnTo>
                  <a:lnTo>
                    <a:pt x="198" y="108"/>
                  </a:lnTo>
                  <a:lnTo>
                    <a:pt x="211" y="122"/>
                  </a:lnTo>
                  <a:lnTo>
                    <a:pt x="221" y="140"/>
                  </a:lnTo>
                  <a:lnTo>
                    <a:pt x="224" y="160"/>
                  </a:lnTo>
                  <a:lnTo>
                    <a:pt x="224" y="160"/>
                  </a:lnTo>
                  <a:lnTo>
                    <a:pt x="221" y="180"/>
                  </a:lnTo>
                  <a:lnTo>
                    <a:pt x="211" y="198"/>
                  </a:lnTo>
                  <a:lnTo>
                    <a:pt x="198" y="212"/>
                  </a:lnTo>
                  <a:lnTo>
                    <a:pt x="180" y="220"/>
                  </a:lnTo>
                  <a:lnTo>
                    <a:pt x="160" y="224"/>
                  </a:lnTo>
                  <a:lnTo>
                    <a:pt x="140" y="220"/>
                  </a:lnTo>
                  <a:lnTo>
                    <a:pt x="123" y="212"/>
                  </a:lnTo>
                  <a:lnTo>
                    <a:pt x="109" y="198"/>
                  </a:lnTo>
                  <a:lnTo>
                    <a:pt x="99" y="180"/>
                  </a:lnTo>
                  <a:lnTo>
                    <a:pt x="96" y="160"/>
                  </a:lnTo>
                  <a:lnTo>
                    <a:pt x="99" y="140"/>
                  </a:lnTo>
                  <a:lnTo>
                    <a:pt x="109" y="122"/>
                  </a:lnTo>
                  <a:lnTo>
                    <a:pt x="123" y="108"/>
                  </a:lnTo>
                  <a:lnTo>
                    <a:pt x="140" y="99"/>
                  </a:lnTo>
                  <a:lnTo>
                    <a:pt x="160" y="96"/>
                  </a:lnTo>
                  <a:close/>
                  <a:moveTo>
                    <a:pt x="160" y="16"/>
                  </a:moveTo>
                  <a:lnTo>
                    <a:pt x="131" y="19"/>
                  </a:lnTo>
                  <a:lnTo>
                    <a:pt x="104" y="28"/>
                  </a:lnTo>
                  <a:lnTo>
                    <a:pt x="80" y="40"/>
                  </a:lnTo>
                  <a:lnTo>
                    <a:pt x="58" y="59"/>
                  </a:lnTo>
                  <a:lnTo>
                    <a:pt x="41" y="79"/>
                  </a:lnTo>
                  <a:lnTo>
                    <a:pt x="27" y="104"/>
                  </a:lnTo>
                  <a:lnTo>
                    <a:pt x="19" y="131"/>
                  </a:lnTo>
                  <a:lnTo>
                    <a:pt x="15" y="160"/>
                  </a:lnTo>
                  <a:lnTo>
                    <a:pt x="19" y="186"/>
                  </a:lnTo>
                  <a:lnTo>
                    <a:pt x="27" y="212"/>
                  </a:lnTo>
                  <a:lnTo>
                    <a:pt x="38" y="239"/>
                  </a:lnTo>
                  <a:lnTo>
                    <a:pt x="54" y="266"/>
                  </a:lnTo>
                  <a:lnTo>
                    <a:pt x="72" y="293"/>
                  </a:lnTo>
                  <a:lnTo>
                    <a:pt x="90" y="318"/>
                  </a:lnTo>
                  <a:lnTo>
                    <a:pt x="109" y="342"/>
                  </a:lnTo>
                  <a:lnTo>
                    <a:pt x="126" y="361"/>
                  </a:lnTo>
                  <a:lnTo>
                    <a:pt x="142" y="378"/>
                  </a:lnTo>
                  <a:lnTo>
                    <a:pt x="147" y="384"/>
                  </a:lnTo>
                  <a:lnTo>
                    <a:pt x="153" y="389"/>
                  </a:lnTo>
                  <a:lnTo>
                    <a:pt x="156" y="393"/>
                  </a:lnTo>
                  <a:lnTo>
                    <a:pt x="160" y="397"/>
                  </a:lnTo>
                  <a:lnTo>
                    <a:pt x="163" y="393"/>
                  </a:lnTo>
                  <a:lnTo>
                    <a:pt x="168" y="389"/>
                  </a:lnTo>
                  <a:lnTo>
                    <a:pt x="172" y="384"/>
                  </a:lnTo>
                  <a:lnTo>
                    <a:pt x="178" y="378"/>
                  </a:lnTo>
                  <a:lnTo>
                    <a:pt x="193" y="361"/>
                  </a:lnTo>
                  <a:lnTo>
                    <a:pt x="211" y="342"/>
                  </a:lnTo>
                  <a:lnTo>
                    <a:pt x="230" y="318"/>
                  </a:lnTo>
                  <a:lnTo>
                    <a:pt x="248" y="293"/>
                  </a:lnTo>
                  <a:lnTo>
                    <a:pt x="266" y="266"/>
                  </a:lnTo>
                  <a:lnTo>
                    <a:pt x="281" y="239"/>
                  </a:lnTo>
                  <a:lnTo>
                    <a:pt x="293" y="212"/>
                  </a:lnTo>
                  <a:lnTo>
                    <a:pt x="302" y="186"/>
                  </a:lnTo>
                  <a:lnTo>
                    <a:pt x="304" y="160"/>
                  </a:lnTo>
                  <a:lnTo>
                    <a:pt x="302" y="131"/>
                  </a:lnTo>
                  <a:lnTo>
                    <a:pt x="292" y="104"/>
                  </a:lnTo>
                  <a:lnTo>
                    <a:pt x="280" y="79"/>
                  </a:lnTo>
                  <a:lnTo>
                    <a:pt x="261" y="59"/>
                  </a:lnTo>
                  <a:lnTo>
                    <a:pt x="240" y="40"/>
                  </a:lnTo>
                  <a:lnTo>
                    <a:pt x="216" y="28"/>
                  </a:lnTo>
                  <a:lnTo>
                    <a:pt x="188" y="19"/>
                  </a:lnTo>
                  <a:lnTo>
                    <a:pt x="160" y="16"/>
                  </a:lnTo>
                  <a:close/>
                  <a:moveTo>
                    <a:pt x="160" y="0"/>
                  </a:moveTo>
                  <a:lnTo>
                    <a:pt x="192" y="3"/>
                  </a:lnTo>
                  <a:lnTo>
                    <a:pt x="222" y="13"/>
                  </a:lnTo>
                  <a:lnTo>
                    <a:pt x="250" y="28"/>
                  </a:lnTo>
                  <a:lnTo>
                    <a:pt x="273" y="47"/>
                  </a:lnTo>
                  <a:lnTo>
                    <a:pt x="292" y="70"/>
                  </a:lnTo>
                  <a:lnTo>
                    <a:pt x="307" y="98"/>
                  </a:lnTo>
                  <a:lnTo>
                    <a:pt x="317" y="128"/>
                  </a:lnTo>
                  <a:lnTo>
                    <a:pt x="320" y="160"/>
                  </a:lnTo>
                  <a:lnTo>
                    <a:pt x="319" y="176"/>
                  </a:lnTo>
                  <a:lnTo>
                    <a:pt x="315" y="193"/>
                  </a:lnTo>
                  <a:lnTo>
                    <a:pt x="343" y="200"/>
                  </a:lnTo>
                  <a:lnTo>
                    <a:pt x="366" y="211"/>
                  </a:lnTo>
                  <a:lnTo>
                    <a:pt x="387" y="228"/>
                  </a:lnTo>
                  <a:lnTo>
                    <a:pt x="402" y="250"/>
                  </a:lnTo>
                  <a:lnTo>
                    <a:pt x="412" y="276"/>
                  </a:lnTo>
                  <a:lnTo>
                    <a:pt x="416" y="305"/>
                  </a:lnTo>
                  <a:lnTo>
                    <a:pt x="414" y="330"/>
                  </a:lnTo>
                  <a:lnTo>
                    <a:pt x="404" y="353"/>
                  </a:lnTo>
                  <a:lnTo>
                    <a:pt x="392" y="374"/>
                  </a:lnTo>
                  <a:lnTo>
                    <a:pt x="374" y="391"/>
                  </a:lnTo>
                  <a:lnTo>
                    <a:pt x="353" y="405"/>
                  </a:lnTo>
                  <a:lnTo>
                    <a:pt x="329" y="413"/>
                  </a:lnTo>
                  <a:lnTo>
                    <a:pt x="304" y="417"/>
                  </a:lnTo>
                  <a:lnTo>
                    <a:pt x="276" y="413"/>
                  </a:lnTo>
                  <a:lnTo>
                    <a:pt x="251" y="403"/>
                  </a:lnTo>
                  <a:lnTo>
                    <a:pt x="229" y="387"/>
                  </a:lnTo>
                  <a:lnTo>
                    <a:pt x="210" y="366"/>
                  </a:lnTo>
                  <a:lnTo>
                    <a:pt x="196" y="382"/>
                  </a:lnTo>
                  <a:lnTo>
                    <a:pt x="184" y="396"/>
                  </a:lnTo>
                  <a:lnTo>
                    <a:pt x="175" y="405"/>
                  </a:lnTo>
                  <a:lnTo>
                    <a:pt x="168" y="412"/>
                  </a:lnTo>
                  <a:lnTo>
                    <a:pt x="165" y="414"/>
                  </a:lnTo>
                  <a:lnTo>
                    <a:pt x="163" y="415"/>
                  </a:lnTo>
                  <a:lnTo>
                    <a:pt x="160" y="417"/>
                  </a:lnTo>
                  <a:lnTo>
                    <a:pt x="157" y="415"/>
                  </a:lnTo>
                  <a:lnTo>
                    <a:pt x="155" y="414"/>
                  </a:lnTo>
                  <a:lnTo>
                    <a:pt x="153" y="412"/>
                  </a:lnTo>
                  <a:lnTo>
                    <a:pt x="146" y="405"/>
                  </a:lnTo>
                  <a:lnTo>
                    <a:pt x="136" y="396"/>
                  </a:lnTo>
                  <a:lnTo>
                    <a:pt x="124" y="383"/>
                  </a:lnTo>
                  <a:lnTo>
                    <a:pt x="110" y="367"/>
                  </a:lnTo>
                  <a:lnTo>
                    <a:pt x="94" y="348"/>
                  </a:lnTo>
                  <a:lnTo>
                    <a:pt x="78" y="328"/>
                  </a:lnTo>
                  <a:lnTo>
                    <a:pt x="58" y="302"/>
                  </a:lnTo>
                  <a:lnTo>
                    <a:pt x="41" y="275"/>
                  </a:lnTo>
                  <a:lnTo>
                    <a:pt x="24" y="247"/>
                  </a:lnTo>
                  <a:lnTo>
                    <a:pt x="12" y="217"/>
                  </a:lnTo>
                  <a:lnTo>
                    <a:pt x="3" y="188"/>
                  </a:lnTo>
                  <a:lnTo>
                    <a:pt x="0" y="160"/>
                  </a:lnTo>
                  <a:lnTo>
                    <a:pt x="3" y="128"/>
                  </a:lnTo>
                  <a:lnTo>
                    <a:pt x="13" y="98"/>
                  </a:lnTo>
                  <a:lnTo>
                    <a:pt x="27" y="70"/>
                  </a:lnTo>
                  <a:lnTo>
                    <a:pt x="46" y="47"/>
                  </a:lnTo>
                  <a:lnTo>
                    <a:pt x="71" y="28"/>
                  </a:lnTo>
                  <a:lnTo>
                    <a:pt x="97" y="13"/>
                  </a:lnTo>
                  <a:lnTo>
                    <a:pt x="127" y="3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upa 4"/>
          <p:cNvGrpSpPr/>
          <p:nvPr/>
        </p:nvGrpSpPr>
        <p:grpSpPr>
          <a:xfrm>
            <a:off x="462929" y="2991166"/>
            <a:ext cx="4933324" cy="684000"/>
            <a:chOff x="462922" y="4472027"/>
            <a:chExt cx="4933324" cy="684000"/>
          </a:xfrm>
        </p:grpSpPr>
        <p:sp>
          <p:nvSpPr>
            <p:cNvPr id="1535" name="Prostokąt 1534"/>
            <p:cNvSpPr/>
            <p:nvPr/>
          </p:nvSpPr>
          <p:spPr>
            <a:xfrm>
              <a:off x="462922" y="4472027"/>
              <a:ext cx="216000" cy="684000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/>
              <a:r>
                <a:rPr lang="pl-PL" sz="1200" b="1" kern="0" dirty="0" smtClean="0">
                  <a:solidFill>
                    <a:schemeClr val="bg1"/>
                  </a:solidFill>
                  <a:latin typeface="Calibri"/>
                </a:rPr>
                <a:t>3</a:t>
              </a:r>
              <a:endParaRPr lang="pl-PL" sz="1200" b="1" kern="0" dirty="0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537" name="Dowolny kształt 1536">
              <a:hlinkClick r:id="" action="ppaction://noaction"/>
            </p:cNvPr>
            <p:cNvSpPr/>
            <p:nvPr/>
          </p:nvSpPr>
          <p:spPr>
            <a:xfrm>
              <a:off x="1590541" y="4472027"/>
              <a:ext cx="3805705" cy="684000"/>
            </a:xfrm>
            <a:custGeom>
              <a:avLst/>
              <a:gdLst>
                <a:gd name="connsiteX0" fmla="*/ 0 w 2228782"/>
                <a:gd name="connsiteY0" fmla="*/ 0 h 749630"/>
                <a:gd name="connsiteX1" fmla="*/ 2228782 w 2228782"/>
                <a:gd name="connsiteY1" fmla="*/ 0 h 749630"/>
                <a:gd name="connsiteX2" fmla="*/ 2228782 w 2228782"/>
                <a:gd name="connsiteY2" fmla="*/ 749630 h 749630"/>
                <a:gd name="connsiteX3" fmla="*/ 0 w 2228782"/>
                <a:gd name="connsiteY3" fmla="*/ 749630 h 749630"/>
                <a:gd name="connsiteX4" fmla="*/ 0 w 2228782"/>
                <a:gd name="connsiteY4" fmla="*/ 0 h 749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8782" h="749630">
                  <a:moveTo>
                    <a:pt x="0" y="0"/>
                  </a:moveTo>
                  <a:lnTo>
                    <a:pt x="2228782" y="0"/>
                  </a:lnTo>
                  <a:lnTo>
                    <a:pt x="2228782" y="749630"/>
                  </a:lnTo>
                  <a:lnTo>
                    <a:pt x="0" y="74963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lvl="0" defTabSz="622300" eaLnBrk="0" fontAlgn="base" hangingPunct="0">
                <a:lnSpc>
                  <a:spcPct val="90000"/>
                </a:lnSpc>
                <a:spcBef>
                  <a:spcPts val="600"/>
                </a:spcBef>
              </a:pPr>
              <a:r>
                <a:rPr lang="pl-PL" altLang="pl-PL" sz="1400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Zakup </a:t>
              </a:r>
              <a:r>
                <a:rPr lang="pl-PL" altLang="pl-PL" sz="1400" kern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spółek i/lub aktywów zagranicznych</a:t>
              </a:r>
            </a:p>
          </p:txBody>
        </p:sp>
        <p:sp>
          <p:nvSpPr>
            <p:cNvPr id="1542" name="Freeform 605"/>
            <p:cNvSpPr>
              <a:spLocks noEditPoints="1"/>
            </p:cNvSpPr>
            <p:nvPr/>
          </p:nvSpPr>
          <p:spPr bwMode="auto">
            <a:xfrm>
              <a:off x="946104" y="4611990"/>
              <a:ext cx="403034" cy="404075"/>
            </a:xfrm>
            <a:custGeom>
              <a:avLst/>
              <a:gdLst>
                <a:gd name="T0" fmla="*/ 283 w 387"/>
                <a:gd name="T1" fmla="*/ 201 h 388"/>
                <a:gd name="T2" fmla="*/ 312 w 387"/>
                <a:gd name="T3" fmla="*/ 228 h 388"/>
                <a:gd name="T4" fmla="*/ 305 w 387"/>
                <a:gd name="T5" fmla="*/ 239 h 388"/>
                <a:gd name="T6" fmla="*/ 253 w 387"/>
                <a:gd name="T7" fmla="*/ 249 h 388"/>
                <a:gd name="T8" fmla="*/ 263 w 387"/>
                <a:gd name="T9" fmla="*/ 268 h 388"/>
                <a:gd name="T10" fmla="*/ 310 w 387"/>
                <a:gd name="T11" fmla="*/ 287 h 388"/>
                <a:gd name="T12" fmla="*/ 283 w 387"/>
                <a:gd name="T13" fmla="*/ 329 h 388"/>
                <a:gd name="T14" fmla="*/ 276 w 387"/>
                <a:gd name="T15" fmla="*/ 358 h 388"/>
                <a:gd name="T16" fmla="*/ 268 w 387"/>
                <a:gd name="T17" fmla="*/ 329 h 388"/>
                <a:gd name="T18" fmla="*/ 238 w 387"/>
                <a:gd name="T19" fmla="*/ 321 h 388"/>
                <a:gd name="T20" fmla="*/ 283 w 387"/>
                <a:gd name="T21" fmla="*/ 314 h 388"/>
                <a:gd name="T22" fmla="*/ 297 w 387"/>
                <a:gd name="T23" fmla="*/ 299 h 388"/>
                <a:gd name="T24" fmla="*/ 283 w 387"/>
                <a:gd name="T25" fmla="*/ 284 h 388"/>
                <a:gd name="T26" fmla="*/ 238 w 387"/>
                <a:gd name="T27" fmla="*/ 254 h 388"/>
                <a:gd name="T28" fmla="*/ 268 w 387"/>
                <a:gd name="T29" fmla="*/ 201 h 388"/>
                <a:gd name="T30" fmla="*/ 276 w 387"/>
                <a:gd name="T31" fmla="*/ 179 h 388"/>
                <a:gd name="T32" fmla="*/ 188 w 387"/>
                <a:gd name="T33" fmla="*/ 233 h 388"/>
                <a:gd name="T34" fmla="*/ 200 w 387"/>
                <a:gd name="T35" fmla="*/ 336 h 388"/>
                <a:gd name="T36" fmla="*/ 297 w 387"/>
                <a:gd name="T37" fmla="*/ 370 h 388"/>
                <a:gd name="T38" fmla="*/ 370 w 387"/>
                <a:gd name="T39" fmla="*/ 299 h 388"/>
                <a:gd name="T40" fmla="*/ 336 w 387"/>
                <a:gd name="T41" fmla="*/ 200 h 388"/>
                <a:gd name="T42" fmla="*/ 301 w 387"/>
                <a:gd name="T43" fmla="*/ 167 h 388"/>
                <a:gd name="T44" fmla="*/ 384 w 387"/>
                <a:gd name="T45" fmla="*/ 250 h 388"/>
                <a:gd name="T46" fmla="*/ 345 w 387"/>
                <a:gd name="T47" fmla="*/ 363 h 388"/>
                <a:gd name="T48" fmla="*/ 227 w 387"/>
                <a:gd name="T49" fmla="*/ 377 h 388"/>
                <a:gd name="T50" fmla="*/ 163 w 387"/>
                <a:gd name="T51" fmla="*/ 276 h 388"/>
                <a:gd name="T52" fmla="*/ 227 w 387"/>
                <a:gd name="T53" fmla="*/ 175 h 388"/>
                <a:gd name="T54" fmla="*/ 84 w 387"/>
                <a:gd name="T55" fmla="*/ 141 h 388"/>
                <a:gd name="T56" fmla="*/ 27 w 387"/>
                <a:gd name="T57" fmla="*/ 111 h 388"/>
                <a:gd name="T58" fmla="*/ 17 w 387"/>
                <a:gd name="T59" fmla="*/ 241 h 388"/>
                <a:gd name="T60" fmla="*/ 32 w 387"/>
                <a:gd name="T61" fmla="*/ 152 h 388"/>
                <a:gd name="T62" fmla="*/ 44 w 387"/>
                <a:gd name="T63" fmla="*/ 154 h 388"/>
                <a:gd name="T64" fmla="*/ 45 w 387"/>
                <a:gd name="T65" fmla="*/ 373 h 388"/>
                <a:gd name="T66" fmla="*/ 79 w 387"/>
                <a:gd name="T67" fmla="*/ 240 h 388"/>
                <a:gd name="T68" fmla="*/ 90 w 387"/>
                <a:gd name="T69" fmla="*/ 246 h 388"/>
                <a:gd name="T70" fmla="*/ 128 w 387"/>
                <a:gd name="T71" fmla="*/ 128 h 388"/>
                <a:gd name="T72" fmla="*/ 247 w 387"/>
                <a:gd name="T73" fmla="*/ 112 h 388"/>
                <a:gd name="T74" fmla="*/ 50 w 387"/>
                <a:gd name="T75" fmla="*/ 92 h 388"/>
                <a:gd name="T76" fmla="*/ 261 w 387"/>
                <a:gd name="T77" fmla="*/ 90 h 388"/>
                <a:gd name="T78" fmla="*/ 265 w 387"/>
                <a:gd name="T79" fmla="*/ 111 h 388"/>
                <a:gd name="T80" fmla="*/ 144 w 387"/>
                <a:gd name="T81" fmla="*/ 135 h 388"/>
                <a:gd name="T82" fmla="*/ 133 w 387"/>
                <a:gd name="T83" fmla="*/ 380 h 388"/>
                <a:gd name="T84" fmla="*/ 37 w 387"/>
                <a:gd name="T85" fmla="*/ 388 h 388"/>
                <a:gd name="T86" fmla="*/ 30 w 387"/>
                <a:gd name="T87" fmla="*/ 268 h 388"/>
                <a:gd name="T88" fmla="*/ 0 w 387"/>
                <a:gd name="T89" fmla="*/ 128 h 388"/>
                <a:gd name="T90" fmla="*/ 45 w 387"/>
                <a:gd name="T91" fmla="*/ 90 h 388"/>
                <a:gd name="T92" fmla="*/ 52 w 387"/>
                <a:gd name="T93" fmla="*/ 45 h 388"/>
                <a:gd name="T94" fmla="*/ 93 w 387"/>
                <a:gd name="T95" fmla="*/ 73 h 388"/>
                <a:gd name="T96" fmla="*/ 102 w 387"/>
                <a:gd name="T97" fmla="*/ 23 h 388"/>
                <a:gd name="T98" fmla="*/ 108 w 387"/>
                <a:gd name="T99" fmla="*/ 8 h 388"/>
                <a:gd name="T100" fmla="*/ 117 w 387"/>
                <a:gd name="T101" fmla="*/ 72 h 388"/>
                <a:gd name="T102" fmla="*/ 55 w 387"/>
                <a:gd name="T103" fmla="*/ 81 h 388"/>
                <a:gd name="T104" fmla="*/ 46 w 387"/>
                <a:gd name="T105" fmla="*/ 18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7" h="388">
                  <a:moveTo>
                    <a:pt x="276" y="194"/>
                  </a:moveTo>
                  <a:lnTo>
                    <a:pt x="278" y="195"/>
                  </a:lnTo>
                  <a:lnTo>
                    <a:pt x="280" y="196"/>
                  </a:lnTo>
                  <a:lnTo>
                    <a:pt x="282" y="199"/>
                  </a:lnTo>
                  <a:lnTo>
                    <a:pt x="283" y="201"/>
                  </a:lnTo>
                  <a:lnTo>
                    <a:pt x="283" y="224"/>
                  </a:lnTo>
                  <a:lnTo>
                    <a:pt x="305" y="224"/>
                  </a:lnTo>
                  <a:lnTo>
                    <a:pt x="308" y="225"/>
                  </a:lnTo>
                  <a:lnTo>
                    <a:pt x="310" y="226"/>
                  </a:lnTo>
                  <a:lnTo>
                    <a:pt x="312" y="228"/>
                  </a:lnTo>
                  <a:lnTo>
                    <a:pt x="312" y="231"/>
                  </a:lnTo>
                  <a:lnTo>
                    <a:pt x="312" y="234"/>
                  </a:lnTo>
                  <a:lnTo>
                    <a:pt x="310" y="237"/>
                  </a:lnTo>
                  <a:lnTo>
                    <a:pt x="308" y="239"/>
                  </a:lnTo>
                  <a:lnTo>
                    <a:pt x="305" y="239"/>
                  </a:lnTo>
                  <a:lnTo>
                    <a:pt x="268" y="239"/>
                  </a:lnTo>
                  <a:lnTo>
                    <a:pt x="263" y="240"/>
                  </a:lnTo>
                  <a:lnTo>
                    <a:pt x="259" y="242"/>
                  </a:lnTo>
                  <a:lnTo>
                    <a:pt x="255" y="245"/>
                  </a:lnTo>
                  <a:lnTo>
                    <a:pt x="253" y="249"/>
                  </a:lnTo>
                  <a:lnTo>
                    <a:pt x="253" y="254"/>
                  </a:lnTo>
                  <a:lnTo>
                    <a:pt x="253" y="258"/>
                  </a:lnTo>
                  <a:lnTo>
                    <a:pt x="255" y="262"/>
                  </a:lnTo>
                  <a:lnTo>
                    <a:pt x="259" y="265"/>
                  </a:lnTo>
                  <a:lnTo>
                    <a:pt x="263" y="268"/>
                  </a:lnTo>
                  <a:lnTo>
                    <a:pt x="268" y="269"/>
                  </a:lnTo>
                  <a:lnTo>
                    <a:pt x="283" y="269"/>
                  </a:lnTo>
                  <a:lnTo>
                    <a:pt x="294" y="271"/>
                  </a:lnTo>
                  <a:lnTo>
                    <a:pt x="304" y="277"/>
                  </a:lnTo>
                  <a:lnTo>
                    <a:pt x="310" y="287"/>
                  </a:lnTo>
                  <a:lnTo>
                    <a:pt x="312" y="299"/>
                  </a:lnTo>
                  <a:lnTo>
                    <a:pt x="310" y="310"/>
                  </a:lnTo>
                  <a:lnTo>
                    <a:pt x="304" y="319"/>
                  </a:lnTo>
                  <a:lnTo>
                    <a:pt x="294" y="325"/>
                  </a:lnTo>
                  <a:lnTo>
                    <a:pt x="283" y="329"/>
                  </a:lnTo>
                  <a:lnTo>
                    <a:pt x="283" y="350"/>
                  </a:lnTo>
                  <a:lnTo>
                    <a:pt x="282" y="353"/>
                  </a:lnTo>
                  <a:lnTo>
                    <a:pt x="280" y="355"/>
                  </a:lnTo>
                  <a:lnTo>
                    <a:pt x="278" y="358"/>
                  </a:lnTo>
                  <a:lnTo>
                    <a:pt x="276" y="358"/>
                  </a:lnTo>
                  <a:lnTo>
                    <a:pt x="273" y="358"/>
                  </a:lnTo>
                  <a:lnTo>
                    <a:pt x="270" y="355"/>
                  </a:lnTo>
                  <a:lnTo>
                    <a:pt x="268" y="353"/>
                  </a:lnTo>
                  <a:lnTo>
                    <a:pt x="268" y="350"/>
                  </a:lnTo>
                  <a:lnTo>
                    <a:pt x="268" y="329"/>
                  </a:lnTo>
                  <a:lnTo>
                    <a:pt x="246" y="329"/>
                  </a:lnTo>
                  <a:lnTo>
                    <a:pt x="243" y="328"/>
                  </a:lnTo>
                  <a:lnTo>
                    <a:pt x="240" y="326"/>
                  </a:lnTo>
                  <a:lnTo>
                    <a:pt x="238" y="323"/>
                  </a:lnTo>
                  <a:lnTo>
                    <a:pt x="238" y="321"/>
                  </a:lnTo>
                  <a:lnTo>
                    <a:pt x="238" y="318"/>
                  </a:lnTo>
                  <a:lnTo>
                    <a:pt x="240" y="316"/>
                  </a:lnTo>
                  <a:lnTo>
                    <a:pt x="243" y="314"/>
                  </a:lnTo>
                  <a:lnTo>
                    <a:pt x="246" y="314"/>
                  </a:lnTo>
                  <a:lnTo>
                    <a:pt x="283" y="314"/>
                  </a:lnTo>
                  <a:lnTo>
                    <a:pt x="287" y="313"/>
                  </a:lnTo>
                  <a:lnTo>
                    <a:pt x="292" y="310"/>
                  </a:lnTo>
                  <a:lnTo>
                    <a:pt x="295" y="307"/>
                  </a:lnTo>
                  <a:lnTo>
                    <a:pt x="297" y="303"/>
                  </a:lnTo>
                  <a:lnTo>
                    <a:pt x="297" y="299"/>
                  </a:lnTo>
                  <a:lnTo>
                    <a:pt x="297" y="293"/>
                  </a:lnTo>
                  <a:lnTo>
                    <a:pt x="295" y="290"/>
                  </a:lnTo>
                  <a:lnTo>
                    <a:pt x="292" y="287"/>
                  </a:lnTo>
                  <a:lnTo>
                    <a:pt x="287" y="285"/>
                  </a:lnTo>
                  <a:lnTo>
                    <a:pt x="283" y="284"/>
                  </a:lnTo>
                  <a:lnTo>
                    <a:pt x="268" y="284"/>
                  </a:lnTo>
                  <a:lnTo>
                    <a:pt x="256" y="282"/>
                  </a:lnTo>
                  <a:lnTo>
                    <a:pt x="247" y="275"/>
                  </a:lnTo>
                  <a:lnTo>
                    <a:pt x="240" y="265"/>
                  </a:lnTo>
                  <a:lnTo>
                    <a:pt x="238" y="254"/>
                  </a:lnTo>
                  <a:lnTo>
                    <a:pt x="240" y="242"/>
                  </a:lnTo>
                  <a:lnTo>
                    <a:pt x="247" y="232"/>
                  </a:lnTo>
                  <a:lnTo>
                    <a:pt x="256" y="226"/>
                  </a:lnTo>
                  <a:lnTo>
                    <a:pt x="268" y="224"/>
                  </a:lnTo>
                  <a:lnTo>
                    <a:pt x="268" y="201"/>
                  </a:lnTo>
                  <a:lnTo>
                    <a:pt x="268" y="199"/>
                  </a:lnTo>
                  <a:lnTo>
                    <a:pt x="270" y="196"/>
                  </a:lnTo>
                  <a:lnTo>
                    <a:pt x="273" y="195"/>
                  </a:lnTo>
                  <a:lnTo>
                    <a:pt x="276" y="194"/>
                  </a:lnTo>
                  <a:close/>
                  <a:moveTo>
                    <a:pt x="276" y="179"/>
                  </a:moveTo>
                  <a:lnTo>
                    <a:pt x="253" y="182"/>
                  </a:lnTo>
                  <a:lnTo>
                    <a:pt x="233" y="189"/>
                  </a:lnTo>
                  <a:lnTo>
                    <a:pt x="215" y="200"/>
                  </a:lnTo>
                  <a:lnTo>
                    <a:pt x="200" y="215"/>
                  </a:lnTo>
                  <a:lnTo>
                    <a:pt x="188" y="233"/>
                  </a:lnTo>
                  <a:lnTo>
                    <a:pt x="180" y="254"/>
                  </a:lnTo>
                  <a:lnTo>
                    <a:pt x="178" y="276"/>
                  </a:lnTo>
                  <a:lnTo>
                    <a:pt x="180" y="299"/>
                  </a:lnTo>
                  <a:lnTo>
                    <a:pt x="188" y="319"/>
                  </a:lnTo>
                  <a:lnTo>
                    <a:pt x="200" y="336"/>
                  </a:lnTo>
                  <a:lnTo>
                    <a:pt x="215" y="351"/>
                  </a:lnTo>
                  <a:lnTo>
                    <a:pt x="233" y="363"/>
                  </a:lnTo>
                  <a:lnTo>
                    <a:pt x="253" y="370"/>
                  </a:lnTo>
                  <a:lnTo>
                    <a:pt x="276" y="373"/>
                  </a:lnTo>
                  <a:lnTo>
                    <a:pt x="297" y="370"/>
                  </a:lnTo>
                  <a:lnTo>
                    <a:pt x="317" y="363"/>
                  </a:lnTo>
                  <a:lnTo>
                    <a:pt x="336" y="351"/>
                  </a:lnTo>
                  <a:lnTo>
                    <a:pt x="351" y="336"/>
                  </a:lnTo>
                  <a:lnTo>
                    <a:pt x="362" y="319"/>
                  </a:lnTo>
                  <a:lnTo>
                    <a:pt x="370" y="299"/>
                  </a:lnTo>
                  <a:lnTo>
                    <a:pt x="372" y="276"/>
                  </a:lnTo>
                  <a:lnTo>
                    <a:pt x="370" y="254"/>
                  </a:lnTo>
                  <a:lnTo>
                    <a:pt x="362" y="233"/>
                  </a:lnTo>
                  <a:lnTo>
                    <a:pt x="351" y="215"/>
                  </a:lnTo>
                  <a:lnTo>
                    <a:pt x="336" y="200"/>
                  </a:lnTo>
                  <a:lnTo>
                    <a:pt x="317" y="189"/>
                  </a:lnTo>
                  <a:lnTo>
                    <a:pt x="297" y="182"/>
                  </a:lnTo>
                  <a:lnTo>
                    <a:pt x="276" y="179"/>
                  </a:lnTo>
                  <a:close/>
                  <a:moveTo>
                    <a:pt x="276" y="164"/>
                  </a:moveTo>
                  <a:lnTo>
                    <a:pt x="301" y="167"/>
                  </a:lnTo>
                  <a:lnTo>
                    <a:pt x="324" y="175"/>
                  </a:lnTo>
                  <a:lnTo>
                    <a:pt x="345" y="188"/>
                  </a:lnTo>
                  <a:lnTo>
                    <a:pt x="362" y="207"/>
                  </a:lnTo>
                  <a:lnTo>
                    <a:pt x="375" y="227"/>
                  </a:lnTo>
                  <a:lnTo>
                    <a:pt x="384" y="250"/>
                  </a:lnTo>
                  <a:lnTo>
                    <a:pt x="387" y="276"/>
                  </a:lnTo>
                  <a:lnTo>
                    <a:pt x="384" y="302"/>
                  </a:lnTo>
                  <a:lnTo>
                    <a:pt x="375" y="325"/>
                  </a:lnTo>
                  <a:lnTo>
                    <a:pt x="362" y="346"/>
                  </a:lnTo>
                  <a:lnTo>
                    <a:pt x="345" y="363"/>
                  </a:lnTo>
                  <a:lnTo>
                    <a:pt x="324" y="377"/>
                  </a:lnTo>
                  <a:lnTo>
                    <a:pt x="301" y="385"/>
                  </a:lnTo>
                  <a:lnTo>
                    <a:pt x="276" y="388"/>
                  </a:lnTo>
                  <a:lnTo>
                    <a:pt x="250" y="385"/>
                  </a:lnTo>
                  <a:lnTo>
                    <a:pt x="227" y="377"/>
                  </a:lnTo>
                  <a:lnTo>
                    <a:pt x="205" y="363"/>
                  </a:lnTo>
                  <a:lnTo>
                    <a:pt x="188" y="346"/>
                  </a:lnTo>
                  <a:lnTo>
                    <a:pt x="175" y="325"/>
                  </a:lnTo>
                  <a:lnTo>
                    <a:pt x="167" y="302"/>
                  </a:lnTo>
                  <a:lnTo>
                    <a:pt x="163" y="276"/>
                  </a:lnTo>
                  <a:lnTo>
                    <a:pt x="167" y="250"/>
                  </a:lnTo>
                  <a:lnTo>
                    <a:pt x="175" y="227"/>
                  </a:lnTo>
                  <a:lnTo>
                    <a:pt x="188" y="207"/>
                  </a:lnTo>
                  <a:lnTo>
                    <a:pt x="205" y="188"/>
                  </a:lnTo>
                  <a:lnTo>
                    <a:pt x="227" y="175"/>
                  </a:lnTo>
                  <a:lnTo>
                    <a:pt x="250" y="167"/>
                  </a:lnTo>
                  <a:lnTo>
                    <a:pt x="276" y="164"/>
                  </a:lnTo>
                  <a:close/>
                  <a:moveTo>
                    <a:pt x="122" y="105"/>
                  </a:moveTo>
                  <a:lnTo>
                    <a:pt x="86" y="140"/>
                  </a:lnTo>
                  <a:lnTo>
                    <a:pt x="84" y="141"/>
                  </a:lnTo>
                  <a:lnTo>
                    <a:pt x="82" y="142"/>
                  </a:lnTo>
                  <a:lnTo>
                    <a:pt x="79" y="141"/>
                  </a:lnTo>
                  <a:lnTo>
                    <a:pt x="77" y="140"/>
                  </a:lnTo>
                  <a:lnTo>
                    <a:pt x="42" y="106"/>
                  </a:lnTo>
                  <a:lnTo>
                    <a:pt x="27" y="111"/>
                  </a:lnTo>
                  <a:lnTo>
                    <a:pt x="21" y="114"/>
                  </a:lnTo>
                  <a:lnTo>
                    <a:pt x="16" y="121"/>
                  </a:lnTo>
                  <a:lnTo>
                    <a:pt x="15" y="128"/>
                  </a:lnTo>
                  <a:lnTo>
                    <a:pt x="15" y="231"/>
                  </a:lnTo>
                  <a:lnTo>
                    <a:pt x="17" y="241"/>
                  </a:lnTo>
                  <a:lnTo>
                    <a:pt x="22" y="247"/>
                  </a:lnTo>
                  <a:lnTo>
                    <a:pt x="30" y="253"/>
                  </a:lnTo>
                  <a:lnTo>
                    <a:pt x="30" y="156"/>
                  </a:lnTo>
                  <a:lnTo>
                    <a:pt x="30" y="154"/>
                  </a:lnTo>
                  <a:lnTo>
                    <a:pt x="32" y="152"/>
                  </a:lnTo>
                  <a:lnTo>
                    <a:pt x="34" y="150"/>
                  </a:lnTo>
                  <a:lnTo>
                    <a:pt x="37" y="150"/>
                  </a:lnTo>
                  <a:lnTo>
                    <a:pt x="39" y="150"/>
                  </a:lnTo>
                  <a:lnTo>
                    <a:pt x="42" y="152"/>
                  </a:lnTo>
                  <a:lnTo>
                    <a:pt x="44" y="154"/>
                  </a:lnTo>
                  <a:lnTo>
                    <a:pt x="45" y="156"/>
                  </a:lnTo>
                  <a:lnTo>
                    <a:pt x="45" y="261"/>
                  </a:lnTo>
                  <a:lnTo>
                    <a:pt x="45" y="261"/>
                  </a:lnTo>
                  <a:lnTo>
                    <a:pt x="45" y="261"/>
                  </a:lnTo>
                  <a:lnTo>
                    <a:pt x="45" y="373"/>
                  </a:lnTo>
                  <a:lnTo>
                    <a:pt x="75" y="373"/>
                  </a:lnTo>
                  <a:lnTo>
                    <a:pt x="75" y="246"/>
                  </a:lnTo>
                  <a:lnTo>
                    <a:pt x="75" y="243"/>
                  </a:lnTo>
                  <a:lnTo>
                    <a:pt x="77" y="241"/>
                  </a:lnTo>
                  <a:lnTo>
                    <a:pt x="79" y="240"/>
                  </a:lnTo>
                  <a:lnTo>
                    <a:pt x="82" y="239"/>
                  </a:lnTo>
                  <a:lnTo>
                    <a:pt x="84" y="240"/>
                  </a:lnTo>
                  <a:lnTo>
                    <a:pt x="86" y="241"/>
                  </a:lnTo>
                  <a:lnTo>
                    <a:pt x="88" y="243"/>
                  </a:lnTo>
                  <a:lnTo>
                    <a:pt x="90" y="246"/>
                  </a:lnTo>
                  <a:lnTo>
                    <a:pt x="90" y="373"/>
                  </a:lnTo>
                  <a:lnTo>
                    <a:pt x="118" y="373"/>
                  </a:lnTo>
                  <a:lnTo>
                    <a:pt x="118" y="150"/>
                  </a:lnTo>
                  <a:lnTo>
                    <a:pt x="122" y="138"/>
                  </a:lnTo>
                  <a:lnTo>
                    <a:pt x="128" y="128"/>
                  </a:lnTo>
                  <a:lnTo>
                    <a:pt x="137" y="122"/>
                  </a:lnTo>
                  <a:lnTo>
                    <a:pt x="148" y="120"/>
                  </a:lnTo>
                  <a:lnTo>
                    <a:pt x="231" y="120"/>
                  </a:lnTo>
                  <a:lnTo>
                    <a:pt x="239" y="118"/>
                  </a:lnTo>
                  <a:lnTo>
                    <a:pt x="247" y="112"/>
                  </a:lnTo>
                  <a:lnTo>
                    <a:pt x="251" y="105"/>
                  </a:lnTo>
                  <a:lnTo>
                    <a:pt x="122" y="105"/>
                  </a:lnTo>
                  <a:close/>
                  <a:moveTo>
                    <a:pt x="45" y="90"/>
                  </a:moveTo>
                  <a:lnTo>
                    <a:pt x="48" y="90"/>
                  </a:lnTo>
                  <a:lnTo>
                    <a:pt x="50" y="92"/>
                  </a:lnTo>
                  <a:lnTo>
                    <a:pt x="82" y="124"/>
                  </a:lnTo>
                  <a:lnTo>
                    <a:pt x="113" y="92"/>
                  </a:lnTo>
                  <a:lnTo>
                    <a:pt x="116" y="90"/>
                  </a:lnTo>
                  <a:lnTo>
                    <a:pt x="118" y="90"/>
                  </a:lnTo>
                  <a:lnTo>
                    <a:pt x="261" y="90"/>
                  </a:lnTo>
                  <a:lnTo>
                    <a:pt x="263" y="90"/>
                  </a:lnTo>
                  <a:lnTo>
                    <a:pt x="266" y="92"/>
                  </a:lnTo>
                  <a:lnTo>
                    <a:pt x="267" y="94"/>
                  </a:lnTo>
                  <a:lnTo>
                    <a:pt x="268" y="97"/>
                  </a:lnTo>
                  <a:lnTo>
                    <a:pt x="265" y="111"/>
                  </a:lnTo>
                  <a:lnTo>
                    <a:pt x="256" y="123"/>
                  </a:lnTo>
                  <a:lnTo>
                    <a:pt x="245" y="132"/>
                  </a:lnTo>
                  <a:lnTo>
                    <a:pt x="231" y="135"/>
                  </a:lnTo>
                  <a:lnTo>
                    <a:pt x="148" y="135"/>
                  </a:lnTo>
                  <a:lnTo>
                    <a:pt x="144" y="135"/>
                  </a:lnTo>
                  <a:lnTo>
                    <a:pt x="140" y="137"/>
                  </a:lnTo>
                  <a:lnTo>
                    <a:pt x="137" y="140"/>
                  </a:lnTo>
                  <a:lnTo>
                    <a:pt x="134" y="144"/>
                  </a:lnTo>
                  <a:lnTo>
                    <a:pt x="133" y="150"/>
                  </a:lnTo>
                  <a:lnTo>
                    <a:pt x="133" y="380"/>
                  </a:lnTo>
                  <a:lnTo>
                    <a:pt x="133" y="383"/>
                  </a:lnTo>
                  <a:lnTo>
                    <a:pt x="131" y="385"/>
                  </a:lnTo>
                  <a:lnTo>
                    <a:pt x="129" y="388"/>
                  </a:lnTo>
                  <a:lnTo>
                    <a:pt x="126" y="388"/>
                  </a:lnTo>
                  <a:lnTo>
                    <a:pt x="37" y="388"/>
                  </a:lnTo>
                  <a:lnTo>
                    <a:pt x="34" y="388"/>
                  </a:lnTo>
                  <a:lnTo>
                    <a:pt x="32" y="385"/>
                  </a:lnTo>
                  <a:lnTo>
                    <a:pt x="30" y="383"/>
                  </a:lnTo>
                  <a:lnTo>
                    <a:pt x="30" y="380"/>
                  </a:lnTo>
                  <a:lnTo>
                    <a:pt x="30" y="268"/>
                  </a:lnTo>
                  <a:lnTo>
                    <a:pt x="18" y="263"/>
                  </a:lnTo>
                  <a:lnTo>
                    <a:pt x="8" y="255"/>
                  </a:lnTo>
                  <a:lnTo>
                    <a:pt x="2" y="244"/>
                  </a:lnTo>
                  <a:lnTo>
                    <a:pt x="0" y="231"/>
                  </a:lnTo>
                  <a:lnTo>
                    <a:pt x="0" y="128"/>
                  </a:lnTo>
                  <a:lnTo>
                    <a:pt x="3" y="114"/>
                  </a:lnTo>
                  <a:lnTo>
                    <a:pt x="10" y="104"/>
                  </a:lnTo>
                  <a:lnTo>
                    <a:pt x="22" y="96"/>
                  </a:lnTo>
                  <a:lnTo>
                    <a:pt x="41" y="90"/>
                  </a:lnTo>
                  <a:lnTo>
                    <a:pt x="45" y="90"/>
                  </a:lnTo>
                  <a:close/>
                  <a:moveTo>
                    <a:pt x="82" y="15"/>
                  </a:moveTo>
                  <a:lnTo>
                    <a:pt x="70" y="17"/>
                  </a:lnTo>
                  <a:lnTo>
                    <a:pt x="61" y="23"/>
                  </a:lnTo>
                  <a:lnTo>
                    <a:pt x="54" y="33"/>
                  </a:lnTo>
                  <a:lnTo>
                    <a:pt x="52" y="45"/>
                  </a:lnTo>
                  <a:lnTo>
                    <a:pt x="54" y="57"/>
                  </a:lnTo>
                  <a:lnTo>
                    <a:pt x="61" y="66"/>
                  </a:lnTo>
                  <a:lnTo>
                    <a:pt x="70" y="73"/>
                  </a:lnTo>
                  <a:lnTo>
                    <a:pt x="82" y="75"/>
                  </a:lnTo>
                  <a:lnTo>
                    <a:pt x="93" y="73"/>
                  </a:lnTo>
                  <a:lnTo>
                    <a:pt x="102" y="66"/>
                  </a:lnTo>
                  <a:lnTo>
                    <a:pt x="109" y="57"/>
                  </a:lnTo>
                  <a:lnTo>
                    <a:pt x="111" y="45"/>
                  </a:lnTo>
                  <a:lnTo>
                    <a:pt x="109" y="33"/>
                  </a:lnTo>
                  <a:lnTo>
                    <a:pt x="102" y="23"/>
                  </a:lnTo>
                  <a:lnTo>
                    <a:pt x="93" y="17"/>
                  </a:lnTo>
                  <a:lnTo>
                    <a:pt x="82" y="15"/>
                  </a:lnTo>
                  <a:close/>
                  <a:moveTo>
                    <a:pt x="82" y="0"/>
                  </a:moveTo>
                  <a:lnTo>
                    <a:pt x="96" y="2"/>
                  </a:lnTo>
                  <a:lnTo>
                    <a:pt x="108" y="8"/>
                  </a:lnTo>
                  <a:lnTo>
                    <a:pt x="117" y="18"/>
                  </a:lnTo>
                  <a:lnTo>
                    <a:pt x="124" y="31"/>
                  </a:lnTo>
                  <a:lnTo>
                    <a:pt x="126" y="45"/>
                  </a:lnTo>
                  <a:lnTo>
                    <a:pt x="124" y="59"/>
                  </a:lnTo>
                  <a:lnTo>
                    <a:pt x="117" y="72"/>
                  </a:lnTo>
                  <a:lnTo>
                    <a:pt x="108" y="81"/>
                  </a:lnTo>
                  <a:lnTo>
                    <a:pt x="96" y="88"/>
                  </a:lnTo>
                  <a:lnTo>
                    <a:pt x="82" y="90"/>
                  </a:lnTo>
                  <a:lnTo>
                    <a:pt x="67" y="88"/>
                  </a:lnTo>
                  <a:lnTo>
                    <a:pt x="55" y="81"/>
                  </a:lnTo>
                  <a:lnTo>
                    <a:pt x="46" y="72"/>
                  </a:lnTo>
                  <a:lnTo>
                    <a:pt x="39" y="59"/>
                  </a:lnTo>
                  <a:lnTo>
                    <a:pt x="37" y="45"/>
                  </a:lnTo>
                  <a:lnTo>
                    <a:pt x="39" y="31"/>
                  </a:lnTo>
                  <a:lnTo>
                    <a:pt x="46" y="18"/>
                  </a:lnTo>
                  <a:lnTo>
                    <a:pt x="55" y="8"/>
                  </a:lnTo>
                  <a:lnTo>
                    <a:pt x="67" y="2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544" name="Łącznik prosty 1543"/>
          <p:cNvCxnSpPr/>
          <p:nvPr/>
        </p:nvCxnSpPr>
        <p:spPr>
          <a:xfrm rot="5400000" flipH="1" flipV="1">
            <a:off x="2568266" y="-205137"/>
            <a:ext cx="0" cy="4210673"/>
          </a:xfrm>
          <a:prstGeom prst="line">
            <a:avLst/>
          </a:prstGeom>
          <a:noFill/>
          <a:ln w="6350" cap="rnd" cmpd="sng" algn="ctr">
            <a:solidFill>
              <a:srgbClr val="FFFFFF">
                <a:lumMod val="75000"/>
              </a:srgbClr>
            </a:solidFill>
            <a:prstDash val="solid"/>
            <a:headEnd type="none"/>
            <a:tailEnd type="none"/>
          </a:ln>
          <a:effectLst/>
        </p:spPr>
      </p:cxnSp>
      <p:cxnSp>
        <p:nvCxnSpPr>
          <p:cNvPr id="1545" name="Łącznik prosty 1544"/>
          <p:cNvCxnSpPr/>
          <p:nvPr/>
        </p:nvCxnSpPr>
        <p:spPr>
          <a:xfrm rot="5400000" flipH="1" flipV="1">
            <a:off x="2568267" y="731239"/>
            <a:ext cx="0" cy="4210673"/>
          </a:xfrm>
          <a:prstGeom prst="line">
            <a:avLst/>
          </a:prstGeom>
          <a:noFill/>
          <a:ln w="6350" cap="rnd" cmpd="sng" algn="ctr">
            <a:solidFill>
              <a:srgbClr val="FFFFFF">
                <a:lumMod val="75000"/>
              </a:srgbClr>
            </a:solidFill>
            <a:prstDash val="solid"/>
            <a:headEnd type="none"/>
            <a:tailEnd type="none"/>
          </a:ln>
          <a:effectLst/>
        </p:spPr>
      </p:cxnSp>
      <p:sp>
        <p:nvSpPr>
          <p:cNvPr id="21" name="pole tekstowe 20"/>
          <p:cNvSpPr txBox="1"/>
          <p:nvPr/>
        </p:nvSpPr>
        <p:spPr>
          <a:xfrm>
            <a:off x="324976" y="3884280"/>
            <a:ext cx="6613346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i="0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Zakres produktowy</a:t>
            </a:r>
          </a:p>
        </p:txBody>
      </p:sp>
      <p:sp>
        <p:nvSpPr>
          <p:cNvPr id="22" name="Dowolny kształt 21">
            <a:hlinkClick r:id="" action="ppaction://noaction"/>
          </p:cNvPr>
          <p:cNvSpPr/>
          <p:nvPr/>
        </p:nvSpPr>
        <p:spPr>
          <a:xfrm>
            <a:off x="324977" y="4429305"/>
            <a:ext cx="1933194" cy="533725"/>
          </a:xfrm>
          <a:custGeom>
            <a:avLst/>
            <a:gdLst>
              <a:gd name="connsiteX0" fmla="*/ 0 w 2228782"/>
              <a:gd name="connsiteY0" fmla="*/ 0 h 749630"/>
              <a:gd name="connsiteX1" fmla="*/ 2228782 w 2228782"/>
              <a:gd name="connsiteY1" fmla="*/ 0 h 749630"/>
              <a:gd name="connsiteX2" fmla="*/ 2228782 w 2228782"/>
              <a:gd name="connsiteY2" fmla="*/ 749630 h 749630"/>
              <a:gd name="connsiteX3" fmla="*/ 0 w 2228782"/>
              <a:gd name="connsiteY3" fmla="*/ 749630 h 749630"/>
              <a:gd name="connsiteX4" fmla="*/ 0 w 2228782"/>
              <a:gd name="connsiteY4" fmla="*/ 0 h 74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8782" h="749630">
                <a:moveTo>
                  <a:pt x="0" y="0"/>
                </a:moveTo>
                <a:lnTo>
                  <a:pt x="2228782" y="0"/>
                </a:lnTo>
                <a:lnTo>
                  <a:pt x="2228782" y="749630"/>
                </a:lnTo>
                <a:lnTo>
                  <a:pt x="0" y="74963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35560" tIns="26670" rIns="35560" bIns="26670" numCol="1" spcCol="1270" anchor="ctr" anchorCtr="0">
            <a:noAutofit/>
          </a:bodyPr>
          <a:lstStyle/>
          <a:p>
            <a:pPr marL="0" marR="0" lvl="0" indent="0" algn="ctr" defTabSz="622300" eaLnBrk="0" fontAlgn="base" latinLnBrk="0" hangingPunct="0">
              <a:lnSpc>
                <a:spcPct val="90000"/>
              </a:lnSpc>
              <a:spcBef>
                <a:spcPts val="600"/>
              </a:spcBef>
              <a:buClrTx/>
              <a:buSzTx/>
              <a:buFontTx/>
              <a:buNone/>
              <a:tabLst/>
              <a:defRPr/>
            </a:pPr>
            <a:r>
              <a:rPr kumimoji="0" lang="pl-PL" altLang="pl-PL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Kredyt dla banku nabywcy</a:t>
            </a:r>
            <a:endParaRPr kumimoji="0" lang="pl-PL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Dowolny kształt 25">
            <a:hlinkClick r:id="" action="ppaction://noaction"/>
          </p:cNvPr>
          <p:cNvSpPr/>
          <p:nvPr/>
        </p:nvSpPr>
        <p:spPr>
          <a:xfrm>
            <a:off x="324976" y="5111298"/>
            <a:ext cx="1933194" cy="533725"/>
          </a:xfrm>
          <a:custGeom>
            <a:avLst/>
            <a:gdLst>
              <a:gd name="connsiteX0" fmla="*/ 0 w 2228782"/>
              <a:gd name="connsiteY0" fmla="*/ 0 h 749630"/>
              <a:gd name="connsiteX1" fmla="*/ 2228782 w 2228782"/>
              <a:gd name="connsiteY1" fmla="*/ 0 h 749630"/>
              <a:gd name="connsiteX2" fmla="*/ 2228782 w 2228782"/>
              <a:gd name="connsiteY2" fmla="*/ 749630 h 749630"/>
              <a:gd name="connsiteX3" fmla="*/ 0 w 2228782"/>
              <a:gd name="connsiteY3" fmla="*/ 749630 h 749630"/>
              <a:gd name="connsiteX4" fmla="*/ 0 w 2228782"/>
              <a:gd name="connsiteY4" fmla="*/ 0 h 74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8782" h="749630">
                <a:moveTo>
                  <a:pt x="0" y="0"/>
                </a:moveTo>
                <a:lnTo>
                  <a:pt x="2228782" y="0"/>
                </a:lnTo>
                <a:lnTo>
                  <a:pt x="2228782" y="749630"/>
                </a:lnTo>
                <a:lnTo>
                  <a:pt x="0" y="74963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35560" tIns="26670" rIns="35560" bIns="26670" numCol="1" spcCol="1270" anchor="ctr" anchorCtr="0">
            <a:noAutofit/>
          </a:bodyPr>
          <a:lstStyle/>
          <a:p>
            <a:pPr marL="0" marR="0" lvl="0" indent="0" algn="ctr" defTabSz="622300" eaLnBrk="0" fontAlgn="base" latinLnBrk="0" hangingPunct="0">
              <a:lnSpc>
                <a:spcPct val="90000"/>
              </a:lnSpc>
              <a:spcBef>
                <a:spcPts val="600"/>
              </a:spcBef>
              <a:buClrTx/>
              <a:buSzTx/>
              <a:buFontTx/>
              <a:buNone/>
              <a:tabLst/>
              <a:defRPr/>
            </a:pPr>
            <a:r>
              <a:rPr kumimoji="0" lang="pl-PL" altLang="pl-PL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Kredyt dla nabywcy</a:t>
            </a:r>
            <a:endParaRPr kumimoji="0" lang="pl-PL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Dowolny kształt 26">
            <a:hlinkClick r:id="" action="ppaction://noaction"/>
          </p:cNvPr>
          <p:cNvSpPr/>
          <p:nvPr/>
        </p:nvSpPr>
        <p:spPr>
          <a:xfrm>
            <a:off x="324976" y="5810972"/>
            <a:ext cx="1933194" cy="533725"/>
          </a:xfrm>
          <a:custGeom>
            <a:avLst/>
            <a:gdLst>
              <a:gd name="connsiteX0" fmla="*/ 0 w 2228782"/>
              <a:gd name="connsiteY0" fmla="*/ 0 h 749630"/>
              <a:gd name="connsiteX1" fmla="*/ 2228782 w 2228782"/>
              <a:gd name="connsiteY1" fmla="*/ 0 h 749630"/>
              <a:gd name="connsiteX2" fmla="*/ 2228782 w 2228782"/>
              <a:gd name="connsiteY2" fmla="*/ 749630 h 749630"/>
              <a:gd name="connsiteX3" fmla="*/ 0 w 2228782"/>
              <a:gd name="connsiteY3" fmla="*/ 749630 h 749630"/>
              <a:gd name="connsiteX4" fmla="*/ 0 w 2228782"/>
              <a:gd name="connsiteY4" fmla="*/ 0 h 74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8782" h="749630">
                <a:moveTo>
                  <a:pt x="0" y="0"/>
                </a:moveTo>
                <a:lnTo>
                  <a:pt x="2228782" y="0"/>
                </a:lnTo>
                <a:lnTo>
                  <a:pt x="2228782" y="749630"/>
                </a:lnTo>
                <a:lnTo>
                  <a:pt x="0" y="74963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35560" tIns="26670" rIns="35560" bIns="26670" numCol="1" spcCol="1270" anchor="ctr" anchorCtr="0">
            <a:noAutofit/>
          </a:bodyPr>
          <a:lstStyle/>
          <a:p>
            <a:pPr marL="0" marR="0" lvl="0" indent="0" algn="ctr" defTabSz="622300" eaLnBrk="0" fontAlgn="base" latinLnBrk="0" hangingPunct="0">
              <a:lnSpc>
                <a:spcPct val="90000"/>
              </a:lnSpc>
              <a:spcBef>
                <a:spcPts val="600"/>
              </a:spcBef>
              <a:buClrTx/>
              <a:buSzTx/>
              <a:buFontTx/>
              <a:buNone/>
              <a:tabLst/>
              <a:defRPr/>
            </a:pPr>
            <a:r>
              <a:rPr kumimoji="0" lang="pl-PL" altLang="pl-PL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Kredyt na finansowanie ekspansji zagranicznej</a:t>
            </a:r>
            <a:endParaRPr kumimoji="0" lang="pl-PL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Dowolny kształt 27">
            <a:hlinkClick r:id="" action="ppaction://noaction"/>
          </p:cNvPr>
          <p:cNvSpPr/>
          <p:nvPr/>
        </p:nvSpPr>
        <p:spPr>
          <a:xfrm>
            <a:off x="2665052" y="4413157"/>
            <a:ext cx="1933194" cy="533725"/>
          </a:xfrm>
          <a:custGeom>
            <a:avLst/>
            <a:gdLst>
              <a:gd name="connsiteX0" fmla="*/ 0 w 2228782"/>
              <a:gd name="connsiteY0" fmla="*/ 0 h 749630"/>
              <a:gd name="connsiteX1" fmla="*/ 2228782 w 2228782"/>
              <a:gd name="connsiteY1" fmla="*/ 0 h 749630"/>
              <a:gd name="connsiteX2" fmla="*/ 2228782 w 2228782"/>
              <a:gd name="connsiteY2" fmla="*/ 749630 h 749630"/>
              <a:gd name="connsiteX3" fmla="*/ 0 w 2228782"/>
              <a:gd name="connsiteY3" fmla="*/ 749630 h 749630"/>
              <a:gd name="connsiteX4" fmla="*/ 0 w 2228782"/>
              <a:gd name="connsiteY4" fmla="*/ 0 h 74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8782" h="749630">
                <a:moveTo>
                  <a:pt x="0" y="0"/>
                </a:moveTo>
                <a:lnTo>
                  <a:pt x="2228782" y="0"/>
                </a:lnTo>
                <a:lnTo>
                  <a:pt x="2228782" y="749630"/>
                </a:lnTo>
                <a:lnTo>
                  <a:pt x="0" y="74963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35560" tIns="26670" rIns="35560" bIns="26670" numCol="1" spcCol="1270" anchor="ctr" anchorCtr="0">
            <a:noAutofit/>
          </a:bodyPr>
          <a:lstStyle/>
          <a:p>
            <a:pPr marL="0" marR="0" lvl="0" indent="0" algn="ctr" defTabSz="622300" eaLnBrk="0" fontAlgn="base" latinLnBrk="0" hangingPunct="0">
              <a:lnSpc>
                <a:spcPct val="90000"/>
              </a:lnSpc>
              <a:spcBef>
                <a:spcPts val="600"/>
              </a:spcBef>
              <a:buClrTx/>
              <a:buSzTx/>
              <a:buFontTx/>
              <a:buNone/>
              <a:tabLst/>
              <a:defRPr/>
            </a:pPr>
            <a:r>
              <a:rPr kumimoji="0" lang="pl-PL" altLang="pl-PL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Postfinansowanie</a:t>
            </a:r>
            <a:r>
              <a:rPr kumimoji="0" lang="pl-PL" altLang="pl-PL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akredytywy</a:t>
            </a:r>
            <a:endParaRPr kumimoji="0" lang="pl-PL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Dowolny kształt 28">
            <a:hlinkClick r:id="" action="ppaction://noaction"/>
          </p:cNvPr>
          <p:cNvSpPr/>
          <p:nvPr/>
        </p:nvSpPr>
        <p:spPr>
          <a:xfrm>
            <a:off x="2665052" y="5115145"/>
            <a:ext cx="1933194" cy="533725"/>
          </a:xfrm>
          <a:custGeom>
            <a:avLst/>
            <a:gdLst>
              <a:gd name="connsiteX0" fmla="*/ 0 w 2228782"/>
              <a:gd name="connsiteY0" fmla="*/ 0 h 749630"/>
              <a:gd name="connsiteX1" fmla="*/ 2228782 w 2228782"/>
              <a:gd name="connsiteY1" fmla="*/ 0 h 749630"/>
              <a:gd name="connsiteX2" fmla="*/ 2228782 w 2228782"/>
              <a:gd name="connsiteY2" fmla="*/ 749630 h 749630"/>
              <a:gd name="connsiteX3" fmla="*/ 0 w 2228782"/>
              <a:gd name="connsiteY3" fmla="*/ 749630 h 749630"/>
              <a:gd name="connsiteX4" fmla="*/ 0 w 2228782"/>
              <a:gd name="connsiteY4" fmla="*/ 0 h 74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8782" h="749630">
                <a:moveTo>
                  <a:pt x="0" y="0"/>
                </a:moveTo>
                <a:lnTo>
                  <a:pt x="2228782" y="0"/>
                </a:lnTo>
                <a:lnTo>
                  <a:pt x="2228782" y="749630"/>
                </a:lnTo>
                <a:lnTo>
                  <a:pt x="0" y="74963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35560" tIns="26670" rIns="35560" bIns="26670" numCol="1" spcCol="1270" anchor="ctr" anchorCtr="0">
            <a:noAutofit/>
          </a:bodyPr>
          <a:lstStyle/>
          <a:p>
            <a:pPr marL="0" marR="0" lvl="0" indent="0" algn="ctr" defTabSz="622300" eaLnBrk="0" fontAlgn="base" latinLnBrk="0" hangingPunct="0">
              <a:lnSpc>
                <a:spcPct val="90000"/>
              </a:lnSpc>
              <a:spcBef>
                <a:spcPts val="600"/>
              </a:spcBef>
              <a:buClrTx/>
              <a:buSzTx/>
              <a:buFontTx/>
              <a:buNone/>
              <a:tabLst/>
              <a:defRPr/>
            </a:pPr>
            <a:r>
              <a:rPr kumimoji="0" lang="pl-PL" altLang="pl-PL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Dyskonto akredytywy</a:t>
            </a:r>
            <a:endParaRPr kumimoji="0" lang="pl-PL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Dowolny kształt 29">
            <a:hlinkClick r:id="" action="ppaction://noaction"/>
          </p:cNvPr>
          <p:cNvSpPr/>
          <p:nvPr/>
        </p:nvSpPr>
        <p:spPr>
          <a:xfrm>
            <a:off x="2665052" y="5836475"/>
            <a:ext cx="1933194" cy="533725"/>
          </a:xfrm>
          <a:custGeom>
            <a:avLst/>
            <a:gdLst>
              <a:gd name="connsiteX0" fmla="*/ 0 w 2228782"/>
              <a:gd name="connsiteY0" fmla="*/ 0 h 749630"/>
              <a:gd name="connsiteX1" fmla="*/ 2228782 w 2228782"/>
              <a:gd name="connsiteY1" fmla="*/ 0 h 749630"/>
              <a:gd name="connsiteX2" fmla="*/ 2228782 w 2228782"/>
              <a:gd name="connsiteY2" fmla="*/ 749630 h 749630"/>
              <a:gd name="connsiteX3" fmla="*/ 0 w 2228782"/>
              <a:gd name="connsiteY3" fmla="*/ 749630 h 749630"/>
              <a:gd name="connsiteX4" fmla="*/ 0 w 2228782"/>
              <a:gd name="connsiteY4" fmla="*/ 0 h 74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8782" h="749630">
                <a:moveTo>
                  <a:pt x="0" y="0"/>
                </a:moveTo>
                <a:lnTo>
                  <a:pt x="2228782" y="0"/>
                </a:lnTo>
                <a:lnTo>
                  <a:pt x="2228782" y="749630"/>
                </a:lnTo>
                <a:lnTo>
                  <a:pt x="0" y="74963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35560" tIns="26670" rIns="35560" bIns="26670" numCol="1" spcCol="1270" anchor="ctr" anchorCtr="0">
            <a:noAutofit/>
          </a:bodyPr>
          <a:lstStyle/>
          <a:p>
            <a:pPr marL="0" marR="0" lvl="0" indent="0" algn="ctr" defTabSz="622300" eaLnBrk="0" fontAlgn="base" latinLnBrk="0" hangingPunct="0">
              <a:lnSpc>
                <a:spcPct val="90000"/>
              </a:lnSpc>
              <a:spcBef>
                <a:spcPts val="600"/>
              </a:spcBef>
              <a:buClrTx/>
              <a:buSzTx/>
              <a:buFontTx/>
              <a:buNone/>
              <a:tabLst/>
              <a:defRPr/>
            </a:pPr>
            <a:r>
              <a:rPr kumimoji="0" lang="pl-PL" altLang="pl-PL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Potwierdzenie akredytywy</a:t>
            </a:r>
            <a:endParaRPr kumimoji="0" lang="pl-PL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Dowolny kształt 30">
            <a:hlinkClick r:id="" action="ppaction://noaction"/>
          </p:cNvPr>
          <p:cNvSpPr/>
          <p:nvPr/>
        </p:nvSpPr>
        <p:spPr>
          <a:xfrm>
            <a:off x="5005127" y="4413157"/>
            <a:ext cx="1933194" cy="533725"/>
          </a:xfrm>
          <a:custGeom>
            <a:avLst/>
            <a:gdLst>
              <a:gd name="connsiteX0" fmla="*/ 0 w 2228782"/>
              <a:gd name="connsiteY0" fmla="*/ 0 h 749630"/>
              <a:gd name="connsiteX1" fmla="*/ 2228782 w 2228782"/>
              <a:gd name="connsiteY1" fmla="*/ 0 h 749630"/>
              <a:gd name="connsiteX2" fmla="*/ 2228782 w 2228782"/>
              <a:gd name="connsiteY2" fmla="*/ 749630 h 749630"/>
              <a:gd name="connsiteX3" fmla="*/ 0 w 2228782"/>
              <a:gd name="connsiteY3" fmla="*/ 749630 h 749630"/>
              <a:gd name="connsiteX4" fmla="*/ 0 w 2228782"/>
              <a:gd name="connsiteY4" fmla="*/ 0 h 74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8782" h="749630">
                <a:moveTo>
                  <a:pt x="0" y="0"/>
                </a:moveTo>
                <a:lnTo>
                  <a:pt x="2228782" y="0"/>
                </a:lnTo>
                <a:lnTo>
                  <a:pt x="2228782" y="749630"/>
                </a:lnTo>
                <a:lnTo>
                  <a:pt x="0" y="74963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35560" tIns="26670" rIns="35560" bIns="26670" numCol="1" spcCol="1270" anchor="ctr" anchorCtr="0">
            <a:noAutofit/>
          </a:bodyPr>
          <a:lstStyle/>
          <a:p>
            <a:pPr marL="0" marR="0" lvl="0" indent="0" algn="ctr" defTabSz="622300" eaLnBrk="0" fontAlgn="base" latinLnBrk="0" hangingPunct="0">
              <a:lnSpc>
                <a:spcPct val="90000"/>
              </a:lnSpc>
              <a:spcBef>
                <a:spcPts val="600"/>
              </a:spcBef>
              <a:buClrTx/>
              <a:buSzTx/>
              <a:buFontTx/>
              <a:buNone/>
              <a:tabLst/>
              <a:defRPr/>
            </a:pPr>
            <a:r>
              <a:rPr kumimoji="0" lang="pl-PL" altLang="pl-PL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Wykup wierzytelności eksportowych</a:t>
            </a:r>
            <a:endParaRPr kumimoji="0" lang="pl-PL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Dowolny kształt 31">
            <a:hlinkClick r:id="" action="ppaction://noaction"/>
          </p:cNvPr>
          <p:cNvSpPr/>
          <p:nvPr/>
        </p:nvSpPr>
        <p:spPr>
          <a:xfrm>
            <a:off x="5005128" y="5111297"/>
            <a:ext cx="1933194" cy="533725"/>
          </a:xfrm>
          <a:custGeom>
            <a:avLst/>
            <a:gdLst>
              <a:gd name="connsiteX0" fmla="*/ 0 w 2228782"/>
              <a:gd name="connsiteY0" fmla="*/ 0 h 749630"/>
              <a:gd name="connsiteX1" fmla="*/ 2228782 w 2228782"/>
              <a:gd name="connsiteY1" fmla="*/ 0 h 749630"/>
              <a:gd name="connsiteX2" fmla="*/ 2228782 w 2228782"/>
              <a:gd name="connsiteY2" fmla="*/ 749630 h 749630"/>
              <a:gd name="connsiteX3" fmla="*/ 0 w 2228782"/>
              <a:gd name="connsiteY3" fmla="*/ 749630 h 749630"/>
              <a:gd name="connsiteX4" fmla="*/ 0 w 2228782"/>
              <a:gd name="connsiteY4" fmla="*/ 0 h 74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8782" h="749630">
                <a:moveTo>
                  <a:pt x="0" y="0"/>
                </a:moveTo>
                <a:lnTo>
                  <a:pt x="2228782" y="0"/>
                </a:lnTo>
                <a:lnTo>
                  <a:pt x="2228782" y="749630"/>
                </a:lnTo>
                <a:lnTo>
                  <a:pt x="0" y="74963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35560" tIns="26670" rIns="35560" bIns="26670" numCol="1" spcCol="1270" anchor="ctr" anchorCtr="0">
            <a:noAutofit/>
          </a:bodyPr>
          <a:lstStyle/>
          <a:p>
            <a:pPr marL="0" marR="0" lvl="0" indent="0" algn="ctr" defTabSz="622300" eaLnBrk="0" fontAlgn="base" latinLnBrk="0" hangingPunct="0">
              <a:lnSpc>
                <a:spcPct val="90000"/>
              </a:lnSpc>
              <a:spcBef>
                <a:spcPts val="600"/>
              </a:spcBef>
              <a:buClrTx/>
              <a:buSzTx/>
              <a:buFontTx/>
              <a:buNone/>
              <a:tabLst/>
              <a:defRPr/>
            </a:pPr>
            <a:r>
              <a:rPr kumimoji="0" lang="pl-PL" altLang="pl-PL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Gwarancje</a:t>
            </a:r>
            <a:endParaRPr kumimoji="0" lang="pl-PL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Dowolny kształt 32">
            <a:hlinkClick r:id="" action="ppaction://noaction"/>
          </p:cNvPr>
          <p:cNvSpPr/>
          <p:nvPr/>
        </p:nvSpPr>
        <p:spPr>
          <a:xfrm>
            <a:off x="5005128" y="5834211"/>
            <a:ext cx="1933194" cy="533725"/>
          </a:xfrm>
          <a:custGeom>
            <a:avLst/>
            <a:gdLst>
              <a:gd name="connsiteX0" fmla="*/ 0 w 2228782"/>
              <a:gd name="connsiteY0" fmla="*/ 0 h 749630"/>
              <a:gd name="connsiteX1" fmla="*/ 2228782 w 2228782"/>
              <a:gd name="connsiteY1" fmla="*/ 0 h 749630"/>
              <a:gd name="connsiteX2" fmla="*/ 2228782 w 2228782"/>
              <a:gd name="connsiteY2" fmla="*/ 749630 h 749630"/>
              <a:gd name="connsiteX3" fmla="*/ 0 w 2228782"/>
              <a:gd name="connsiteY3" fmla="*/ 749630 h 749630"/>
              <a:gd name="connsiteX4" fmla="*/ 0 w 2228782"/>
              <a:gd name="connsiteY4" fmla="*/ 0 h 74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8782" h="749630">
                <a:moveTo>
                  <a:pt x="0" y="0"/>
                </a:moveTo>
                <a:lnTo>
                  <a:pt x="2228782" y="0"/>
                </a:lnTo>
                <a:lnTo>
                  <a:pt x="2228782" y="749630"/>
                </a:lnTo>
                <a:lnTo>
                  <a:pt x="0" y="74963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35560" tIns="26670" rIns="35560" bIns="26670" numCol="1" spcCol="1270" anchor="ctr" anchorCtr="0">
            <a:noAutofit/>
          </a:bodyPr>
          <a:lstStyle/>
          <a:p>
            <a:pPr marL="0" marR="0" lvl="0" indent="0" algn="ctr" defTabSz="622300" eaLnBrk="0" fontAlgn="base" latinLnBrk="0" hangingPunct="0">
              <a:lnSpc>
                <a:spcPct val="90000"/>
              </a:lnSpc>
              <a:spcBef>
                <a:spcPts val="600"/>
              </a:spcBef>
              <a:buClrTx/>
              <a:buSzTx/>
              <a:buFontTx/>
              <a:buNone/>
              <a:tabLst/>
              <a:defRPr/>
            </a:pPr>
            <a:r>
              <a:rPr kumimoji="0" lang="pl-PL" altLang="pl-PL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Fundusz</a:t>
            </a:r>
            <a:r>
              <a:rPr kumimoji="0" lang="pl-PL" altLang="pl-PL" sz="14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Ekspansji Zagranicznej PFR TFI</a:t>
            </a:r>
            <a:endParaRPr kumimoji="0" lang="pl-PL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7737231" y="119660"/>
            <a:ext cx="1328615" cy="9197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5" name="Obraz 3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135" y="22589"/>
            <a:ext cx="1936865" cy="581891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36" name="Prostokąt 35"/>
          <p:cNvSpPr/>
          <p:nvPr/>
        </p:nvSpPr>
        <p:spPr>
          <a:xfrm>
            <a:off x="5520361" y="2090945"/>
            <a:ext cx="1508880" cy="1508882"/>
          </a:xfrm>
          <a:prstGeom prst="rect">
            <a:avLst/>
          </a:prstGeom>
          <a:solidFill>
            <a:srgbClr val="DBDB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612000" rtlCol="0" anchor="t"/>
          <a:lstStyle/>
          <a:p>
            <a:pPr algn="ctr"/>
            <a:r>
              <a:rPr lang="pl-PL" sz="1200" dirty="0" smtClean="0">
                <a:solidFill>
                  <a:srgbClr val="636B71"/>
                </a:solidFill>
              </a:rPr>
              <a:t>Maszyny górnicze</a:t>
            </a:r>
            <a:endParaRPr lang="pl-PL" sz="700" b="1" dirty="0" smtClean="0">
              <a:solidFill>
                <a:srgbClr val="636B71"/>
              </a:solidFill>
            </a:endParaRPr>
          </a:p>
          <a:p>
            <a:pPr algn="ctr"/>
            <a:r>
              <a:rPr lang="pl-PL" sz="1200" b="1" dirty="0" smtClean="0">
                <a:solidFill>
                  <a:srgbClr val="636B71"/>
                </a:solidFill>
              </a:rPr>
              <a:t>Rosja</a:t>
            </a:r>
          </a:p>
          <a:p>
            <a:pPr algn="ctr"/>
            <a:r>
              <a:rPr lang="pl-PL" sz="1100" b="1" dirty="0" smtClean="0">
                <a:solidFill>
                  <a:srgbClr val="636B71"/>
                </a:solidFill>
              </a:rPr>
              <a:t>Wykup wierzytelności</a:t>
            </a:r>
          </a:p>
          <a:p>
            <a:pPr algn="ctr"/>
            <a:r>
              <a:rPr lang="pl-PL" sz="1100" b="1" dirty="0">
                <a:solidFill>
                  <a:srgbClr val="C00000"/>
                </a:solidFill>
              </a:rPr>
              <a:t>20 mln EUR</a:t>
            </a:r>
          </a:p>
          <a:p>
            <a:pPr algn="ctr"/>
            <a:endParaRPr lang="en-US" sz="1100" b="1" dirty="0">
              <a:solidFill>
                <a:srgbClr val="636B71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9216" y="2165063"/>
            <a:ext cx="651168" cy="428800"/>
          </a:xfrm>
          <a:prstGeom prst="rect">
            <a:avLst/>
          </a:prstGeom>
        </p:spPr>
      </p:pic>
      <p:sp>
        <p:nvSpPr>
          <p:cNvPr id="37" name="Prostokąt 36"/>
          <p:cNvSpPr/>
          <p:nvPr/>
        </p:nvSpPr>
        <p:spPr>
          <a:xfrm>
            <a:off x="5520361" y="478819"/>
            <a:ext cx="1508880" cy="1508882"/>
          </a:xfrm>
          <a:prstGeom prst="rect">
            <a:avLst/>
          </a:prstGeom>
          <a:solidFill>
            <a:srgbClr val="DBDB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612000" rtlCol="0" anchor="t"/>
          <a:lstStyle/>
          <a:p>
            <a:pPr algn="ctr"/>
            <a:r>
              <a:rPr lang="pl-PL" sz="1200" dirty="0" smtClean="0">
                <a:solidFill>
                  <a:srgbClr val="636B71"/>
                </a:solidFill>
              </a:rPr>
              <a:t>Akwizycja przedsiębiorstwa</a:t>
            </a:r>
            <a:endParaRPr lang="pl-PL" sz="700" b="1" dirty="0" smtClean="0">
              <a:solidFill>
                <a:srgbClr val="636B71"/>
              </a:solidFill>
            </a:endParaRPr>
          </a:p>
          <a:p>
            <a:pPr algn="ctr"/>
            <a:r>
              <a:rPr lang="pl-PL" sz="1200" b="1" dirty="0" smtClean="0">
                <a:solidFill>
                  <a:srgbClr val="636B71"/>
                </a:solidFill>
              </a:rPr>
              <a:t>Francja</a:t>
            </a:r>
          </a:p>
          <a:p>
            <a:pPr algn="ctr"/>
            <a:r>
              <a:rPr lang="pl-PL" sz="1100" b="1" dirty="0" smtClean="0">
                <a:solidFill>
                  <a:srgbClr val="C00000"/>
                </a:solidFill>
              </a:rPr>
              <a:t>16 </a:t>
            </a:r>
            <a:r>
              <a:rPr lang="pl-PL" sz="1100" b="1" dirty="0">
                <a:solidFill>
                  <a:srgbClr val="C00000"/>
                </a:solidFill>
              </a:rPr>
              <a:t>mln EUR</a:t>
            </a:r>
          </a:p>
          <a:p>
            <a:pPr algn="ctr"/>
            <a:endParaRPr lang="en-US" sz="1100" b="1" dirty="0">
              <a:solidFill>
                <a:srgbClr val="636B71"/>
              </a:solidFill>
            </a:endParaRPr>
          </a:p>
        </p:txBody>
      </p:sp>
      <p:pic>
        <p:nvPicPr>
          <p:cNvPr id="38" name="Obraz 3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3913" y="580811"/>
            <a:ext cx="701775" cy="374563"/>
          </a:xfrm>
          <a:prstGeom prst="rect">
            <a:avLst/>
          </a:prstGeom>
          <a:ln>
            <a:noFill/>
          </a:ln>
          <a:effectLst>
            <a:outerShdw blurRad="762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0" name="Prostokąt 39"/>
          <p:cNvSpPr/>
          <p:nvPr/>
        </p:nvSpPr>
        <p:spPr>
          <a:xfrm>
            <a:off x="7346530" y="1385660"/>
            <a:ext cx="1508880" cy="1508882"/>
          </a:xfrm>
          <a:prstGeom prst="rect">
            <a:avLst/>
          </a:prstGeom>
          <a:solidFill>
            <a:srgbClr val="DBDB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612000" rtlCol="0" anchor="t"/>
          <a:lstStyle/>
          <a:p>
            <a:pPr algn="ctr"/>
            <a:r>
              <a:rPr lang="pl-PL" sz="1200" dirty="0" smtClean="0">
                <a:solidFill>
                  <a:srgbClr val="636B71"/>
                </a:solidFill>
              </a:rPr>
              <a:t>Budowa centrum handlowego</a:t>
            </a:r>
            <a:endParaRPr lang="pl-PL" sz="700" b="1" dirty="0" smtClean="0">
              <a:solidFill>
                <a:srgbClr val="636B71"/>
              </a:solidFill>
            </a:endParaRPr>
          </a:p>
          <a:p>
            <a:pPr algn="ctr"/>
            <a:r>
              <a:rPr lang="pl-PL" sz="1200" b="1" dirty="0" smtClean="0">
                <a:solidFill>
                  <a:srgbClr val="636B71"/>
                </a:solidFill>
              </a:rPr>
              <a:t>Białoruś</a:t>
            </a:r>
          </a:p>
          <a:p>
            <a:pPr algn="ctr"/>
            <a:r>
              <a:rPr lang="pl-PL" sz="1100" b="1" dirty="0" smtClean="0">
                <a:solidFill>
                  <a:srgbClr val="C00000"/>
                </a:solidFill>
              </a:rPr>
              <a:t>55 </a:t>
            </a:r>
            <a:r>
              <a:rPr lang="pl-PL" sz="1100" b="1" dirty="0">
                <a:solidFill>
                  <a:srgbClr val="C00000"/>
                </a:solidFill>
              </a:rPr>
              <a:t>mln EUR</a:t>
            </a:r>
          </a:p>
          <a:p>
            <a:pPr algn="ctr"/>
            <a:endParaRPr lang="en-US" sz="1100" b="1" dirty="0">
              <a:solidFill>
                <a:srgbClr val="636B71"/>
              </a:solidFill>
            </a:endParaRPr>
          </a:p>
        </p:txBody>
      </p:sp>
      <p:pic>
        <p:nvPicPr>
          <p:cNvPr id="39" name="Obraz 3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6284" y="1475377"/>
            <a:ext cx="689372" cy="384360"/>
          </a:xfrm>
          <a:prstGeom prst="rect">
            <a:avLst/>
          </a:prstGeom>
          <a:ln>
            <a:noFill/>
          </a:ln>
          <a:effectLst>
            <a:outerShdw blurRad="762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5871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Niestandardowy 1">
      <a:dk1>
        <a:sysClr val="windowText" lastClr="000000"/>
      </a:dk1>
      <a:lt1>
        <a:sysClr val="window" lastClr="FFFFFF"/>
      </a:lt1>
      <a:dk2>
        <a:srgbClr val="DA2038"/>
      </a:dk2>
      <a:lt2>
        <a:srgbClr val="D8D8D8"/>
      </a:lt2>
      <a:accent1>
        <a:srgbClr val="B72033"/>
      </a:accent1>
      <a:accent2>
        <a:srgbClr val="E31E36"/>
      </a:accent2>
      <a:accent3>
        <a:srgbClr val="767E84"/>
      </a:accent3>
      <a:accent4>
        <a:srgbClr val="CCCCCC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y BGK" ma:contentTypeID="0x010100CFD61360C56E46D0BB2C7B9AC011017100012AF0E121B25F4A99702CBEDB4AC67C" ma:contentTypeVersion="4" ma:contentTypeDescription="Utwórz nowy dokument." ma:contentTypeScope="" ma:versionID="b3954a8eb27169e65d2ba149e482e3f0">
  <xsd:schema xmlns:xsd="http://www.w3.org/2001/XMLSchema" xmlns:xs="http://www.w3.org/2001/XMLSchema" xmlns:p="http://schemas.microsoft.com/office/2006/metadata/properties" xmlns:ns2="51558230-da65-4863-82dc-579f45735f64" xmlns:ns3="9a3d7087-ea51-4008-a74b-842085285004" targetNamespace="http://schemas.microsoft.com/office/2006/metadata/properties" ma:root="true" ma:fieldsID="13f5f23f4c4160bcbe3f415e1a62f099" ns2:_="" ns3:_="">
    <xsd:import namespace="51558230-da65-4863-82dc-579f45735f64"/>
    <xsd:import namespace="9a3d7087-ea51-4008-a74b-84208528500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ocumentCategory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558230-da65-4863-82dc-579f45735f6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rtość identyfikatora dokumentu" ma:description="Wartość identyfikatora dokumentu przypisanego do tego elementu." ma:internalName="_dlc_DocId" ma:readOnly="true">
      <xsd:simpleType>
        <xsd:restriction base="dms:Text"/>
      </xsd:simpleType>
    </xsd:element>
    <xsd:element name="_dlc_DocIdUrl" ma:index="9" nillable="true" ma:displayName="Identyfikator dokumentu" ma:description="Łącze stałe do tego dokumentu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3d7087-ea51-4008-a74b-842085285004" elementFormDefault="qualified">
    <xsd:import namespace="http://schemas.microsoft.com/office/2006/documentManagement/types"/>
    <xsd:import namespace="http://schemas.microsoft.com/office/infopath/2007/PartnerControls"/>
    <xsd:element name="DocumentCategory" ma:index="11" ma:displayName="Kategoria" ma:default="Umowy o pracę i zatrudnienie" ma:format="Dropdown" ma:internalName="DocumentCategory">
      <xsd:simpleType>
        <xsd:restriction base="dms:Choice">
          <xsd:enumeration value="Szkolenia, praktyki"/>
          <xsd:enumeration value="Fundusz Świadczeń Socjalnych"/>
          <xsd:enumeration value="Pracowniczy Program Emerytalny"/>
          <xsd:enumeration value="Świadczenia medyczne"/>
          <xsd:enumeration value="Wnioski i formularze HR"/>
          <xsd:enumeration value="Wnioski do Zarządu i Kadry Kierowniczej"/>
          <xsd:enumeration value="Delegacje i zaliczki"/>
          <xsd:enumeration value="Druki dot. zakładowego funduszu świadczeń socjalnych"/>
          <xsd:enumeration value="Karty płatnicze"/>
          <xsd:enumeration value="Informatyczne"/>
          <xsd:enumeration value="Świadczenia medyczne"/>
          <xsd:enumeration value="Ubezpieczenie na życie"/>
          <xsd:enumeration value="Umowy o pracę i zatrudnienie"/>
          <xsd:enumeration value="Czas pracy"/>
          <xsd:enumeration value="Rady nadzorcze"/>
          <xsd:enumeration value="Zamówienia publiczne"/>
          <xsd:enumeration value="Gospodarka własna i tworzenie rezerw"/>
          <xsd:enumeration value="Płace"/>
          <xsd:enumeration value="Identyfikacja wizualna"/>
          <xsd:enumeration value="Regulaminy i procedury HR"/>
          <xsd:enumeration value="Ocena okresowa"/>
          <xsd:enumeration value="Ankiety"/>
          <xsd:enumeration value="Placówki - komunikaty"/>
          <xsd:enumeration value="Bezpieczeństwo"/>
          <xsd:enumeration value="Upominki reklamowe"/>
          <xsd:enumeration value="Program dobrowolnych odejść"/>
          <xsd:enumeration value="Outsourcing"/>
          <xsd:enumeration value="Identyfikacja wizualna-90 lecie BGK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Category xmlns="9a3d7087-ea51-4008-a74b-842085285004">Identyfikacja wizualna</DocumentCategory>
    <_dlc_DocId xmlns="51558230-da65-4863-82dc-579f45735f64">EK3D6Q4R3HVH-35-714</_dlc_DocId>
    <_dlc_DocIdUrl xmlns="51558230-da65-4863-82dc-579f45735f64">
      <Url>http://intranet/dokumenty/_layouts/DocIdRedir.aspx?ID=EK3D6Q4R3HVH-35-714</Url>
      <Description>EK3D6Q4R3HVH-35-714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F7D243-FCBD-4F17-ADF1-F211F5FBDB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558230-da65-4863-82dc-579f45735f64"/>
    <ds:schemaRef ds:uri="9a3d7087-ea51-4008-a74b-8420852850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80B8119-70A7-424B-A092-60778817661F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A6B12350-AEC1-4719-95C0-375D8CDDFCAF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9a3d7087-ea51-4008-a74b-842085285004"/>
    <ds:schemaRef ds:uri="http://purl.org/dc/terms/"/>
    <ds:schemaRef ds:uri="http://schemas.openxmlformats.org/package/2006/metadata/core-properties"/>
    <ds:schemaRef ds:uri="51558230-da65-4863-82dc-579f45735f64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6FE93F42-8148-4D0A-BFF7-780B346902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13560</TotalTime>
  <Words>1173</Words>
  <Application>Microsoft Office PowerPoint</Application>
  <PresentationFormat>Pokaz na ekranie (4:3)</PresentationFormat>
  <Paragraphs>233</Paragraphs>
  <Slides>14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Tide Sans 200 Lil Mondo</vt:lpstr>
      <vt:lpstr>Times New Roman</vt:lpstr>
      <vt:lpstr>Verdana</vt:lpstr>
      <vt:lpstr>Wingdings</vt:lpstr>
      <vt:lpstr>1_Office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Finansowanie inwestycji produkcyjnych, nieruchomościowych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Wawrzonek, Andrzej</dc:creator>
  <cp:lastModifiedBy>Joniec Marlena</cp:lastModifiedBy>
  <cp:revision>714</cp:revision>
  <cp:lastPrinted>2018-06-11T14:09:17Z</cp:lastPrinted>
  <dcterms:created xsi:type="dcterms:W3CDTF">2014-12-11T11:58:32Z</dcterms:created>
  <dcterms:modified xsi:type="dcterms:W3CDTF">2019-06-07T08:42:38Z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0x010100CFD61360C56E46D0BB2C7B9AC011017100012AF0E121B25F4A99702CBEDB4AC67C</vt:lpwstr>
  </property>
  <property fmtid="{D5CDD505-2E9C-101B-9397-08002B2CF9AE}" pid="3" name="_dlc_DocIdItemGuid">
    <vt:lpwstr>9bc2f9e4-f149-4d1d-9bc3-5aaa925a14db</vt:lpwstr>
  </property>
  <property fmtid="{D5CDD505-2E9C-101B-9397-08002B2CF9AE}" pid="4" name="MSIP_Label_6f35dbe5-40e4-454e-b06e-4ebc663e2a72_Enabled">
    <vt:lpwstr>True</vt:lpwstr>
  </property>
  <property fmtid="{D5CDD505-2E9C-101B-9397-08002B2CF9AE}" pid="5" name="MSIP_Label_6f35dbe5-40e4-454e-b06e-4ebc663e2a72_SiteId">
    <vt:lpwstr>29bb5b9c-200a-4906-89ef-c651c86ab301</vt:lpwstr>
  </property>
  <property fmtid="{D5CDD505-2E9C-101B-9397-08002B2CF9AE}" pid="6" name="MSIP_Label_6f35dbe5-40e4-454e-b06e-4ebc663e2a72_Owner">
    <vt:lpwstr>Tomasz.Bembenek@bgk.pl</vt:lpwstr>
  </property>
  <property fmtid="{D5CDD505-2E9C-101B-9397-08002B2CF9AE}" pid="7" name="MSIP_Label_6f35dbe5-40e4-454e-b06e-4ebc663e2a72_SetDate">
    <vt:lpwstr>2018-11-25T15:46:56.2770083Z</vt:lpwstr>
  </property>
  <property fmtid="{D5CDD505-2E9C-101B-9397-08002B2CF9AE}" pid="8" name="MSIP_Label_6f35dbe5-40e4-454e-b06e-4ebc663e2a72_Name">
    <vt:lpwstr>Jawne</vt:lpwstr>
  </property>
  <property fmtid="{D5CDD505-2E9C-101B-9397-08002B2CF9AE}" pid="9" name="MSIP_Label_6f35dbe5-40e4-454e-b06e-4ebc663e2a72_Application">
    <vt:lpwstr>Microsoft Azure Information Protection</vt:lpwstr>
  </property>
  <property fmtid="{D5CDD505-2E9C-101B-9397-08002B2CF9AE}" pid="10" name="MSIP_Label_6f35dbe5-40e4-454e-b06e-4ebc663e2a72_Extended_MSFT_Method">
    <vt:lpwstr>Manual</vt:lpwstr>
  </property>
  <property fmtid="{D5CDD505-2E9C-101B-9397-08002B2CF9AE}" pid="11" name="MSIP_Label_e2e05055-e449-4922-9b24-eaf69810da98_Enabled">
    <vt:lpwstr>True</vt:lpwstr>
  </property>
  <property fmtid="{D5CDD505-2E9C-101B-9397-08002B2CF9AE}" pid="12" name="MSIP_Label_e2e05055-e449-4922-9b24-eaf69810da98_SiteId">
    <vt:lpwstr>29bb5b9c-200a-4906-89ef-c651c86ab301</vt:lpwstr>
  </property>
  <property fmtid="{D5CDD505-2E9C-101B-9397-08002B2CF9AE}" pid="13" name="MSIP_Label_e2e05055-e449-4922-9b24-eaf69810da98_Owner">
    <vt:lpwstr>Tomasz.Bembenek@bgk.pl</vt:lpwstr>
  </property>
  <property fmtid="{D5CDD505-2E9C-101B-9397-08002B2CF9AE}" pid="14" name="MSIP_Label_e2e05055-e449-4922-9b24-eaf69810da98_SetDate">
    <vt:lpwstr>2018-11-25T15:46:56.2770083Z</vt:lpwstr>
  </property>
  <property fmtid="{D5CDD505-2E9C-101B-9397-08002B2CF9AE}" pid="15" name="MSIP_Label_e2e05055-e449-4922-9b24-eaf69810da98_Name">
    <vt:lpwstr>Informacje jawne</vt:lpwstr>
  </property>
  <property fmtid="{D5CDD505-2E9C-101B-9397-08002B2CF9AE}" pid="16" name="MSIP_Label_e2e05055-e449-4922-9b24-eaf69810da98_Application">
    <vt:lpwstr>Microsoft Azure Information Protection</vt:lpwstr>
  </property>
  <property fmtid="{D5CDD505-2E9C-101B-9397-08002B2CF9AE}" pid="17" name="MSIP_Label_e2e05055-e449-4922-9b24-eaf69810da98_Parent">
    <vt:lpwstr>6f35dbe5-40e4-454e-b06e-4ebc663e2a72</vt:lpwstr>
  </property>
  <property fmtid="{D5CDD505-2E9C-101B-9397-08002B2CF9AE}" pid="18" name="MSIP_Label_e2e05055-e449-4922-9b24-eaf69810da98_Extended_MSFT_Method">
    <vt:lpwstr>Manual</vt:lpwstr>
  </property>
  <property fmtid="{D5CDD505-2E9C-101B-9397-08002B2CF9AE}" pid="19" name="Sensitivity">
    <vt:lpwstr>Jawne Informacje jawne</vt:lpwstr>
  </property>
</Properties>
</file>